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Mulish" panose="020B0604020202020204" charset="-52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EBC289C-6034-433A-B6AB-7D92AFC62286}">
  <a:tblStyle styleId="{DEBC289C-6034-433A-B6AB-7D92AFC6228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0ece1c4b9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0ece1c4b94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30ece1c4b94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0ee0ef2279_0_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30ee0ef2279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0ee0ef2279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30ee0ef2279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0e9c7eb2d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30e9c7eb2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0cc497cb26_4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g30cc497cb26_4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ctrTitle"/>
          </p:nvPr>
        </p:nvSpPr>
        <p:spPr>
          <a:xfrm>
            <a:off x="1720950" y="-663737"/>
            <a:ext cx="9144000" cy="30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ru-RU" b="1">
                <a:latin typeface="Mulish"/>
                <a:ea typeface="Mulish"/>
                <a:cs typeface="Mulish"/>
                <a:sym typeface="Mulish"/>
              </a:rPr>
              <a:t>ЛидБилдер</a:t>
            </a:r>
            <a:endParaRPr b="1"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ru-RU" sz="2200" b="1">
                <a:latin typeface="Mulish"/>
                <a:ea typeface="Mulish"/>
                <a:cs typeface="Mulish"/>
                <a:sym typeface="Mulish"/>
              </a:rPr>
              <a:t>веб-приложение для прогноза бюджетов и лидов для рекламных кампаний</a:t>
            </a:r>
            <a:endParaRPr sz="2200" b="1"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8815674" y="4705700"/>
            <a:ext cx="32499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Команда:</a:t>
            </a:r>
            <a:endParaRPr sz="2200" dirty="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0" u="none" strike="noStrike" cap="none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Арсений Воробьев </a:t>
            </a:r>
            <a:endParaRPr sz="2200" dirty="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Дмитрий Гусаров</a:t>
            </a:r>
            <a:endParaRPr sz="2200"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Артем </a:t>
            </a:r>
            <a:r>
              <a:rPr lang="ru-RU" sz="2200" smtClean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Березовский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 smtClean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Александр Воронин</a:t>
            </a:r>
            <a:endParaRPr sz="2200"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1053" y="0"/>
            <a:ext cx="1701664" cy="170731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302575" y="6090000"/>
            <a:ext cx="512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2024</a:t>
            </a:r>
            <a:endParaRPr sz="2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93" name="Google Shape;9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7549" y="2371075"/>
            <a:ext cx="4334526" cy="4334526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/>
        </p:nvSpPr>
        <p:spPr>
          <a:xfrm>
            <a:off x="152400" y="1524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2200"/>
              </a:spcBef>
              <a:spcAft>
                <a:spcPts val="220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Технохаб ПромIT </a:t>
            </a:r>
            <a:endParaRPr sz="18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>
            <a:spLocks noGrp="1"/>
          </p:cNvSpPr>
          <p:nvPr>
            <p:ph type="ctrTitle"/>
          </p:nvPr>
        </p:nvSpPr>
        <p:spPr>
          <a:xfrm>
            <a:off x="142400" y="-711912"/>
            <a:ext cx="9144000" cy="17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ru-RU" sz="3600" b="1"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4"/>
          <p:cNvSpPr txBox="1">
            <a:spLocks noGrp="1"/>
          </p:cNvSpPr>
          <p:nvPr>
            <p:ph type="sldNum" idx="12"/>
          </p:nvPr>
        </p:nvSpPr>
        <p:spPr>
          <a:xfrm>
            <a:off x="8557250" y="619498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pic>
        <p:nvPicPr>
          <p:cNvPr id="101" name="Google Shape;10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17703" y="0"/>
            <a:ext cx="1701664" cy="170731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/>
          <p:nvPr/>
        </p:nvSpPr>
        <p:spPr>
          <a:xfrm>
            <a:off x="745800" y="1468930"/>
            <a:ext cx="10554600" cy="1548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745800" y="1327725"/>
            <a:ext cx="105546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Char char="●"/>
            </a:pPr>
            <a:r>
              <a:rPr lang="ru-RU" sz="18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Так как маркетологи (сммщики, таргетологи, контекстологи) в маркетинговых отделах компаний, агентствах, а также фрилансеры  планируют бюджеты и рекламные лиды, используя сервисы аналитики по предыдущим периодам и делают прогнозы основываясь на личных догадках(интуиции), отсюда возникает проблема расхождения плана и факта (30%)</a:t>
            </a:r>
            <a:endParaRPr sz="18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4596000" y="312320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Это приводит к:</a:t>
            </a:r>
            <a:endParaRPr sz="1800" b="1">
              <a:solidFill>
                <a:schemeClr val="dk1"/>
              </a:solidFill>
            </a:endParaRPr>
          </a:p>
        </p:txBody>
      </p:sp>
      <p:pic>
        <p:nvPicPr>
          <p:cNvPr id="105" name="Google Shape;10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5338" y="3371355"/>
            <a:ext cx="3881325" cy="3188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4"/>
          <p:cNvSpPr txBox="1"/>
          <p:nvPr/>
        </p:nvSpPr>
        <p:spPr>
          <a:xfrm>
            <a:off x="121725" y="3806330"/>
            <a:ext cx="3881400" cy="7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 каждый 3-ий клиент </a:t>
            </a:r>
            <a:r>
              <a:rPr lang="ru-RU" sz="1600" b="1">
                <a:solidFill>
                  <a:srgbClr val="F94737"/>
                </a:solidFill>
              </a:rPr>
              <a:t>недоволен</a:t>
            </a:r>
            <a:r>
              <a:rPr lang="ru-RU" sz="1600">
                <a:solidFill>
                  <a:srgbClr val="FF4568"/>
                </a:solidFill>
              </a:rPr>
              <a:t> </a:t>
            </a:r>
            <a:r>
              <a:rPr lang="ru-RU" sz="1600">
                <a:solidFill>
                  <a:schemeClr val="dk1"/>
                </a:solidFill>
              </a:rPr>
              <a:t>результатом 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202975" y="350003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Недовольству клиентов</a:t>
            </a:r>
            <a:endParaRPr sz="1600" b="1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193442" y="4565813"/>
            <a:ext cx="4013100" cy="7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Потере клиентов и снижению прибыли</a:t>
            </a:r>
            <a:endParaRPr sz="1600" b="1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142400" y="5154730"/>
            <a:ext cx="4013100" cy="16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• маркетинговые агентства, фрилансерами теряют каждого 5-го клиента, что </a:t>
            </a:r>
            <a:r>
              <a:rPr lang="ru-RU" sz="1600">
                <a:solidFill>
                  <a:srgbClr val="F94737"/>
                </a:solidFill>
                <a:latin typeface="Mulish"/>
                <a:ea typeface="Mulish"/>
                <a:cs typeface="Mulish"/>
                <a:sym typeface="Mulish"/>
              </a:rPr>
              <a:t>снижает прибыль на </a:t>
            </a:r>
            <a:r>
              <a:rPr lang="ru-RU" sz="1600" b="1">
                <a:solidFill>
                  <a:srgbClr val="F94737"/>
                </a:solidFill>
                <a:latin typeface="Mulish"/>
                <a:ea typeface="Mulish"/>
                <a:cs typeface="Mulish"/>
                <a:sym typeface="Mulish"/>
              </a:rPr>
              <a:t>20%</a:t>
            </a:r>
            <a:endParaRPr sz="1600" b="1">
              <a:solidFill>
                <a:srgbClr val="F94737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• </a:t>
            </a: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В случае с компаниями – </a:t>
            </a:r>
            <a:r>
              <a:rPr lang="ru-RU" sz="1600">
                <a:solidFill>
                  <a:srgbClr val="F94737"/>
                </a:solidFill>
                <a:latin typeface="Mulish"/>
                <a:ea typeface="Mulish"/>
                <a:cs typeface="Mulish"/>
                <a:sym typeface="Mulish"/>
              </a:rPr>
              <a:t>снижение прибыли на 20%</a:t>
            </a:r>
            <a:endParaRPr sz="1600">
              <a:solidFill>
                <a:srgbClr val="F94737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8231300" y="3350155"/>
            <a:ext cx="3268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У неквалифицированных марктеологов расхождение плана и факта </a:t>
            </a:r>
            <a:r>
              <a:rPr lang="ru-RU" sz="1600" b="1">
                <a:solidFill>
                  <a:srgbClr val="F94737"/>
                </a:solidFill>
                <a:latin typeface="Mulish"/>
                <a:ea typeface="Mulish"/>
                <a:cs typeface="Mulish"/>
                <a:sym typeface="Mulish"/>
              </a:rPr>
              <a:t>достигает 50%</a:t>
            </a:r>
            <a:endParaRPr sz="1600" b="1">
              <a:solidFill>
                <a:srgbClr val="F94737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8145500" y="4601405"/>
            <a:ext cx="3566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Сложности с планированием маркетинговой стратегии</a:t>
            </a:r>
            <a:endParaRPr sz="1600" b="1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8155100" y="5453980"/>
            <a:ext cx="3881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Компания </a:t>
            </a:r>
            <a:r>
              <a:rPr lang="ru-RU" sz="1600" b="1">
                <a:solidFill>
                  <a:srgbClr val="F94737"/>
                </a:solidFill>
                <a:latin typeface="Mulish"/>
                <a:ea typeface="Mulish"/>
                <a:cs typeface="Mulish"/>
                <a:sym typeface="Mulish"/>
              </a:rPr>
              <a:t>теряет </a:t>
            </a:r>
            <a:r>
              <a:rPr lang="ru-RU" sz="16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свою конкурентоспособность, </a:t>
            </a:r>
            <a:r>
              <a:rPr lang="ru-RU" sz="1600" b="1">
                <a:solidFill>
                  <a:srgbClr val="F94737"/>
                </a:solidFill>
                <a:latin typeface="Mulish"/>
                <a:ea typeface="Mulish"/>
                <a:cs typeface="Mulish"/>
                <a:sym typeface="Mulish"/>
              </a:rPr>
              <a:t>понижается репутация</a:t>
            </a:r>
            <a:r>
              <a:rPr lang="ru-RU" sz="16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компании</a:t>
            </a:r>
            <a:endParaRPr sz="1600" b="1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 txBox="1"/>
          <p:nvPr/>
        </p:nvSpPr>
        <p:spPr>
          <a:xfrm>
            <a:off x="8495400" y="2002488"/>
            <a:ext cx="3795600" cy="21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rgbClr val="38761D"/>
                </a:solidFill>
                <a:latin typeface="Mulish"/>
                <a:ea typeface="Mulish"/>
                <a:cs typeface="Mulish"/>
                <a:sym typeface="Mulish"/>
              </a:rPr>
              <a:t>-</a:t>
            </a: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В случае с агентствами/фрилансерами – </a:t>
            </a:r>
            <a:r>
              <a:rPr lang="ru-RU" sz="1600">
                <a:solidFill>
                  <a:srgbClr val="38761D"/>
                </a:solidFill>
                <a:latin typeface="Mulish"/>
                <a:ea typeface="Mulish"/>
                <a:cs typeface="Mulish"/>
                <a:sym typeface="Mulish"/>
              </a:rPr>
              <a:t>увеличится удовлетворенность клиентов и прибыль</a:t>
            </a: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минимум </a:t>
            </a:r>
            <a:r>
              <a:rPr lang="ru-RU" sz="1600">
                <a:solidFill>
                  <a:srgbClr val="38761D"/>
                </a:solidFill>
                <a:latin typeface="Mulish"/>
                <a:ea typeface="Mulish"/>
                <a:cs typeface="Mulish"/>
                <a:sym typeface="Mulish"/>
              </a:rPr>
              <a:t>на 15%</a:t>
            </a:r>
            <a:endParaRPr sz="1600">
              <a:solidFill>
                <a:srgbClr val="38761D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-В случае с компаниями – </a:t>
            </a:r>
            <a:r>
              <a:rPr lang="ru-RU" sz="1600">
                <a:solidFill>
                  <a:srgbClr val="38761D"/>
                </a:solidFill>
                <a:latin typeface="Mulish"/>
                <a:ea typeface="Mulish"/>
                <a:cs typeface="Mulish"/>
                <a:sym typeface="Mulish"/>
              </a:rPr>
              <a:t>увеличение прибыли на 20%</a:t>
            </a:r>
            <a:endParaRPr sz="1600">
              <a:solidFill>
                <a:srgbClr val="38761D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294800" y="4702200"/>
            <a:ext cx="37956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Смм-специалистам, специалистам по контекстной, таргетированной рекламе, маркетологам </a:t>
            </a:r>
            <a:r>
              <a:rPr lang="ru-RU" sz="1600">
                <a:solidFill>
                  <a:srgbClr val="38761D"/>
                </a:solidFill>
                <a:latin typeface="Mulish"/>
                <a:ea typeface="Mulish"/>
                <a:cs typeface="Mulish"/>
                <a:sym typeface="Mulish"/>
              </a:rPr>
              <a:t>быть уверенными</a:t>
            </a: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в прогнозировании лидов и рекламных бюджетов</a:t>
            </a:r>
            <a:endParaRPr sz="16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1" name="Google Shape;12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pic>
        <p:nvPicPr>
          <p:cNvPr id="122" name="Google Shape;12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0350" y="970700"/>
            <a:ext cx="4693950" cy="4424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17703" y="0"/>
            <a:ext cx="1701664" cy="170731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>
            <a:spLocks noGrp="1"/>
          </p:cNvSpPr>
          <p:nvPr>
            <p:ph type="ctrTitle"/>
          </p:nvPr>
        </p:nvSpPr>
        <p:spPr>
          <a:xfrm>
            <a:off x="142400" y="-711912"/>
            <a:ext cx="9144000" cy="17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ru-RU" sz="3600" b="1"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424900" y="1164000"/>
            <a:ext cx="2003700" cy="365100"/>
          </a:xfrm>
          <a:prstGeom prst="roundRect">
            <a:avLst>
              <a:gd name="adj" fmla="val 16667"/>
            </a:avLst>
          </a:prstGeom>
          <a:solidFill>
            <a:srgbClr val="434343"/>
          </a:solidFill>
          <a:ln w="9525" cap="flat" cmpd="sng">
            <a:solidFill>
              <a:srgbClr val="F4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434343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662650" y="1087800"/>
            <a:ext cx="3056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Как решить</a:t>
            </a:r>
            <a:endParaRPr sz="1600" b="1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7" name="Google Shape;127;p15"/>
          <p:cNvSpPr txBox="1"/>
          <p:nvPr/>
        </p:nvSpPr>
        <p:spPr>
          <a:xfrm>
            <a:off x="294800" y="1504100"/>
            <a:ext cx="3795600" cy="23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У смм-специалистов, специалистов по контекстной, таргетированной рекламе, фрилансеров появляется виртуальный помощник ЛидБилдер для автоматизации прогнозирования рекламных лидов и бюджетов, благодаря которому:  </a:t>
            </a:r>
            <a:endParaRPr sz="16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8" name="Google Shape;128;p15"/>
          <p:cNvSpPr/>
          <p:nvPr/>
        </p:nvSpPr>
        <p:spPr>
          <a:xfrm>
            <a:off x="294800" y="4116471"/>
            <a:ext cx="3719400" cy="597300"/>
          </a:xfrm>
          <a:prstGeom prst="roundRect">
            <a:avLst>
              <a:gd name="adj" fmla="val 16667"/>
            </a:avLst>
          </a:prstGeom>
          <a:solidFill>
            <a:srgbClr val="434343"/>
          </a:solidFill>
          <a:ln w="9525" cap="flat" cmpd="sng">
            <a:solidFill>
              <a:srgbClr val="F4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434343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424900" y="4116471"/>
            <a:ext cx="2942700" cy="5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Следствие 1: уверенность в прогнозах</a:t>
            </a:r>
            <a:endParaRPr sz="1600" b="1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30" name="Google Shape;130;p15"/>
          <p:cNvSpPr/>
          <p:nvPr/>
        </p:nvSpPr>
        <p:spPr>
          <a:xfrm>
            <a:off x="4380600" y="5308150"/>
            <a:ext cx="3389400" cy="727500"/>
          </a:xfrm>
          <a:prstGeom prst="roundRect">
            <a:avLst>
              <a:gd name="adj" fmla="val 16667"/>
            </a:avLst>
          </a:prstGeom>
          <a:solidFill>
            <a:srgbClr val="434343"/>
          </a:solidFill>
          <a:ln w="9525" cap="flat" cmpd="sng">
            <a:solidFill>
              <a:srgbClr val="F4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434343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4385500" y="5289550"/>
            <a:ext cx="313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Следствие 2: клиенты будут более лояльными</a:t>
            </a:r>
            <a:endParaRPr sz="1600" b="1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32" name="Google Shape;132;p15"/>
          <p:cNvSpPr/>
          <p:nvPr/>
        </p:nvSpPr>
        <p:spPr>
          <a:xfrm>
            <a:off x="8343000" y="4475650"/>
            <a:ext cx="3389400" cy="727500"/>
          </a:xfrm>
          <a:prstGeom prst="roundRect">
            <a:avLst>
              <a:gd name="adj" fmla="val 16667"/>
            </a:avLst>
          </a:prstGeom>
          <a:solidFill>
            <a:srgbClr val="434343"/>
          </a:solidFill>
          <a:ln w="9525" cap="flat" cmpd="sng">
            <a:solidFill>
              <a:srgbClr val="F4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434343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8347899" y="4457050"/>
            <a:ext cx="3389400" cy="10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Следствие 3: выполнение план/фактов минимум на 90%</a:t>
            </a:r>
            <a:endParaRPr sz="1600" b="1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34" name="Google Shape;134;p15"/>
          <p:cNvSpPr/>
          <p:nvPr/>
        </p:nvSpPr>
        <p:spPr>
          <a:xfrm>
            <a:off x="8610600" y="1335000"/>
            <a:ext cx="3389400" cy="727500"/>
          </a:xfrm>
          <a:prstGeom prst="roundRect">
            <a:avLst>
              <a:gd name="adj" fmla="val 16667"/>
            </a:avLst>
          </a:prstGeom>
          <a:solidFill>
            <a:srgbClr val="434343"/>
          </a:solidFill>
          <a:ln w="9525" cap="flat" cmpd="sng">
            <a:solidFill>
              <a:srgbClr val="F4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434343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5"/>
          <p:cNvSpPr txBox="1"/>
          <p:nvPr/>
        </p:nvSpPr>
        <p:spPr>
          <a:xfrm>
            <a:off x="8615499" y="1316400"/>
            <a:ext cx="3389400" cy="10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Следствие 4: увеличение прибыли минимум на 15%</a:t>
            </a:r>
            <a:endParaRPr sz="1600" b="1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136" name="Google Shape;13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74777" y="2470353"/>
            <a:ext cx="725103" cy="72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"/>
          <p:cNvSpPr txBox="1">
            <a:spLocks noGrp="1"/>
          </p:cNvSpPr>
          <p:nvPr>
            <p:ph type="sldNum" idx="12"/>
          </p:nvPr>
        </p:nvSpPr>
        <p:spPr>
          <a:xfrm>
            <a:off x="8873450" y="5949375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pic>
        <p:nvPicPr>
          <p:cNvPr id="142" name="Google Shape;14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1053" y="0"/>
            <a:ext cx="1701664" cy="1707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97975" y="1426675"/>
            <a:ext cx="4594051" cy="348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6"/>
          <p:cNvSpPr txBox="1">
            <a:spLocks noGrp="1"/>
          </p:cNvSpPr>
          <p:nvPr>
            <p:ph type="ctrTitle"/>
          </p:nvPr>
        </p:nvSpPr>
        <p:spPr>
          <a:xfrm>
            <a:off x="142400" y="-711912"/>
            <a:ext cx="9144000" cy="17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ru-RU" sz="3600" b="1">
                <a:latin typeface="Mulish"/>
                <a:ea typeface="Mulish"/>
                <a:cs typeface="Mulish"/>
                <a:sym typeface="Mulish"/>
              </a:rPr>
              <a:t>Продукт [1/3]</a:t>
            </a:r>
            <a:endParaRPr sz="3600" b="1"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45" name="Google Shape;145;p16"/>
          <p:cNvSpPr txBox="1"/>
          <p:nvPr/>
        </p:nvSpPr>
        <p:spPr>
          <a:xfrm>
            <a:off x="4240613" y="4963625"/>
            <a:ext cx="4178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445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Прогнозная модель зависимости лидов от бюджета</a:t>
            </a:r>
            <a:endParaRPr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46" name="Google Shape;146;p16"/>
          <p:cNvSpPr txBox="1"/>
          <p:nvPr/>
        </p:nvSpPr>
        <p:spPr>
          <a:xfrm>
            <a:off x="8666313" y="49636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4450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Модель статистически значима</a:t>
            </a:r>
            <a:endParaRPr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147" name="Google Shape;14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5600" y="2358713"/>
            <a:ext cx="3718901" cy="222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6"/>
          <p:cNvSpPr/>
          <p:nvPr/>
        </p:nvSpPr>
        <p:spPr>
          <a:xfrm>
            <a:off x="413225" y="1089825"/>
            <a:ext cx="3240600" cy="5545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6"/>
          <p:cNvSpPr txBox="1"/>
          <p:nvPr/>
        </p:nvSpPr>
        <p:spPr>
          <a:xfrm>
            <a:off x="413075" y="1174800"/>
            <a:ext cx="3333300" cy="60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endParaRPr sz="1600"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	Веб-приложение для прогнозирования лидов, использующее алгоритмы машинного обучения, статистические модели на ретроспективных данных, реализующее:</a:t>
            </a:r>
            <a:endParaRPr sz="1600"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     - Точные прогнозы количества лидов и их стоимости, основанные на исторических данных.</a:t>
            </a:r>
            <a:endParaRPr sz="1600"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     - Визуализацию прогнозов и сравнение их с фактическими результатами.</a:t>
            </a:r>
            <a:endParaRPr sz="1600"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     - Корректировку моделей прогнозирования и адаптации к новым данным.</a:t>
            </a:r>
            <a:endParaRPr sz="1600"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     - Адаптацию маркетинговых стратегий.</a:t>
            </a:r>
            <a:endParaRPr sz="16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>
            <a:spLocks noGrp="1"/>
          </p:cNvSpPr>
          <p:nvPr>
            <p:ph type="sldNum" idx="12"/>
          </p:nvPr>
        </p:nvSpPr>
        <p:spPr>
          <a:xfrm>
            <a:off x="8873450" y="5949375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1053" y="0"/>
            <a:ext cx="1701664" cy="170731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7"/>
          <p:cNvSpPr txBox="1">
            <a:spLocks noGrp="1"/>
          </p:cNvSpPr>
          <p:nvPr>
            <p:ph type="ctrTitle"/>
          </p:nvPr>
        </p:nvSpPr>
        <p:spPr>
          <a:xfrm>
            <a:off x="142400" y="-711912"/>
            <a:ext cx="9144000" cy="17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ru-RU" sz="3600" b="1">
                <a:latin typeface="Mulish"/>
                <a:ea typeface="Mulish"/>
                <a:cs typeface="Mulish"/>
                <a:sym typeface="Mulish"/>
              </a:rPr>
              <a:t>Продукт </a:t>
            </a:r>
            <a:r>
              <a:rPr lang="ru-RU" sz="3600" b="1">
                <a:latin typeface="Arial"/>
                <a:ea typeface="Arial"/>
                <a:cs typeface="Arial"/>
                <a:sym typeface="Arial"/>
              </a:rPr>
              <a:t>[2/3]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17"/>
          <p:cNvPicPr preferRelativeResize="0"/>
          <p:nvPr/>
        </p:nvPicPr>
        <p:blipFill rotWithShape="1">
          <a:blip r:embed="rId4">
            <a:alphaModFix/>
          </a:blip>
          <a:srcRect b="44997"/>
          <a:stretch/>
        </p:blipFill>
        <p:spPr>
          <a:xfrm>
            <a:off x="3085950" y="1786453"/>
            <a:ext cx="8295025" cy="262182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/>
        </p:nvSpPr>
        <p:spPr>
          <a:xfrm>
            <a:off x="4535975" y="1178500"/>
            <a:ext cx="4102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Пример исходных данных</a:t>
            </a:r>
            <a:endParaRPr sz="1800" b="1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76200" y="1640200"/>
            <a:ext cx="3000000" cy="19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Получены обезличенные данные (строительные компании) по рекламным лидам, бюджетам, записанные в хронологическим порядке </a:t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>
            <a:spLocks noGrp="1"/>
          </p:cNvSpPr>
          <p:nvPr>
            <p:ph type="sldNum" idx="12"/>
          </p:nvPr>
        </p:nvSpPr>
        <p:spPr>
          <a:xfrm>
            <a:off x="8873450" y="6445775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pic>
        <p:nvPicPr>
          <p:cNvPr id="165" name="Google Shape;16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1053" y="0"/>
            <a:ext cx="1701664" cy="170731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8"/>
          <p:cNvSpPr txBox="1">
            <a:spLocks noGrp="1"/>
          </p:cNvSpPr>
          <p:nvPr>
            <p:ph type="ctrTitle"/>
          </p:nvPr>
        </p:nvSpPr>
        <p:spPr>
          <a:xfrm>
            <a:off x="142400" y="-711912"/>
            <a:ext cx="9144000" cy="17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ru-RU" sz="3600" b="1">
                <a:latin typeface="Mulish"/>
                <a:ea typeface="Mulish"/>
                <a:cs typeface="Mulish"/>
                <a:sym typeface="Mulish"/>
              </a:rPr>
              <a:t>Продукт [3/3]</a:t>
            </a:r>
            <a:endParaRPr sz="3600" b="1"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67" name="Google Shape;167;p18"/>
          <p:cNvSpPr/>
          <p:nvPr/>
        </p:nvSpPr>
        <p:spPr>
          <a:xfrm>
            <a:off x="448350" y="2028225"/>
            <a:ext cx="2359800" cy="1407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Mulish"/>
                <a:ea typeface="Mulish"/>
                <a:cs typeface="Mulish"/>
                <a:sym typeface="Mulish"/>
              </a:rPr>
              <a:t>Входные данные</a:t>
            </a:r>
            <a:endParaRPr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68" name="Google Shape;168;p18"/>
          <p:cNvSpPr txBox="1"/>
          <p:nvPr/>
        </p:nvSpPr>
        <p:spPr>
          <a:xfrm>
            <a:off x="448350" y="3543850"/>
            <a:ext cx="28476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Получены из CRM:</a:t>
            </a:r>
            <a:endParaRPr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AmoCRM, Bitrix24, MacroCRM и т.д</a:t>
            </a:r>
            <a:endParaRPr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Google-таблицы, файлы Excel</a:t>
            </a:r>
            <a:endParaRPr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cxnSp>
        <p:nvCxnSpPr>
          <p:cNvPr id="169" name="Google Shape;169;p18"/>
          <p:cNvCxnSpPr/>
          <p:nvPr/>
        </p:nvCxnSpPr>
        <p:spPr>
          <a:xfrm>
            <a:off x="2808150" y="2732175"/>
            <a:ext cx="1703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0" name="Google Shape;170;p18"/>
          <p:cNvSpPr/>
          <p:nvPr/>
        </p:nvSpPr>
        <p:spPr>
          <a:xfrm>
            <a:off x="4511550" y="2028225"/>
            <a:ext cx="2359800" cy="1407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Mulish"/>
                <a:ea typeface="Mulish"/>
                <a:cs typeface="Mulish"/>
                <a:sym typeface="Mulish"/>
              </a:rPr>
              <a:t>Обработка данных в ЛидБилдере</a:t>
            </a:r>
            <a:endParaRPr>
              <a:latin typeface="Mulish"/>
              <a:ea typeface="Mulish"/>
              <a:cs typeface="Mulish"/>
              <a:sym typeface="Mulish"/>
            </a:endParaRPr>
          </a:p>
        </p:txBody>
      </p:sp>
      <p:cxnSp>
        <p:nvCxnSpPr>
          <p:cNvPr id="171" name="Google Shape;171;p18"/>
          <p:cNvCxnSpPr/>
          <p:nvPr/>
        </p:nvCxnSpPr>
        <p:spPr>
          <a:xfrm>
            <a:off x="6871350" y="2732175"/>
            <a:ext cx="1703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2" name="Google Shape;172;p18"/>
          <p:cNvSpPr/>
          <p:nvPr/>
        </p:nvSpPr>
        <p:spPr>
          <a:xfrm>
            <a:off x="8574750" y="2028225"/>
            <a:ext cx="2359800" cy="1407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Mulish"/>
                <a:ea typeface="Mulish"/>
                <a:cs typeface="Mulish"/>
                <a:sym typeface="Mulish"/>
              </a:rPr>
              <a:t>Прогнозные данные для пользователя</a:t>
            </a:r>
            <a:endParaRPr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73" name="Google Shape;173;p18"/>
          <p:cNvSpPr txBox="1"/>
          <p:nvPr/>
        </p:nvSpPr>
        <p:spPr>
          <a:xfrm>
            <a:off x="4511550" y="3617350"/>
            <a:ext cx="28476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Ретроданные используются для построения прогнозных регрессионных моделей, рассчитанных на Python</a:t>
            </a:r>
            <a:endParaRPr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74" name="Google Shape;174;p18"/>
          <p:cNvSpPr txBox="1"/>
          <p:nvPr/>
        </p:nvSpPr>
        <p:spPr>
          <a:xfrm>
            <a:off x="8449550" y="3414000"/>
            <a:ext cx="30897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В ЛидБилдере пользователь увидит визуализацию прогнозов по рекламным лидам, бюджетам на графиках.</a:t>
            </a:r>
            <a:endParaRPr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Технологии для веб-разработки: HTML, CSS, JavaScript, React</a:t>
            </a:r>
            <a:endParaRPr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cxnSp>
        <p:nvCxnSpPr>
          <p:cNvPr id="175" name="Google Shape;175;p18"/>
          <p:cNvCxnSpPr/>
          <p:nvPr/>
        </p:nvCxnSpPr>
        <p:spPr>
          <a:xfrm>
            <a:off x="9763650" y="4965200"/>
            <a:ext cx="0" cy="18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6" name="Google Shape;176;p18"/>
          <p:cNvCxnSpPr/>
          <p:nvPr/>
        </p:nvCxnSpPr>
        <p:spPr>
          <a:xfrm rot="10800000">
            <a:off x="1764325" y="5154950"/>
            <a:ext cx="8009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7" name="Google Shape;177;p18"/>
          <p:cNvCxnSpPr/>
          <p:nvPr/>
        </p:nvCxnSpPr>
        <p:spPr>
          <a:xfrm rot="10800000">
            <a:off x="1784200" y="4530975"/>
            <a:ext cx="0" cy="614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8" name="Google Shape;178;p18"/>
          <p:cNvSpPr txBox="1"/>
          <p:nvPr/>
        </p:nvSpPr>
        <p:spPr>
          <a:xfrm>
            <a:off x="547000" y="4995000"/>
            <a:ext cx="1516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+1 месяц</a:t>
            </a:r>
            <a:endParaRPr sz="16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(обновление данных)</a:t>
            </a:r>
            <a:endParaRPr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79" name="Google Shape;179;p18"/>
          <p:cNvSpPr txBox="1"/>
          <p:nvPr/>
        </p:nvSpPr>
        <p:spPr>
          <a:xfrm>
            <a:off x="7113050" y="5244900"/>
            <a:ext cx="211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  <p:sp>
        <p:nvSpPr>
          <p:cNvPr id="180" name="Google Shape;180;p18"/>
          <p:cNvSpPr txBox="1"/>
          <p:nvPr/>
        </p:nvSpPr>
        <p:spPr>
          <a:xfrm>
            <a:off x="3901950" y="1273225"/>
            <a:ext cx="44382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Блок-схема работы ЛидБилдера</a:t>
            </a:r>
            <a:endParaRPr sz="1800"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9"/>
          <p:cNvSpPr txBox="1">
            <a:spLocks noGrp="1"/>
          </p:cNvSpPr>
          <p:nvPr>
            <p:ph type="ctrTitle"/>
          </p:nvPr>
        </p:nvSpPr>
        <p:spPr>
          <a:xfrm>
            <a:off x="-2830875" y="-228600"/>
            <a:ext cx="9144000" cy="13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ru-RU" sz="3600" b="1"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1053" y="0"/>
            <a:ext cx="1701664" cy="170731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9"/>
          <p:cNvSpPr txBox="1"/>
          <p:nvPr/>
        </p:nvSpPr>
        <p:spPr>
          <a:xfrm>
            <a:off x="1273551" y="2081234"/>
            <a:ext cx="10302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  <p:graphicFrame>
        <p:nvGraphicFramePr>
          <p:cNvPr id="189" name="Google Shape;189;p19"/>
          <p:cNvGraphicFramePr/>
          <p:nvPr>
            <p:extLst>
              <p:ext uri="{D42A27DB-BD31-4B8C-83A1-F6EECF244321}">
                <p14:modId xmlns:p14="http://schemas.microsoft.com/office/powerpoint/2010/main" val="134291301"/>
              </p:ext>
            </p:extLst>
          </p:nvPr>
        </p:nvGraphicFramePr>
        <p:xfrm>
          <a:off x="292438" y="1485900"/>
          <a:ext cx="10886549" cy="5331675"/>
        </p:xfrm>
        <a:graphic>
          <a:graphicData uri="http://schemas.openxmlformats.org/drawingml/2006/table">
            <a:tbl>
              <a:tblPr>
                <a:noFill/>
                <a:tableStyleId>{DEBC289C-6034-433A-B6AB-7D92AFC62286}</a:tableStyleId>
              </a:tblPr>
              <a:tblGrid>
                <a:gridCol w="1871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3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74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86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86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86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886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8865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28449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CRM -системы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smtClean="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Системы сквозной аналитики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Сервисы веб-аналитики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ChatGPT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ЛидБилдер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4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Bitrix24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MacroCRM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AmoCRM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Roistat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Calltouch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Я. </a:t>
                      </a:r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Метрика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Google Analytics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44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Осуществляет ли прогноз 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FF000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-</a:t>
                      </a:r>
                      <a:endParaRPr sz="1600" b="1" i="0" u="none" strike="noStrike" cap="none">
                        <a:solidFill>
                          <a:srgbClr val="FF000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Частично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92D05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rgbClr val="92D05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92D05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rgbClr val="92D05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92D05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rgbClr val="92D05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частично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92D05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rgbClr val="92D05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частично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92D05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rgbClr val="92D05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44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Простота использования* 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2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2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2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2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2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2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1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3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3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46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Требуется профессиональное обучение 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0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Интеграция с срм, мессенджерами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92D05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1" i="0" u="none" strike="noStrike" cap="none">
                        <a:solidFill>
                          <a:srgbClr val="92D05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92D05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1" i="0" u="none" strike="noStrike" cap="none">
                        <a:solidFill>
                          <a:srgbClr val="92D05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92D05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1" i="0" u="none" strike="noStrike" cap="none">
                        <a:solidFill>
                          <a:srgbClr val="92D05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92D05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1" i="0" u="none" strike="noStrike" cap="none">
                        <a:solidFill>
                          <a:srgbClr val="92D05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92D05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1" i="0" u="none" strike="noStrike" cap="none">
                        <a:solidFill>
                          <a:srgbClr val="92D05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92D05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1" i="0" u="none" strike="noStrike" cap="none">
                        <a:solidFill>
                          <a:srgbClr val="92D05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FFC00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?</a:t>
                      </a:r>
                      <a:endParaRPr sz="1600" b="0" i="0" u="none" strike="noStrike" cap="none">
                        <a:solidFill>
                          <a:srgbClr val="FFC00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-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92D05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1" i="0" u="none" strike="noStrike" cap="none">
                        <a:solidFill>
                          <a:srgbClr val="92D05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46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Возможность анализа по разным параметрам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accent6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+</a:t>
                      </a:r>
                      <a:endParaRPr sz="1600" b="0" i="0" u="none" strike="noStrike" cap="none">
                        <a:solidFill>
                          <a:schemeClr val="accent6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46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Совместная работа для нескольких пользователей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FF000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-</a:t>
                      </a:r>
                      <a:endParaRPr sz="1600" b="0" i="0" u="none" strike="noStrike" cap="none">
                        <a:solidFill>
                          <a:srgbClr val="FF000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FF000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-</a:t>
                      </a:r>
                      <a:endParaRPr sz="1600" b="0" i="0" u="none" strike="noStrike" cap="none">
                        <a:solidFill>
                          <a:srgbClr val="FF000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FF000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-</a:t>
                      </a:r>
                      <a:endParaRPr sz="1600" b="0" i="0" u="none" strike="noStrike" cap="none">
                        <a:solidFill>
                          <a:srgbClr val="FF000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FF000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-</a:t>
                      </a:r>
                      <a:endParaRPr sz="1600" b="0" i="0" u="none" strike="noStrike" cap="none">
                        <a:solidFill>
                          <a:srgbClr val="FF000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FF000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-</a:t>
                      </a:r>
                      <a:endParaRPr sz="1600" b="0" i="0" u="none" strike="noStrike" cap="none">
                        <a:solidFill>
                          <a:srgbClr val="FF000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FF000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-</a:t>
                      </a:r>
                      <a:endParaRPr sz="1600" b="0" i="0" u="none" strike="noStrike" cap="none">
                        <a:solidFill>
                          <a:srgbClr val="FF000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FF000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-</a:t>
                      </a:r>
                      <a:endParaRPr sz="1600" b="0" i="0" u="none" strike="noStrike" cap="none">
                        <a:solidFill>
                          <a:srgbClr val="FF000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FF000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-</a:t>
                      </a:r>
                      <a:endParaRPr sz="1600" b="0" i="0" u="none" strike="noStrike" cap="none">
                        <a:solidFill>
                          <a:srgbClr val="FF000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FF0000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-</a:t>
                      </a:r>
                      <a:endParaRPr sz="1600" b="0" i="0" u="none" strike="noStrike" cap="none">
                        <a:solidFill>
                          <a:srgbClr val="FF0000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290">
                <a:tc gridSpan="10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latin typeface="Mulish"/>
                          <a:ea typeface="Mulish"/>
                          <a:cs typeface="Mulish"/>
                          <a:sym typeface="Arial"/>
                        </a:rPr>
                        <a:t>*1-3 балла, где 3 - наиболее соответствует критерию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Mulish"/>
                        <a:ea typeface="Mulish"/>
                        <a:cs typeface="Mulish"/>
                        <a:sym typeface="Arial"/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90" name="Google Shape;19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31875" y="2450525"/>
            <a:ext cx="3394692" cy="179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0"/>
          <p:cNvSpPr txBox="1">
            <a:spLocks noGrp="1"/>
          </p:cNvSpPr>
          <p:nvPr>
            <p:ph type="ctrTitle"/>
          </p:nvPr>
        </p:nvSpPr>
        <p:spPr>
          <a:xfrm>
            <a:off x="-1542750" y="-361637"/>
            <a:ext cx="7946700" cy="15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ru-RU" sz="3600" b="1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pic>
        <p:nvPicPr>
          <p:cNvPr id="197" name="Google Shape;19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1053" y="0"/>
            <a:ext cx="1701664" cy="170731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 txBox="1"/>
          <p:nvPr/>
        </p:nvSpPr>
        <p:spPr>
          <a:xfrm>
            <a:off x="1273551" y="2081234"/>
            <a:ext cx="10302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0"/>
          <p:cNvSpPr txBox="1"/>
          <p:nvPr/>
        </p:nvSpPr>
        <p:spPr>
          <a:xfrm>
            <a:off x="196951" y="3775886"/>
            <a:ext cx="2492026" cy="320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</a:rPr>
              <a:t>Березовский Артем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Консультант-программист</a:t>
            </a:r>
            <a:endParaRPr dirty="0">
              <a:solidFill>
                <a:schemeClr val="dk1"/>
              </a:solidFill>
            </a:endParaRPr>
          </a:p>
          <a:p>
            <a:pPr lvl="0">
              <a:spcBef>
                <a:spcPts val="1400"/>
              </a:spcBef>
            </a:pPr>
            <a:r>
              <a:rPr lang="ru-RU">
                <a:solidFill>
                  <a:schemeClr val="dk1"/>
                </a:solidFill>
              </a:rPr>
              <a:t>Большой опыт </a:t>
            </a:r>
            <a:r>
              <a:rPr lang="ru-RU" smtClean="0">
                <a:solidFill>
                  <a:schemeClr val="dk1"/>
                </a:solidFill>
              </a:rPr>
              <a:t>в разработке интеграционных решений, исследований в области искусственного интеллекта</a:t>
            </a: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rPr lang="ru-RU" dirty="0" err="1">
                <a:solidFill>
                  <a:schemeClr val="dk1"/>
                </a:solidFill>
              </a:rPr>
              <a:t>Tg</a:t>
            </a:r>
            <a:r>
              <a:rPr lang="ru-RU" dirty="0">
                <a:solidFill>
                  <a:schemeClr val="dk1"/>
                </a:solidFill>
              </a:rPr>
              <a:t>:@</a:t>
            </a:r>
            <a:r>
              <a:rPr lang="ru-RU" dirty="0" err="1">
                <a:solidFill>
                  <a:schemeClr val="dk1"/>
                </a:solidFill>
              </a:rPr>
              <a:t>hedgehogParasite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01" name="Google Shape;201;p20"/>
          <p:cNvPicPr preferRelativeResize="0"/>
          <p:nvPr/>
        </p:nvPicPr>
        <p:blipFill rotWithShape="1">
          <a:blip r:embed="rId4">
            <a:alphaModFix/>
          </a:blip>
          <a:srcRect l="8925" t="26777" r="19955" b="12723"/>
          <a:stretch/>
        </p:blipFill>
        <p:spPr>
          <a:xfrm>
            <a:off x="2875375" y="1326325"/>
            <a:ext cx="2319267" cy="252289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0"/>
          <p:cNvSpPr txBox="1"/>
          <p:nvPr/>
        </p:nvSpPr>
        <p:spPr>
          <a:xfrm>
            <a:off x="2875375" y="3791125"/>
            <a:ext cx="26238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ru-RU" b="1">
                <a:solidFill>
                  <a:schemeClr val="dk1"/>
                </a:solidFill>
              </a:rPr>
              <a:t>Гусаров Дмитрий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Реализатор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Идея создания Лидбилдера пришла из кандидасткой диссертации, которой он занимается. </a:t>
            </a:r>
            <a:r>
              <a:rPr lang="ru-RU" dirty="0">
                <a:solidFill>
                  <a:schemeClr val="dk1"/>
                </a:solidFill>
              </a:rPr>
              <a:t>Преподает проектную деятельность. Большой опыт участия в кейс-чемпионатах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30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rPr lang="ru-RU"/>
              <a:t>Tg: @dmitriigusarov</a:t>
            </a:r>
            <a:endParaRPr/>
          </a:p>
        </p:txBody>
      </p:sp>
      <p:sp>
        <p:nvSpPr>
          <p:cNvPr id="203" name="Google Shape;203;p20"/>
          <p:cNvSpPr txBox="1"/>
          <p:nvPr/>
        </p:nvSpPr>
        <p:spPr>
          <a:xfrm>
            <a:off x="5702300" y="3736072"/>
            <a:ext cx="2508803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Bef>
                <a:spcPts val="1400"/>
              </a:spcBef>
            </a:pPr>
            <a:r>
              <a:rPr lang="ru-RU" b="1" dirty="0">
                <a:solidFill>
                  <a:schemeClr val="dk1"/>
                </a:solidFill>
              </a:rPr>
              <a:t>Воробьев Арсений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Лидер </a:t>
            </a:r>
            <a:r>
              <a:rPr lang="ru-RU" smtClean="0">
                <a:solidFill>
                  <a:schemeClr val="dk1"/>
                </a:solidFill>
              </a:rPr>
              <a:t>команды</a:t>
            </a: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</a:rPr>
              <a:t>Студент 1 курса</a:t>
            </a:r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ru-RU" dirty="0" err="1" smtClean="0">
                <a:solidFill>
                  <a:schemeClr val="dk1"/>
                </a:solidFill>
              </a:rPr>
              <a:t>Разрабтка</a:t>
            </a:r>
            <a:r>
              <a:rPr lang="ru-RU" dirty="0" smtClean="0">
                <a:solidFill>
                  <a:schemeClr val="dk1"/>
                </a:solidFill>
              </a:rPr>
              <a:t> и сопровождение программного продукта</a:t>
            </a:r>
          </a:p>
          <a:p>
            <a:pPr lvl="0">
              <a:spcBef>
                <a:spcPts val="1400"/>
              </a:spcBef>
            </a:pPr>
            <a:r>
              <a:rPr lang="ru-RU" dirty="0" smtClean="0">
                <a:solidFill>
                  <a:schemeClr val="dk1"/>
                </a:solidFill>
              </a:rPr>
              <a:t>Начинающий </a:t>
            </a:r>
            <a:r>
              <a:rPr lang="ru-RU" dirty="0">
                <a:solidFill>
                  <a:schemeClr val="dk1"/>
                </a:solidFill>
              </a:rPr>
              <a:t>веб (</a:t>
            </a:r>
            <a:r>
              <a:rPr lang="en-US">
                <a:solidFill>
                  <a:schemeClr val="dk1"/>
                </a:solidFill>
              </a:rPr>
              <a:t>react js/next) </a:t>
            </a:r>
            <a:r>
              <a:rPr lang="ru-RU" smtClean="0">
                <a:solidFill>
                  <a:schemeClr val="dk1"/>
                </a:solidFill>
              </a:rPr>
              <a:t>разработчик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rPr lang="ru-RU" dirty="0" err="1"/>
              <a:t>Tg</a:t>
            </a:r>
            <a:r>
              <a:rPr lang="ru-RU" dirty="0"/>
              <a:t>: @uiuiuiui15</a:t>
            </a:r>
            <a:endParaRPr/>
          </a:p>
        </p:txBody>
      </p:sp>
      <p:sp>
        <p:nvSpPr>
          <p:cNvPr id="204" name="Google Shape;204;p20"/>
          <p:cNvSpPr txBox="1"/>
          <p:nvPr/>
        </p:nvSpPr>
        <p:spPr>
          <a:xfrm>
            <a:off x="8515636" y="3724331"/>
            <a:ext cx="2623800" cy="33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Bef>
                <a:spcPts val="1400"/>
              </a:spcBef>
            </a:pPr>
            <a:r>
              <a:rPr lang="ru-RU" b="1">
                <a:solidFill>
                  <a:schemeClr val="dk1"/>
                </a:solidFill>
              </a:rPr>
              <a:t>Воронин </a:t>
            </a:r>
            <a:r>
              <a:rPr lang="ru-RU" b="1" smtClean="0">
                <a:solidFill>
                  <a:schemeClr val="dk1"/>
                </a:solidFill>
              </a:rPr>
              <a:t>Александр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Научный наставник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Доктор экономических наук, профессор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rPr lang="ru-RU"/>
              <a:t>Tg: @development72</a:t>
            </a:r>
            <a:endParaRPr/>
          </a:p>
        </p:txBody>
      </p:sp>
      <p:pic>
        <p:nvPicPr>
          <p:cNvPr id="205" name="Google Shape;20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15075" y="1326325"/>
            <a:ext cx="2471550" cy="24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8" t="18981" r="284" b="-1552"/>
          <a:stretch/>
        </p:blipFill>
        <p:spPr>
          <a:xfrm>
            <a:off x="5793729" y="1326325"/>
            <a:ext cx="2142847" cy="25228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950" y="1385853"/>
            <a:ext cx="1829339" cy="243911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 2013–2022">
  <a:themeElements>
    <a:clrScheme name="Тема Office 2013–202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561</Words>
  <Application>Microsoft Office PowerPoint</Application>
  <PresentationFormat>Широкоэкранный</PresentationFormat>
  <Paragraphs>165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Calibri</vt:lpstr>
      <vt:lpstr>Mulish</vt:lpstr>
      <vt:lpstr>Arial</vt:lpstr>
      <vt:lpstr>Тема Office 2013–2022</vt:lpstr>
      <vt:lpstr>ЛидБилдер веб-приложение для прогноза бюджетов и лидов для рекламных кампаний</vt:lpstr>
      <vt:lpstr>Проблема</vt:lpstr>
      <vt:lpstr>Решение</vt:lpstr>
      <vt:lpstr>Продукт [1/3]</vt:lpstr>
      <vt:lpstr>Продукт [2/3]</vt:lpstr>
      <vt:lpstr>Продукт [3/3]</vt:lpstr>
      <vt:lpstr>Конкуренты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ЛидБилдер веб-приложение для прогноза бюджетов и лидов для рекламных кампаний</dc:title>
  <dc:creator>Dmitrii Gusarov</dc:creator>
  <cp:lastModifiedBy>Dmitrii Gusarov</cp:lastModifiedBy>
  <cp:revision>4</cp:revision>
  <dcterms:modified xsi:type="dcterms:W3CDTF">2024-10-26T06:39:26Z</dcterms:modified>
</cp:coreProperties>
</file>