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Roboto Medium" panose="020B0604020202020204" charset="0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684" y="-66"/>
      </p:cViewPr>
      <p:guideLst>
        <p:guide orient="horz" pos="2160"/>
        <p:guide pos="76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97024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B">
  <p:cSld name="Потребительский сегмент – сектор рынка B2B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7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8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8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8" name="Google Shape;48;p8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/>
            </a:p>
          </p:txBody>
        </p:sp>
      </p:grpSp>
      <p:grpSp>
        <p:nvGrpSpPr>
          <p:cNvPr id="49" name="Google Shape;49;p8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8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1" name="Google Shape;51;p8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/>
            </a:p>
          </p:txBody>
        </p:sp>
      </p:grpSp>
      <p:grpSp>
        <p:nvGrpSpPr>
          <p:cNvPr id="52" name="Google Shape;52;p8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8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4" name="Google Shape;54;p8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/>
            </a:p>
          </p:txBody>
        </p:sp>
      </p:grpSp>
      <p:pic>
        <p:nvPicPr>
          <p:cNvPr id="55" name="Google Shape;5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9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0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0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0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0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0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0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0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1" i="0" u="none" strike="noStrike" cap="non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0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0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10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10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10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" name="Google Shape;88;p10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10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10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10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2" name="Google Shape;92;p10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10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10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10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10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10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10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10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10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10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10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10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10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1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1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1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4" name="Google Shape;114;p10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0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0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/>
          </a:p>
        </p:txBody>
      </p:sp>
      <p:sp>
        <p:nvSpPr>
          <p:cNvPr id="117" name="Google Shape;117;p10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/>
          </a:p>
        </p:txBody>
      </p:sp>
      <p:sp>
        <p:nvSpPr>
          <p:cNvPr id="118" name="Google Shape;118;p10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0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/>
          </a:p>
        </p:txBody>
      </p:sp>
      <p:sp>
        <p:nvSpPr>
          <p:cNvPr id="120" name="Google Shape;120;p10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/>
          </a:p>
        </p:txBody>
      </p:sp>
      <p:sp>
        <p:nvSpPr>
          <p:cNvPr id="121" name="Google Shape;121;p10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0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/>
          </a:p>
        </p:txBody>
      </p:sp>
      <p:sp>
        <p:nvSpPr>
          <p:cNvPr id="123" name="Google Shape;123;p10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0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/>
          </a:p>
        </p:txBody>
      </p:sp>
      <p:sp>
        <p:nvSpPr>
          <p:cNvPr id="125" name="Google Shape;125;p10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0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/>
          </a:p>
        </p:txBody>
      </p:sp>
      <p:sp>
        <p:nvSpPr>
          <p:cNvPr id="127" name="Google Shape;127;p10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/>
          </a:p>
        </p:txBody>
      </p:sp>
      <p:sp>
        <p:nvSpPr>
          <p:cNvPr id="128" name="Google Shape;128;p10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0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0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10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10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1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 есть сейчас?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1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1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2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2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12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2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12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2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12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12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12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12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12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12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12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12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12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12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12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12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12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3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3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Умные 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шкафчики: максимальная функциональность для </a:t>
            </a:r>
            <a:r>
              <a:rPr lang="ru-RU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Университета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Google Shape;168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технологии информационных, управляющих, навигационных систем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>
            <a:spLocks noGrp="1"/>
          </p:cNvSpPr>
          <p:nvPr>
            <p:ph type="body" idx="1"/>
          </p:nvPr>
        </p:nvSpPr>
        <p:spPr>
          <a:xfrm>
            <a:off x="161275" y="3670300"/>
            <a:ext cx="1985025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/>
              <a:t>Посетители </a:t>
            </a:r>
            <a:r>
              <a:rPr lang="ru-RU" dirty="0" err="1" smtClean="0"/>
              <a:t>ВолгГТУ</a:t>
            </a:r>
            <a:r>
              <a:rPr lang="ru-RU" dirty="0" smtClean="0"/>
              <a:t>, нуждающиеся </a:t>
            </a:r>
            <a:r>
              <a:rPr lang="ru-RU" dirty="0"/>
              <a:t>в многофункциональных камерах хранения для личных вещей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74" name="Google Shape;174;p15"/>
          <p:cNvSpPr txBox="1">
            <a:spLocks noGrp="1"/>
          </p:cNvSpPr>
          <p:nvPr>
            <p:ph type="body" idx="2"/>
          </p:nvPr>
        </p:nvSpPr>
        <p:spPr>
          <a:xfrm>
            <a:off x="5795636" y="3670300"/>
            <a:ext cx="2877023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   Результатом проекта является услуга по предоставлению функциональных мест хранения личных вещей студентов,  преподавателей.  Пользователи могут открыть шкафчик с помощью своего смартфона, а также закрыть его после использования.</a:t>
            </a:r>
            <a:endParaRPr dirty="0"/>
          </a:p>
        </p:txBody>
      </p:sp>
      <p:sp>
        <p:nvSpPr>
          <p:cNvPr id="175" name="Google Shape;175;p15"/>
          <p:cNvSpPr txBox="1">
            <a:spLocks noGrp="1"/>
          </p:cNvSpPr>
          <p:nvPr>
            <p:ph type="body" idx="3"/>
          </p:nvPr>
        </p:nvSpPr>
        <p:spPr>
          <a:xfrm>
            <a:off x="8568965" y="3591624"/>
            <a:ext cx="3384223" cy="2931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   Данный продукт может быть использован в учебных заведениях (высшего, средне-профессионального образования)  для предоставления удобного, безопасного, полезного  места хранения личных вещей.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    В дальнейшем шкафчики могут использоваться в спортивных клубах, фитнес-центрах и тренажерных залах, в кинотеатрах, театрах и других местах развлечений, а также в частных больницах, поликлиниках и других учреждениях здравоохранения.</a:t>
            </a:r>
          </a:p>
        </p:txBody>
      </p:sp>
      <p:sp>
        <p:nvSpPr>
          <p:cNvPr id="176" name="Google Shape;176;p15"/>
          <p:cNvSpPr txBox="1">
            <a:spLocks noGrp="1"/>
          </p:cNvSpPr>
          <p:nvPr>
            <p:ph type="body" idx="4"/>
          </p:nvPr>
        </p:nvSpPr>
        <p:spPr>
          <a:xfrm>
            <a:off x="761019" y="750216"/>
            <a:ext cx="49149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Проект реализуется для предоставления безопасных, удобных  и полезных мест хранения личных вещей студентов  и преподавателей разных факультетов </a:t>
            </a:r>
            <a:r>
              <a:rPr lang="ru-RU" dirty="0" smtClean="0"/>
              <a:t>университета</a:t>
            </a:r>
            <a:r>
              <a:rPr lang="ru-RU" dirty="0"/>
              <a:t>.</a:t>
            </a:r>
          </a:p>
        </p:txBody>
      </p:sp>
      <p:sp>
        <p:nvSpPr>
          <p:cNvPr id="177" name="Google Shape;177;p15"/>
          <p:cNvSpPr txBox="1">
            <a:spLocks noGrp="1"/>
          </p:cNvSpPr>
          <p:nvPr>
            <p:ph type="body" idx="5"/>
          </p:nvPr>
        </p:nvSpPr>
        <p:spPr>
          <a:xfrm>
            <a:off x="6516082" y="604087"/>
            <a:ext cx="5571438" cy="2072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968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1. Определение локаций, разработка дизайна безопасных шкафчиков для хранения личных вещей. </a:t>
            </a:r>
          </a:p>
          <a:p>
            <a:pPr marL="285750" lvl="0" indent="-1968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2. Подбор и использование удобных и прочных материалов для изготовления шкафчиков. </a:t>
            </a:r>
          </a:p>
          <a:p>
            <a:pPr marL="285750" lvl="0" indent="-1968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3. Создание эргономичных механизмов открытия/закрытия шкафчиков.</a:t>
            </a:r>
          </a:p>
          <a:p>
            <a:pPr marL="285750" lvl="0" indent="-1968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4. Разработка функционала мобильного приложения для  управления электронными замками. </a:t>
            </a:r>
          </a:p>
          <a:p>
            <a:pPr marL="285750" lvl="0" indent="-1968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5. Расчет стоимости проекта.</a:t>
            </a:r>
          </a:p>
        </p:txBody>
      </p:sp>
      <p:sp>
        <p:nvSpPr>
          <p:cNvPr id="178" name="Google Shape;178;p15"/>
          <p:cNvSpPr txBox="1">
            <a:spLocks noGrp="1"/>
          </p:cNvSpPr>
          <p:nvPr>
            <p:ph type="body" idx="6"/>
          </p:nvPr>
        </p:nvSpPr>
        <p:spPr>
          <a:xfrm>
            <a:off x="2516512" y="3670299"/>
            <a:ext cx="3160388" cy="2475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   Потенциальным пользователем продукта являются организации (В2В) рынка образовательных услуг Волгоградской области. На территории Волгоградской области функционируют, 6 университетов, 3 академии, 1 консерватория, 16 филиалов иных вузов, 33 колледжа, 244 образовательных центров и т.д. Все они признаются потенциальными пользователями продукта проекта.</a:t>
            </a:r>
          </a:p>
        </p:txBody>
      </p:sp>
      <p:sp>
        <p:nvSpPr>
          <p:cNvPr id="179" name="Google Shape;179;p15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5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5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800" dirty="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15"/>
          <p:cNvCxnSpPr/>
          <p:nvPr/>
        </p:nvCxnSpPr>
        <p:spPr>
          <a:xfrm>
            <a:off x="166007" y="625025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p15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15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5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dirty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1600" b="0" dirty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5"/>
          <p:cNvSpPr txBox="1"/>
          <p:nvPr/>
        </p:nvSpPr>
        <p:spPr>
          <a:xfrm>
            <a:off x="155575" y="3292025"/>
            <a:ext cx="1165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основная:</a:t>
            </a:r>
            <a:endParaRPr sz="1800" dirty="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потенциальная:</a:t>
            </a:r>
            <a:endParaRPr sz="18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>
            <a:spLocks noGrp="1"/>
          </p:cNvSpPr>
          <p:nvPr>
            <p:ph type="body" idx="1"/>
          </p:nvPr>
        </p:nvSpPr>
        <p:spPr>
          <a:xfrm>
            <a:off x="480037" y="881215"/>
            <a:ext cx="11327789" cy="140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Проект решает проблему отсутствия альтернатив хранения личных вещей преподавателя и студента  (формы для занятий физической культурой, чертежных принадлежностей и </a:t>
            </a:r>
            <a:r>
              <a:rPr lang="ru-RU" sz="1400" dirty="0" err="1"/>
              <a:t>тп</a:t>
            </a:r>
            <a:r>
              <a:rPr lang="ru-RU" sz="1400" dirty="0"/>
              <a:t>)  на территории </a:t>
            </a:r>
            <a:r>
              <a:rPr lang="ru-RU" sz="1400" dirty="0" smtClean="0"/>
              <a:t>кампуса </a:t>
            </a:r>
            <a:r>
              <a:rPr lang="ru-RU" sz="1400" dirty="0"/>
              <a:t>у</a:t>
            </a:r>
            <a:r>
              <a:rPr lang="ru-RU" sz="1400" dirty="0" smtClean="0"/>
              <a:t>ниверситета </a:t>
            </a:r>
            <a:r>
              <a:rPr lang="ru-RU" sz="1400" dirty="0"/>
              <a:t>(в лекционных, семинарских, лабораторных аудиториях, актовых и спортивных залах, помещениях ИБЦ).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5578"/>
          <a:stretch/>
        </p:blipFill>
        <p:spPr>
          <a:xfrm>
            <a:off x="5498926" y="3469710"/>
            <a:ext cx="6308901" cy="280583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93" name="Google Shape;193;p16"/>
          <p:cNvSpPr txBox="1">
            <a:spLocks noGrp="1"/>
          </p:cNvSpPr>
          <p:nvPr>
            <p:ph type="body" idx="2"/>
          </p:nvPr>
        </p:nvSpPr>
        <p:spPr>
          <a:xfrm>
            <a:off x="463463" y="3696172"/>
            <a:ext cx="5323562" cy="1414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Подтверждением имеющейся проблемы у студентов выступают результаты проведенного опроса, в котором приняли участие 102 студента </a:t>
            </a:r>
            <a:r>
              <a:rPr lang="ru-RU" sz="1400" dirty="0" err="1"/>
              <a:t>ВолгГТУ</a:t>
            </a:r>
            <a:r>
              <a:rPr lang="ru-RU" sz="1400" dirty="0"/>
              <a:t> (ФЭУ, </a:t>
            </a:r>
            <a:r>
              <a:rPr lang="ru-RU" sz="1400" dirty="0" err="1"/>
              <a:t>ФАиГР</a:t>
            </a:r>
            <a:r>
              <a:rPr lang="ru-RU" sz="1400" dirty="0"/>
              <a:t>, ХТФ, </a:t>
            </a:r>
            <a:r>
              <a:rPr lang="ru-RU" sz="1400" dirty="0" err="1"/>
              <a:t>ФЭиВТ</a:t>
            </a:r>
            <a:r>
              <a:rPr lang="ru-RU" sz="1400" dirty="0"/>
              <a:t>, ФТПП, ФТКМ, </a:t>
            </a:r>
            <a:r>
              <a:rPr lang="ru-RU" sz="1400" dirty="0" err="1"/>
              <a:t>ФТИСиТБ</a:t>
            </a:r>
            <a:r>
              <a:rPr lang="ru-RU" sz="1400" dirty="0"/>
              <a:t>, </a:t>
            </a:r>
            <a:r>
              <a:rPr lang="ru-RU" sz="1400" dirty="0" err="1"/>
              <a:t>ФСиЖКХ</a:t>
            </a:r>
            <a:r>
              <a:rPr lang="ru-RU" sz="1400" dirty="0"/>
              <a:t>, </a:t>
            </a:r>
            <a:r>
              <a:rPr lang="ru-RU" sz="1400" dirty="0" err="1"/>
              <a:t>АрхЗиС</a:t>
            </a:r>
            <a:r>
              <a:rPr lang="ru-RU" sz="1400" dirty="0"/>
              <a:t>)</a:t>
            </a:r>
            <a:endParaRPr sz="1400" dirty="0"/>
          </a:p>
        </p:txBody>
      </p:sp>
      <p:grpSp>
        <p:nvGrpSpPr>
          <p:cNvPr id="194" name="Google Shape;194;p16"/>
          <p:cNvGrpSpPr/>
          <p:nvPr/>
        </p:nvGrpSpPr>
        <p:grpSpPr>
          <a:xfrm>
            <a:off x="53977" y="3071841"/>
            <a:ext cx="11753850" cy="391101"/>
            <a:chOff x="53977" y="3383423"/>
            <a:chExt cx="11753850" cy="391101"/>
          </a:xfrm>
        </p:grpSpPr>
        <p:sp>
          <p:nvSpPr>
            <p:cNvPr id="195" name="Google Shape;195;p16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16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Потенциальным пользователем продукта являются   организации (В2В)  рынка  образовательных услуг Волгоградской области.  </a:t>
            </a:r>
            <a:endParaRPr lang="ru-RU" sz="1400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/>
              <a:t>На </a:t>
            </a:r>
            <a:r>
              <a:rPr lang="ru-RU" sz="1400" dirty="0"/>
              <a:t>территории Волгоградской области функционируют 6 университетов, 3 академии, 1 консерватория, 16 филиалов иных вузов,  33 колледжа,  244 образовательных центров и т.д. Все они признаются потенциальными пользователями продукта </a:t>
            </a:r>
            <a:r>
              <a:rPr lang="ru-RU" sz="1400" dirty="0" smtClean="0"/>
              <a:t>проекта</a:t>
            </a:r>
            <a:r>
              <a:rPr lang="ru-RU" sz="1400" dirty="0"/>
              <a:t>.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"/>
          <p:cNvSpPr txBox="1">
            <a:spLocks noGrp="1"/>
          </p:cNvSpPr>
          <p:nvPr>
            <p:ph type="body" idx="1"/>
          </p:nvPr>
        </p:nvSpPr>
        <p:spPr>
          <a:xfrm>
            <a:off x="155575" y="2755900"/>
            <a:ext cx="11702596" cy="2216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ru-RU" sz="1400" dirty="0"/>
              <a:t>Продуктом проекта является услуга хранения с использованием технологии  «умного управления</a:t>
            </a:r>
            <a:r>
              <a:rPr lang="ru-RU" sz="1400" dirty="0" smtClean="0"/>
              <a:t>».</a:t>
            </a:r>
            <a:endParaRPr lang="ru-RU" sz="1400" kern="1200" dirty="0" smtClean="0">
              <a:solidFill>
                <a:prstClr val="black"/>
              </a:solidFill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ru-RU" sz="1400" kern="1200" dirty="0" smtClean="0">
                <a:solidFill>
                  <a:prstClr val="black"/>
                </a:solidFill>
                <a:ea typeface="+mn-ea"/>
                <a:cs typeface="+mn-cs"/>
              </a:rPr>
              <a:t>Основные </a:t>
            </a:r>
            <a:r>
              <a:rPr lang="ru-RU" sz="1400" kern="1200" dirty="0">
                <a:solidFill>
                  <a:prstClr val="black"/>
                </a:solidFill>
                <a:ea typeface="+mn-ea"/>
                <a:cs typeface="+mn-cs"/>
              </a:rPr>
              <a:t>характеристики продукта: </a:t>
            </a:r>
          </a:p>
          <a:p>
            <a:pPr marL="285750" lvl="0" indent="-28575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-"/>
            </a:pPr>
            <a:r>
              <a:rPr lang="ru-RU" sz="1400" kern="1200" dirty="0">
                <a:solidFill>
                  <a:prstClr val="black"/>
                </a:solidFill>
                <a:ea typeface="+mn-ea"/>
                <a:cs typeface="+mn-cs"/>
              </a:rPr>
              <a:t>Цельносварные шкафы, при изготовлении которых используется листовая сталь;</a:t>
            </a:r>
          </a:p>
          <a:p>
            <a:pPr marL="285750" lvl="0" indent="-28575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-"/>
            </a:pPr>
            <a:r>
              <a:rPr lang="ru-RU" sz="1400" kern="1200" dirty="0">
                <a:solidFill>
                  <a:prstClr val="black"/>
                </a:solidFill>
                <a:ea typeface="+mn-ea"/>
                <a:cs typeface="+mn-cs"/>
              </a:rPr>
              <a:t>Высота одного шкафа, состоящего из 15 ячеек - 180 см, глубина 40 см, ширина 35 см.</a:t>
            </a:r>
          </a:p>
          <a:p>
            <a:pPr marL="285750" lvl="0" indent="-28575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-"/>
            </a:pPr>
            <a:r>
              <a:rPr lang="ru-RU" sz="1400" kern="1200" dirty="0">
                <a:solidFill>
                  <a:prstClr val="black"/>
                </a:solidFill>
                <a:ea typeface="+mn-ea"/>
                <a:cs typeface="+mn-cs"/>
              </a:rPr>
              <a:t>Безопасный и надежный электронный замок;</a:t>
            </a:r>
          </a:p>
          <a:p>
            <a:pPr marL="285750" lvl="0" indent="-28575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-"/>
            </a:pPr>
            <a:r>
              <a:rPr lang="ru-RU" sz="1400" kern="1200" dirty="0">
                <a:solidFill>
                  <a:prstClr val="black"/>
                </a:solidFill>
                <a:ea typeface="+mn-ea"/>
                <a:cs typeface="+mn-cs"/>
              </a:rPr>
              <a:t>Наличие зарядного устройства внутри каждой ячейки</a:t>
            </a:r>
            <a:r>
              <a:rPr lang="ru-RU" sz="1400" kern="1200" dirty="0" smtClean="0">
                <a:solidFill>
                  <a:prstClr val="black"/>
                </a:solidFill>
                <a:ea typeface="+mn-ea"/>
                <a:cs typeface="+mn-cs"/>
              </a:rPr>
              <a:t>;</a:t>
            </a: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-"/>
            </a:pPr>
            <a:r>
              <a:rPr lang="ru-RU" sz="1400" kern="1200" dirty="0" smtClean="0">
                <a:solidFill>
                  <a:prstClr val="black"/>
                </a:solidFill>
              </a:rPr>
              <a:t>Наличие</a:t>
            </a:r>
            <a:r>
              <a:rPr lang="ru-RU" sz="1400" dirty="0" smtClean="0"/>
              <a:t> </a:t>
            </a:r>
            <a:r>
              <a:rPr lang="ru-RU" sz="1400" dirty="0"/>
              <a:t>мобильного приложения для управления электронными замками</a:t>
            </a:r>
            <a:r>
              <a:rPr lang="ru-RU" sz="1400" kern="1200" dirty="0" smtClean="0">
                <a:solidFill>
                  <a:prstClr val="black"/>
                </a:solidFill>
              </a:rPr>
              <a:t>;</a:t>
            </a:r>
            <a:endParaRPr lang="ru-RU" sz="1400" kern="1200" dirty="0">
              <a:solidFill>
                <a:prstClr val="black"/>
              </a:solidFill>
            </a:endParaRPr>
          </a:p>
          <a:p>
            <a:pPr marL="285750" lvl="0" indent="-28575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-"/>
            </a:pPr>
            <a:endParaRPr lang="ru-RU" sz="1400" kern="1200" dirty="0" smtClean="0">
              <a:solidFill>
                <a:prstClr val="black"/>
              </a:solidFill>
              <a:ea typeface="+mn-ea"/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-"/>
            </a:pPr>
            <a:endParaRPr lang="ru-RU" sz="1400" kern="1200" dirty="0">
              <a:solidFill>
                <a:prstClr val="black"/>
              </a:solidFill>
              <a:ea typeface="+mn-ea"/>
              <a:cs typeface="+mn-cs"/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dirty="0"/>
          </a:p>
        </p:txBody>
      </p:sp>
      <p:sp>
        <p:nvSpPr>
          <p:cNvPr id="212" name="Google Shape;212;p19"/>
          <p:cNvSpPr txBox="1">
            <a:spLocks noGrp="1"/>
          </p:cNvSpPr>
          <p:nvPr>
            <p:ph type="body" idx="2"/>
          </p:nvPr>
        </p:nvSpPr>
        <p:spPr>
          <a:xfrm>
            <a:off x="2815997" y="1288879"/>
            <a:ext cx="6317796" cy="713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400" dirty="0"/>
              <a:t>Услуга</a:t>
            </a:r>
            <a:endParaRPr sz="1400" dirty="0"/>
          </a:p>
        </p:txBody>
      </p:sp>
      <p:grpSp>
        <p:nvGrpSpPr>
          <p:cNvPr id="213" name="Google Shape;213;p19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214" name="Google Shape;214;p19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5" name="Google Shape;215;p19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16" name="Google Shape;216;p19"/>
          <p:cNvGrpSpPr/>
          <p:nvPr/>
        </p:nvGrpSpPr>
        <p:grpSpPr>
          <a:xfrm>
            <a:off x="0" y="1096958"/>
            <a:ext cx="11753850" cy="376587"/>
            <a:chOff x="43542" y="741820"/>
            <a:chExt cx="11753850" cy="376587"/>
          </a:xfrm>
        </p:grpSpPr>
        <p:sp>
          <p:nvSpPr>
            <p:cNvPr id="217" name="Google Shape;217;p19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8" name="Google Shape;218;p19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Необходимость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носить с собой множество различных вещей, предметов и материалов (ноутбуки, планшеты, сменная одежда)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Отсутствие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мест для хранения личных вещей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Нежелательными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свойства продукта являются: ненадежный материал, неудобный интерфейс, отсутствие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безопасности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lvl="0" indent="-139700">
              <a:lnSpc>
                <a:spcPct val="100000"/>
              </a:lnSpc>
              <a:spcBef>
                <a:spcPts val="0"/>
              </a:spcBef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" name="Google Shape;224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   Продукт устраняет ощущение перегруженности личными вещами, так как отсутствие доступных мест для хранения вещей вынуждает носить их с собой, что крайне неудобно.</a:t>
            </a:r>
          </a:p>
          <a:p>
            <a:pPr marL="228600" lvl="0" indent="-13970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25" name="Google Shape;225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   Р</a:t>
            </a:r>
            <a:r>
              <a:rPr lang="ru-RU" dirty="0" smtClean="0"/>
              <a:t>езультатом выступают функциональные </a:t>
            </a:r>
            <a:r>
              <a:rPr lang="ru-RU" dirty="0"/>
              <a:t>места хранения личных вещей студентов,  </a:t>
            </a:r>
            <a:r>
              <a:rPr lang="ru-RU" dirty="0" smtClean="0"/>
              <a:t>преподавателей и других посетителей университета.  </a:t>
            </a:r>
          </a:p>
          <a:p>
            <a:pPr marL="139700" lvl="0" indent="0">
              <a:lnSpc>
                <a:spcPct val="100000"/>
              </a:lnSpc>
              <a:buNone/>
            </a:pPr>
            <a:r>
              <a:rPr lang="ru-RU" dirty="0" smtClean="0"/>
              <a:t>Преимущества продукта:</a:t>
            </a:r>
            <a:endParaRPr lang="ru-RU" dirty="0"/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/>
              <a:t>Надежность, безопасность хранения;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/>
              <a:t>Возможность управления «на расстоянии» через мобильное приложение;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Наличие электронного замка;</a:t>
            </a:r>
            <a:endParaRPr lang="ru-RU" dirty="0"/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/>
              <a:t>Возможность зарядить телефон,  оставив его в камере хранения;</a:t>
            </a:r>
          </a:p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11175998" cy="139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1400" dirty="0"/>
              <a:t>Наш продукт помогает всем посетителям университета </a:t>
            </a:r>
            <a:r>
              <a:rPr lang="ru-RU" sz="1400" dirty="0" err="1"/>
              <a:t>ВолгГТУ</a:t>
            </a:r>
            <a:r>
              <a:rPr lang="ru-RU" sz="1400" dirty="0"/>
              <a:t>, которые хотят оставить свои вещи в надежной, безопасной камере хранения, </a:t>
            </a:r>
            <a:r>
              <a:rPr lang="ru-RU" sz="1400" dirty="0" smtClean="0"/>
              <a:t>посредством предоставления системы </a:t>
            </a:r>
            <a:r>
              <a:rPr lang="ru-RU" sz="1400" dirty="0"/>
              <a:t>шкафчиков, оснащенных технологией умного управления и электронными замками. </a:t>
            </a:r>
            <a:endParaRPr sz="1400" dirty="0"/>
          </a:p>
        </p:txBody>
      </p:sp>
      <p:sp>
        <p:nvSpPr>
          <p:cNvPr id="231" name="Google Shape;231;p21"/>
          <p:cNvSpPr txBox="1">
            <a:spLocks noGrp="1"/>
          </p:cNvSpPr>
          <p:nvPr>
            <p:ph type="body" idx="2"/>
          </p:nvPr>
        </p:nvSpPr>
        <p:spPr>
          <a:xfrm>
            <a:off x="155575" y="3236686"/>
            <a:ext cx="11194596" cy="273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Надежность</a:t>
            </a:r>
            <a:r>
              <a:rPr lang="ru-RU" dirty="0"/>
              <a:t>, безопасность хранения</a:t>
            </a:r>
            <a:r>
              <a:rPr lang="ru-RU" dirty="0" smtClean="0"/>
              <a:t>;</a:t>
            </a:r>
            <a:r>
              <a:rPr lang="ru-RU" dirty="0"/>
              <a:t> </a:t>
            </a:r>
            <a:endParaRPr lang="ru-RU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Наличие </a:t>
            </a:r>
            <a:r>
              <a:rPr lang="ru-RU" dirty="0"/>
              <a:t>мобильного приложения для управления электронными </a:t>
            </a:r>
            <a:r>
              <a:rPr lang="ru-RU" dirty="0" smtClean="0"/>
              <a:t>замками;</a:t>
            </a:r>
            <a:endParaRPr lang="ru-RU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/>
              <a:t>Возможность бронировать ячейки и хранить личные вещи первые три часа бесплатно</a:t>
            </a:r>
            <a:r>
              <a:rPr lang="ru-RU" dirty="0" smtClean="0"/>
              <a:t>;</a:t>
            </a:r>
            <a:endParaRPr lang="ru-RU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 smtClean="0"/>
              <a:t>Наличие электронного замка, а не механического;</a:t>
            </a:r>
            <a:endParaRPr lang="ru-RU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/>
              <a:t>Возможность зарядить телефон,  оставив его в камере хранения;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/>
              <a:t>Простота масштабирования проекта (минимальные затраты, время на </a:t>
            </a:r>
            <a:r>
              <a:rPr lang="ru-RU" dirty="0" smtClean="0"/>
              <a:t>установку).</a:t>
            </a:r>
          </a:p>
        </p:txBody>
      </p:sp>
      <p:grpSp>
        <p:nvGrpSpPr>
          <p:cNvPr id="232" name="Google Shape;232;p21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233" name="Google Shape;233;p21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4" name="Google Shape;234;p21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sz="1200" dirty="0"/>
              <a:t>Администрация </a:t>
            </a:r>
            <a:r>
              <a:rPr lang="ru-RU" sz="1200" dirty="0" err="1"/>
              <a:t>ВолгГТУ</a:t>
            </a:r>
            <a:endParaRPr lang="ru-RU" sz="1200" dirty="0"/>
          </a:p>
          <a:p>
            <a:pPr marL="222250" indent="-171450">
              <a:spcBef>
                <a:spcPts val="0"/>
              </a:spcBef>
            </a:pPr>
            <a:r>
              <a:rPr lang="ru-RU" sz="1200" dirty="0"/>
              <a:t>Партнеры </a:t>
            </a:r>
            <a:r>
              <a:rPr lang="ru-RU" sz="1200" dirty="0" err="1"/>
              <a:t>ВолгГТУ</a:t>
            </a:r>
            <a:r>
              <a:rPr lang="ru-RU" sz="1200" dirty="0"/>
              <a:t> в рамках договоров </a:t>
            </a:r>
            <a:r>
              <a:rPr lang="ru-RU" sz="1200" dirty="0" smtClean="0"/>
              <a:t>о долгосрочном </a:t>
            </a:r>
            <a:r>
              <a:rPr lang="ru-RU" sz="1200" dirty="0"/>
              <a:t>сотрудничестве</a:t>
            </a:r>
          </a:p>
          <a:p>
            <a:pPr marL="222250" indent="-171450">
              <a:spcBef>
                <a:spcPts val="0"/>
              </a:spcBef>
            </a:pPr>
            <a:r>
              <a:rPr lang="ru-RU" sz="1200" dirty="0"/>
              <a:t>Мебельные компании</a:t>
            </a:r>
            <a:endParaRPr sz="1200" dirty="0"/>
          </a:p>
        </p:txBody>
      </p:sp>
      <p:sp>
        <p:nvSpPr>
          <p:cNvPr id="240" name="Google Shape;240;p22"/>
          <p:cNvSpPr txBox="1">
            <a:spLocks noGrp="1"/>
          </p:cNvSpPr>
          <p:nvPr>
            <p:ph type="body" idx="2"/>
          </p:nvPr>
        </p:nvSpPr>
        <p:spPr>
          <a:xfrm>
            <a:off x="7008650" y="1155592"/>
            <a:ext cx="23753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20650">
              <a:spcBef>
                <a:spcPts val="0"/>
              </a:spcBef>
              <a:buNone/>
            </a:pPr>
            <a:r>
              <a:rPr lang="ru-RU" sz="1200" dirty="0"/>
              <a:t>	</a:t>
            </a:r>
            <a:r>
              <a:rPr lang="ru-RU" sz="1200" dirty="0" smtClean="0"/>
              <a:t>Социальные </a:t>
            </a:r>
            <a:r>
              <a:rPr lang="ru-RU" sz="1200" dirty="0"/>
              <a:t>сети –продвижение информации в социальных сетях ( </a:t>
            </a:r>
            <a:r>
              <a:rPr lang="ru-RU" sz="1200" dirty="0" err="1"/>
              <a:t>Вконтакте</a:t>
            </a:r>
            <a:r>
              <a:rPr lang="ru-RU" sz="1200" dirty="0"/>
              <a:t>, </a:t>
            </a:r>
            <a:r>
              <a:rPr lang="ru-RU" sz="1200" dirty="0" err="1"/>
              <a:t>Telegram</a:t>
            </a:r>
            <a:r>
              <a:rPr lang="ru-RU" sz="1200" dirty="0"/>
              <a:t>) позволит охватить  большую аудиторию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241" name="Google Shape;241;p22"/>
          <p:cNvSpPr txBox="1">
            <a:spLocks noGrp="1"/>
          </p:cNvSpPr>
          <p:nvPr>
            <p:ph type="body" idx="3"/>
          </p:nvPr>
        </p:nvSpPr>
        <p:spPr>
          <a:xfrm>
            <a:off x="7007084" y="3159842"/>
            <a:ext cx="2192008" cy="1968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36550" indent="-285750">
              <a:spcBef>
                <a:spcPts val="0"/>
              </a:spcBef>
            </a:pPr>
            <a:r>
              <a:rPr lang="ru-RU" sz="1300" dirty="0" smtClean="0"/>
              <a:t>Мобильное </a:t>
            </a:r>
            <a:r>
              <a:rPr lang="ru-RU" sz="1300" dirty="0"/>
              <a:t>приложение.</a:t>
            </a:r>
          </a:p>
          <a:p>
            <a:pPr marL="336550" indent="-285750">
              <a:spcBef>
                <a:spcPts val="0"/>
              </a:spcBef>
            </a:pPr>
            <a:r>
              <a:rPr lang="ru-RU" sz="1300" dirty="0" smtClean="0"/>
              <a:t> </a:t>
            </a:r>
            <a:r>
              <a:rPr lang="ru-RU" sz="1300" dirty="0"/>
              <a:t>Физическая площадка со шкафчиками</a:t>
            </a:r>
            <a:r>
              <a:rPr lang="ru-RU" sz="1300" dirty="0" smtClean="0"/>
              <a:t>.</a:t>
            </a:r>
          </a:p>
          <a:p>
            <a:pPr marL="336550" indent="-285750">
              <a:spcBef>
                <a:spcPts val="0"/>
              </a:spcBef>
            </a:pPr>
            <a:r>
              <a:rPr lang="ru-RU" sz="1300" dirty="0" smtClean="0"/>
              <a:t> QR-код </a:t>
            </a:r>
            <a:r>
              <a:rPr lang="ru-RU" sz="1300" dirty="0"/>
              <a:t>на сайте университета, в социальных сетях и на самих шкафчиках.</a:t>
            </a:r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2" name="Google Shape;242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r>
              <a:rPr lang="ru-RU" sz="1200" dirty="0"/>
              <a:t>	</a:t>
            </a:r>
            <a:r>
              <a:rPr lang="ru-RU" sz="1200" dirty="0" smtClean="0"/>
              <a:t>Установка и монтаж</a:t>
            </a:r>
            <a:r>
              <a:rPr lang="ru-RU" sz="1200" dirty="0"/>
              <a:t>, </a:t>
            </a:r>
            <a:r>
              <a:rPr lang="ru-RU" sz="1200" dirty="0" smtClean="0"/>
              <a:t>арендная плата, электроэнергия, доставка</a:t>
            </a:r>
            <a:r>
              <a:rPr lang="ru-RU" sz="1200" dirty="0"/>
              <a:t>, приобретение шкафчиков, электронных замков, зарядных устройств и разработка приложения.</a:t>
            </a:r>
            <a:endParaRPr sz="1200" dirty="0"/>
          </a:p>
        </p:txBody>
      </p:sp>
      <p:sp>
        <p:nvSpPr>
          <p:cNvPr id="243" name="Google Shape;243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206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	Умные шкафчики будут оснащены системой оплаты, которая заключается в том, что по истечении бесплатного времени (3 часа) за них будет взиматься определенная плата (1 час = 60 рублей</a:t>
            </a:r>
            <a:r>
              <a:rPr lang="ru-RU" sz="1200" dirty="0" smtClean="0"/>
              <a:t>). </a:t>
            </a:r>
          </a:p>
          <a:p>
            <a:pPr marL="171450" lvl="0" indent="-1206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    Реклама в приложении.</a:t>
            </a:r>
            <a:endParaRPr lang="ru-RU" sz="1200" dirty="0"/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4" name="Google Shape;244;p22"/>
          <p:cNvSpPr txBox="1">
            <a:spLocks noGrp="1"/>
          </p:cNvSpPr>
          <p:nvPr>
            <p:ph type="body" idx="6"/>
          </p:nvPr>
        </p:nvSpPr>
        <p:spPr>
          <a:xfrm>
            <a:off x="9331021" y="1155592"/>
            <a:ext cx="2113089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206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	Все посетители </a:t>
            </a:r>
            <a:r>
              <a:rPr lang="ru-RU" sz="1200" dirty="0" err="1"/>
              <a:t>ВолгГТУ</a:t>
            </a:r>
            <a:r>
              <a:rPr lang="ru-RU" sz="1200" dirty="0"/>
              <a:t>: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Студенты очной и заочной форм обучения </a:t>
            </a:r>
            <a:r>
              <a:rPr lang="ru-RU" sz="1200" dirty="0" err="1"/>
              <a:t>ВолгГТУ</a:t>
            </a:r>
            <a:r>
              <a:rPr lang="ru-RU" sz="1200" dirty="0"/>
              <a:t>, </a:t>
            </a:r>
            <a:r>
              <a:rPr lang="ru-RU" sz="1200" dirty="0" err="1"/>
              <a:t>бакалавриата</a:t>
            </a:r>
            <a:r>
              <a:rPr lang="ru-RU" sz="1200" dirty="0"/>
              <a:t> и магистратуры, аспиранты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Преподаватели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Приглашенные гости различных мероприятий Университета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И другие посетители учебного учреждения (например, дети, посещающие спортивные секции, курсы, центры)</a:t>
            </a:r>
            <a:endParaRPr sz="1200" dirty="0"/>
          </a:p>
        </p:txBody>
      </p:sp>
      <p:sp>
        <p:nvSpPr>
          <p:cNvPr id="245" name="Google Shape;245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1778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Финансовые</a:t>
            </a:r>
          </a:p>
          <a:p>
            <a:pPr marL="228600" lvl="0" indent="-1778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Человеческие( проектный менеджер, программисты, дизайнеры, монтажные специалисты и т.д.)</a:t>
            </a:r>
          </a:p>
          <a:p>
            <a:pPr marL="228600" lvl="0" indent="-1778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Материально-технические (шкафчики, электронные замки, зарядные устройства и т.д.)</a:t>
            </a:r>
          </a:p>
        </p:txBody>
      </p:sp>
      <p:sp>
        <p:nvSpPr>
          <p:cNvPr id="246" name="Google Shape;246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Наш продукт помогает всем посетителям университета </a:t>
            </a:r>
            <a:r>
              <a:rPr lang="ru-RU" sz="1200" dirty="0" err="1"/>
              <a:t>ВолгГТУ</a:t>
            </a:r>
            <a:r>
              <a:rPr lang="ru-RU" sz="1200" dirty="0"/>
              <a:t>, которые хотят оставить свои вещи в надежной, безопасной камере </a:t>
            </a:r>
            <a:r>
              <a:rPr lang="ru-RU" sz="1200" dirty="0" smtClean="0"/>
              <a:t>хранения, посредством предоставления </a:t>
            </a:r>
            <a:r>
              <a:rPr lang="ru-RU" sz="1200" dirty="0" err="1" smtClean="0"/>
              <a:t>системуы</a:t>
            </a:r>
            <a:r>
              <a:rPr lang="ru-RU" sz="1200" dirty="0" smtClean="0"/>
              <a:t> шкафчиков</a:t>
            </a:r>
            <a:r>
              <a:rPr lang="ru-RU" sz="1200" dirty="0"/>
              <a:t>, оснащенных технологией умного управления и электронными замками.</a:t>
            </a:r>
            <a:endParaRPr sz="1200" dirty="0"/>
          </a:p>
        </p:txBody>
      </p:sp>
      <p:sp>
        <p:nvSpPr>
          <p:cNvPr id="247" name="Google Shape;247;p22"/>
          <p:cNvSpPr txBox="1">
            <a:spLocks noGrp="1"/>
          </p:cNvSpPr>
          <p:nvPr>
            <p:ph type="body" idx="9"/>
          </p:nvPr>
        </p:nvSpPr>
        <p:spPr>
          <a:xfrm>
            <a:off x="2430303" y="1155592"/>
            <a:ext cx="2254409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1778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     </a:t>
            </a:r>
            <a:r>
              <a:rPr lang="ru-RU" sz="1200" dirty="0" smtClean="0"/>
              <a:t>Предоставление </a:t>
            </a:r>
            <a:r>
              <a:rPr lang="ru-RU" sz="1200" dirty="0"/>
              <a:t>услуги безопасного хранения личных вещей.</a:t>
            </a:r>
          </a:p>
          <a:p>
            <a:pPr marL="228600" lvl="0" indent="-1778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	Возможность </a:t>
            </a:r>
            <a:r>
              <a:rPr lang="ru-RU" sz="1200" dirty="0"/>
              <a:t>зарядить телефон, оставив его в камере хранения.</a:t>
            </a:r>
          </a:p>
          <a:p>
            <a:pPr marL="228600" lvl="0" indent="-1778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	Возможность </a:t>
            </a:r>
            <a:r>
              <a:rPr lang="ru-RU" sz="1200" dirty="0"/>
              <a:t>управления «на расстоянии» через мобильное приложение.</a:t>
            </a:r>
            <a:endParaRPr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3"/>
          <p:cNvSpPr txBox="1">
            <a:spLocks noGrp="1"/>
          </p:cNvSpPr>
          <p:nvPr>
            <p:ph type="body" idx="1"/>
          </p:nvPr>
        </p:nvSpPr>
        <p:spPr>
          <a:xfrm>
            <a:off x="155574" y="1364342"/>
            <a:ext cx="5940425" cy="423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ru-RU" sz="1400" dirty="0"/>
              <a:t>Разработан макетный образец умных шкафчиков и в процессе разработки - мобильное приложение, позволяющее удаленно управлять доступом ячейки хранения.</a:t>
            </a:r>
            <a:endParaRPr sz="1400" dirty="0"/>
          </a:p>
        </p:txBody>
      </p:sp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454" y="1252603"/>
            <a:ext cx="5158740" cy="28060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23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255" name="Google Shape;255;p2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23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57" name="Google Shape;257;p23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258" name="Google Shape;258;p23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9" name="Google Shape;259;p23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726" y="3795385"/>
            <a:ext cx="3972459" cy="2709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"/>
          <p:cNvSpPr txBox="1">
            <a:spLocks noGrp="1"/>
          </p:cNvSpPr>
          <p:nvPr>
            <p:ph type="body" idx="1"/>
          </p:nvPr>
        </p:nvSpPr>
        <p:spPr>
          <a:xfrm>
            <a:off x="155570" y="723899"/>
            <a:ext cx="10566709" cy="3021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err="1" smtClean="0"/>
              <a:t>Предпроектный</a:t>
            </a:r>
            <a:r>
              <a:rPr lang="ru-RU" sz="1400" dirty="0" smtClean="0"/>
              <a:t> анализ проблемы  временного хранения студентов и ППС, возможности места расположения проектируемых объектах: январь 2024;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smtClean="0"/>
              <a:t>Создание </a:t>
            </a:r>
            <a:r>
              <a:rPr lang="ru-RU" sz="1400" dirty="0"/>
              <a:t>дизайн-проекта: Январь-март 2024;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/>
              <a:t>Согласование дизайн-проекта: </a:t>
            </a:r>
            <a:r>
              <a:rPr lang="ru-RU" sz="1400" dirty="0" smtClean="0"/>
              <a:t>апрель 2024;</a:t>
            </a:r>
            <a:endParaRPr lang="ru-RU" sz="1400" dirty="0"/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/>
              <a:t>Разработка приложения: </a:t>
            </a:r>
            <a:r>
              <a:rPr lang="ru-RU" sz="1400" dirty="0" smtClean="0"/>
              <a:t>май-август 2024;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smtClean="0"/>
              <a:t>Маркетинг продукта: сентябрь 2024;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smtClean="0"/>
              <a:t>Закупка </a:t>
            </a:r>
            <a:r>
              <a:rPr lang="ru-RU" sz="1400" dirty="0"/>
              <a:t>шкафчиков: </a:t>
            </a:r>
            <a:r>
              <a:rPr lang="ru-RU" sz="1400" dirty="0" smtClean="0"/>
              <a:t>сентябрь 2024;</a:t>
            </a:r>
            <a:endParaRPr lang="ru-RU" sz="1400" dirty="0"/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/>
              <a:t>Установка и монтаж: </a:t>
            </a:r>
            <a:r>
              <a:rPr lang="ru-RU" sz="1400" dirty="0" smtClean="0"/>
              <a:t>октябрь 2024;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smtClean="0"/>
              <a:t>Запуск услуги: октябрь 2024.</a:t>
            </a:r>
            <a:endParaRPr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4"/>
          <p:cNvSpPr txBox="1">
            <a:spLocks noGrp="1"/>
          </p:cNvSpPr>
          <p:nvPr>
            <p:ph type="body" idx="1"/>
          </p:nvPr>
        </p:nvSpPr>
        <p:spPr>
          <a:xfrm>
            <a:off x="355994" y="275245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err="1" smtClean="0"/>
              <a:t>Шамседдин</a:t>
            </a:r>
            <a:r>
              <a:rPr lang="ru-RU" dirty="0" smtClean="0"/>
              <a:t> Алиса</a:t>
            </a:r>
            <a:endParaRPr dirty="0"/>
          </a:p>
        </p:txBody>
      </p:sp>
      <p:sp>
        <p:nvSpPr>
          <p:cNvPr id="265" name="Google Shape;265;p24"/>
          <p:cNvSpPr txBox="1">
            <a:spLocks noGrp="1"/>
          </p:cNvSpPr>
          <p:nvPr>
            <p:ph type="body" idx="2"/>
          </p:nvPr>
        </p:nvSpPr>
        <p:spPr>
          <a:xfrm>
            <a:off x="381045" y="314649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Лидер</a:t>
            </a:r>
            <a:endParaRPr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3" b="12423"/>
          <a:stretch>
            <a:fillRect/>
          </a:stretch>
        </p:blipFill>
        <p:spPr>
          <a:xfrm>
            <a:off x="392113" y="685800"/>
            <a:ext cx="1933575" cy="1935163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err="1" smtClean="0"/>
              <a:t>Бобкова</a:t>
            </a:r>
            <a:r>
              <a:rPr lang="ru-RU" dirty="0" smtClean="0"/>
              <a:t> Ираида </a:t>
            </a:r>
            <a:endParaRPr dirty="0"/>
          </a:p>
        </p:txBody>
      </p:sp>
      <p:sp>
        <p:nvSpPr>
          <p:cNvPr id="268" name="Google Shape;268;p24"/>
          <p:cNvSpPr txBox="1">
            <a:spLocks noGrp="1"/>
          </p:cNvSpPr>
          <p:nvPr>
            <p:ph type="body" idx="5"/>
          </p:nvPr>
        </p:nvSpPr>
        <p:spPr>
          <a:xfrm>
            <a:off x="4509863" y="3159024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Аналитик </a:t>
            </a:r>
            <a:endParaRPr dirty="0"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9" b="20204"/>
          <a:stretch/>
        </p:blipFill>
        <p:spPr>
          <a:xfrm>
            <a:off x="4583113" y="661988"/>
            <a:ext cx="1933575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err="1" smtClean="0"/>
              <a:t>Тимошук</a:t>
            </a:r>
            <a:r>
              <a:rPr lang="ru-RU" dirty="0" smtClean="0"/>
              <a:t> Марина</a:t>
            </a:r>
            <a:endParaRPr dirty="0"/>
          </a:p>
        </p:txBody>
      </p:sp>
      <p:sp>
        <p:nvSpPr>
          <p:cNvPr id="271" name="Google Shape;271;p24"/>
          <p:cNvSpPr txBox="1">
            <a:spLocks noGrp="1"/>
          </p:cNvSpPr>
          <p:nvPr>
            <p:ph type="body" idx="8"/>
          </p:nvPr>
        </p:nvSpPr>
        <p:spPr>
          <a:xfrm>
            <a:off x="8457749" y="3159024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Генератор идей </a:t>
            </a:r>
            <a:endParaRPr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8" t="4240" r="648" b="20760"/>
          <a:stretch/>
        </p:blipFill>
        <p:spPr>
          <a:xfrm>
            <a:off x="8531225" y="661988"/>
            <a:ext cx="1933575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4"/>
          <p:cNvSpPr txBox="1">
            <a:spLocks noGrp="1"/>
          </p:cNvSpPr>
          <p:nvPr>
            <p:ph type="body" idx="13"/>
          </p:nvPr>
        </p:nvSpPr>
        <p:spPr>
          <a:xfrm>
            <a:off x="2886251" y="58123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smtClean="0"/>
              <a:t>Чумычкина Анастасия</a:t>
            </a:r>
            <a:endParaRPr dirty="0"/>
          </a:p>
        </p:txBody>
      </p:sp>
      <p:sp>
        <p:nvSpPr>
          <p:cNvPr id="274" name="Google Shape;274;p24"/>
          <p:cNvSpPr txBox="1">
            <a:spLocks noGrp="1"/>
          </p:cNvSpPr>
          <p:nvPr>
            <p:ph type="body" idx="14"/>
          </p:nvPr>
        </p:nvSpPr>
        <p:spPr>
          <a:xfrm>
            <a:off x="2923829" y="613126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dirty="0"/>
              <a:t>Экономист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5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8" r="10040"/>
          <a:stretch/>
        </p:blipFill>
        <p:spPr>
          <a:xfrm>
            <a:off x="2946400" y="3746500"/>
            <a:ext cx="1935163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4"/>
          <p:cNvSpPr txBox="1">
            <a:spLocks noGrp="1"/>
          </p:cNvSpPr>
          <p:nvPr>
            <p:ph type="body" idx="16"/>
          </p:nvPr>
        </p:nvSpPr>
        <p:spPr>
          <a:xfrm>
            <a:off x="7228011" y="5762272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dirty="0" err="1" smtClean="0"/>
              <a:t>Маснюк</a:t>
            </a:r>
            <a:r>
              <a:rPr lang="ru-RU" dirty="0" smtClean="0"/>
              <a:t> Мирослава</a:t>
            </a:r>
            <a:endParaRPr dirty="0"/>
          </a:p>
        </p:txBody>
      </p:sp>
      <p:sp>
        <p:nvSpPr>
          <p:cNvPr id="277" name="Google Shape;277;p24"/>
          <p:cNvSpPr txBox="1">
            <a:spLocks noGrp="1"/>
          </p:cNvSpPr>
          <p:nvPr>
            <p:ph type="body" idx="17"/>
          </p:nvPr>
        </p:nvSpPr>
        <p:spPr>
          <a:xfrm>
            <a:off x="7253063" y="6118741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 smtClean="0"/>
              <a:t>Дизайнер </a:t>
            </a:r>
            <a:endParaRPr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8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1" b="14929"/>
          <a:stretch/>
        </p:blipFill>
        <p:spPr>
          <a:xfrm>
            <a:off x="7251700" y="3746500"/>
            <a:ext cx="193357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877</Words>
  <Application>Microsoft Office PowerPoint</Application>
  <PresentationFormat>Произвольный</PresentationFormat>
  <Paragraphs>97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Noto Sans Symbols</vt:lpstr>
      <vt:lpstr>Calibri</vt:lpstr>
      <vt:lpstr>Roboto Medium</vt:lpstr>
      <vt:lpstr>Times New Roman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Admin</cp:lastModifiedBy>
  <cp:revision>32</cp:revision>
  <dcterms:modified xsi:type="dcterms:W3CDTF">2023-12-12T19:08:52Z</dcterms:modified>
</cp:coreProperties>
</file>