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10287000" cx="18288000"/>
  <p:notesSz cx="6858000" cy="9144000"/>
  <p:embeddedFontLst>
    <p:embeddedFont>
      <p:font typeface="Jura"/>
      <p:bold r:id="rId28"/>
    </p:embeddedFont>
    <p:embeddedFont>
      <p:font typeface="Jura Medium"/>
      <p:regular r:id="rId29"/>
      <p:bold r:id="rId30"/>
    </p:embeddedFont>
    <p:embeddedFont>
      <p:font typeface="Jura Light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576">
          <p15:clr>
            <a:srgbClr val="000000"/>
          </p15:clr>
        </p15:guide>
      </p15:sldGuideLst>
    </p:ext>
    <p:ext uri="GoogleSlidesCustomDataVersion2">
      <go:slidesCustomData xmlns:go="http://customooxmlschemas.google.com/" r:id="rId33" roundtripDataSignature="AMtx7mir/5JzsUt4HIXoiLFgL/+F0xsj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57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Jura-bold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JuraMedium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JuraLight-regular.fntdata"/><Relationship Id="rId30" Type="http://schemas.openxmlformats.org/officeDocument/2006/relationships/font" Target="fonts/JuraMedium-bold.fntdata"/><Relationship Id="rId11" Type="http://schemas.openxmlformats.org/officeDocument/2006/relationships/slide" Target="slides/slide6.xml"/><Relationship Id="rId33" Type="http://customschemas.google.com/relationships/presentationmetadata" Target="metadata"/><Relationship Id="rId10" Type="http://schemas.openxmlformats.org/officeDocument/2006/relationships/slide" Target="slides/slide5.xml"/><Relationship Id="rId32" Type="http://schemas.openxmlformats.org/officeDocument/2006/relationships/font" Target="fonts/JuraLight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954a734b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2954a734bc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54a734bca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54a734bca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954a734bca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2954a734bca_0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954a734bca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2954a734bca_0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8cdf02be3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28cdf02be34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8cf2f4d7c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g28cf2f4d7c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8cdf02be34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g28cdf02be34_0_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8cf2f4d7c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g28cf2f4d7cf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8cdf02be34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g28cdf02be34_0_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954a734bc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2954a734bca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8cdf02be34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g28cdf02be34_0_1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8cdf02be34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28cdf02be34_0_1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8cdf02be34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g28cdf02be34_0_1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8cf2f4d7cf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g28cf2f4d7cf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8cdf02be34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g28cdf02be34_0_2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8cdf02be34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g28cdf02be34_0_2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8cdf02be34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g28cdf02be34_0_2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11" Type="http://schemas.openxmlformats.org/officeDocument/2006/relationships/image" Target="../media/image10.png"/><Relationship Id="rId10" Type="http://schemas.openxmlformats.org/officeDocument/2006/relationships/image" Target="../media/image13.png"/><Relationship Id="rId12" Type="http://schemas.openxmlformats.org/officeDocument/2006/relationships/image" Target="../media/image30.jpg"/><Relationship Id="rId9" Type="http://schemas.openxmlformats.org/officeDocument/2006/relationships/image" Target="../media/image12.png"/><Relationship Id="rId5" Type="http://schemas.openxmlformats.org/officeDocument/2006/relationships/image" Target="../media/image7.png"/><Relationship Id="rId6" Type="http://schemas.openxmlformats.org/officeDocument/2006/relationships/image" Target="../media/image20.png"/><Relationship Id="rId7" Type="http://schemas.openxmlformats.org/officeDocument/2006/relationships/image" Target="../media/image23.png"/><Relationship Id="rId8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2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18.png"/><Relationship Id="rId5" Type="http://schemas.openxmlformats.org/officeDocument/2006/relationships/image" Target="../media/image9.jpg"/><Relationship Id="rId6" Type="http://schemas.openxmlformats.org/officeDocument/2006/relationships/image" Target="../media/image15.png"/><Relationship Id="rId7" Type="http://schemas.openxmlformats.org/officeDocument/2006/relationships/image" Target="../media/image11.png"/><Relationship Id="rId8" Type="http://schemas.openxmlformats.org/officeDocument/2006/relationships/image" Target="../media/image2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18.png"/><Relationship Id="rId9" Type="http://schemas.openxmlformats.org/officeDocument/2006/relationships/image" Target="../media/image2.png"/><Relationship Id="rId5" Type="http://schemas.openxmlformats.org/officeDocument/2006/relationships/image" Target="../media/image9.jpg"/><Relationship Id="rId6" Type="http://schemas.openxmlformats.org/officeDocument/2006/relationships/image" Target="../media/image15.png"/><Relationship Id="rId7" Type="http://schemas.openxmlformats.org/officeDocument/2006/relationships/image" Target="../media/image11.png"/><Relationship Id="rId8" Type="http://schemas.openxmlformats.org/officeDocument/2006/relationships/image" Target="../media/image2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28.jpg"/><Relationship Id="rId11" Type="http://schemas.openxmlformats.org/officeDocument/2006/relationships/image" Target="../media/image22.jpg"/><Relationship Id="rId10" Type="http://schemas.openxmlformats.org/officeDocument/2006/relationships/image" Target="../media/image26.png"/><Relationship Id="rId9" Type="http://schemas.openxmlformats.org/officeDocument/2006/relationships/image" Target="../media/image27.png"/><Relationship Id="rId5" Type="http://schemas.openxmlformats.org/officeDocument/2006/relationships/image" Target="../media/image19.png"/><Relationship Id="rId6" Type="http://schemas.openxmlformats.org/officeDocument/2006/relationships/image" Target="../media/image21.png"/><Relationship Id="rId7" Type="http://schemas.openxmlformats.org/officeDocument/2006/relationships/image" Target="../media/image17.png"/><Relationship Id="rId8" Type="http://schemas.openxmlformats.org/officeDocument/2006/relationships/image" Target="../media/image2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28.jpg"/><Relationship Id="rId5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5400000">
            <a:off x="2738184" y="-5638509"/>
            <a:ext cx="17012157" cy="17259226"/>
          </a:xfrm>
          <a:custGeom>
            <a:rect b="b" l="l" r="r" t="t"/>
            <a:pathLst>
              <a:path extrusionOk="0" h="17259226" w="17012157">
                <a:moveTo>
                  <a:pt x="0" y="0"/>
                </a:moveTo>
                <a:lnTo>
                  <a:pt x="17012157" y="0"/>
                </a:lnTo>
                <a:lnTo>
                  <a:pt x="17012157" y="17259226"/>
                </a:lnTo>
                <a:lnTo>
                  <a:pt x="0" y="172592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28" l="-8567" r="0" t="-429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1604407" y="1571720"/>
            <a:ext cx="15920775" cy="7186300"/>
            <a:chOff x="0" y="-132080"/>
            <a:chExt cx="21227700" cy="9581733"/>
          </a:xfrm>
        </p:grpSpPr>
        <p:sp>
          <p:nvSpPr>
            <p:cNvPr id="86" name="Google Shape;86;p1"/>
            <p:cNvSpPr txBox="1"/>
            <p:nvPr/>
          </p:nvSpPr>
          <p:spPr>
            <a:xfrm>
              <a:off x="0" y="1877165"/>
              <a:ext cx="21227700" cy="707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8999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575">
                  <a:solidFill>
                    <a:srgbClr val="FFFFFF"/>
                  </a:solidFill>
                  <a:latin typeface="Jura"/>
                  <a:ea typeface="Jura"/>
                  <a:cs typeface="Jura"/>
                  <a:sym typeface="Jura"/>
                </a:rPr>
                <a:t>Веб-п</a:t>
              </a:r>
              <a:r>
                <a:rPr b="1" i="0" lang="en-US" sz="9575" u="none" cap="none" strike="noStrike">
                  <a:solidFill>
                    <a:srgbClr val="FFFFFF"/>
                  </a:solidFill>
                  <a:latin typeface="Jura"/>
                  <a:ea typeface="Jura"/>
                  <a:cs typeface="Jura"/>
                  <a:sym typeface="Jura"/>
                </a:rPr>
                <a:t>риложение</a:t>
              </a:r>
              <a:endParaRPr b="1" sz="9575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endParaRPr>
            </a:p>
            <a:p>
              <a:pPr indent="0" lvl="0" marL="0" marR="0" rtl="0" algn="l">
                <a:lnSpc>
                  <a:spcPct val="8999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9575" u="none" cap="none" strike="noStrike">
                  <a:solidFill>
                    <a:srgbClr val="FFFFFF"/>
                  </a:solidFill>
                  <a:latin typeface="Jura"/>
                  <a:ea typeface="Jura"/>
                  <a:cs typeface="Jura"/>
                  <a:sym typeface="Jura"/>
                </a:rPr>
                <a:t>помощник для организации работы в</a:t>
              </a:r>
              <a:r>
                <a:rPr b="1" lang="en-US" sz="9575">
                  <a:solidFill>
                    <a:srgbClr val="FFFFFF"/>
                  </a:solidFill>
                  <a:latin typeface="Jura"/>
                  <a:ea typeface="Jura"/>
                  <a:cs typeface="Jura"/>
                  <a:sym typeface="Jura"/>
                </a:rPr>
                <a:t> </a:t>
              </a:r>
              <a:r>
                <a:rPr b="1" i="0" lang="en-US" sz="9575" u="none" cap="none" strike="noStrike">
                  <a:solidFill>
                    <a:srgbClr val="FFFFFF"/>
                  </a:solidFill>
                  <a:latin typeface="Jura"/>
                  <a:ea typeface="Jura"/>
                  <a:cs typeface="Jura"/>
                  <a:sym typeface="Jura"/>
                </a:rPr>
                <a:t>офисе“SmartManager”</a:t>
              </a:r>
              <a:endParaRPr/>
            </a:p>
          </p:txBody>
        </p:sp>
        <p:sp>
          <p:nvSpPr>
            <p:cNvPr id="87" name="Google Shape;87;p1"/>
            <p:cNvSpPr txBox="1"/>
            <p:nvPr/>
          </p:nvSpPr>
          <p:spPr>
            <a:xfrm>
              <a:off x="0" y="-132080"/>
              <a:ext cx="212277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2400" u="none" cap="none" strike="noStrike">
                  <a:solidFill>
                    <a:srgbClr val="FFFFFF"/>
                  </a:solidFill>
                  <a:latin typeface="Jura Light"/>
                  <a:ea typeface="Jura Light"/>
                  <a:cs typeface="Jura Light"/>
                  <a:sym typeface="Jura Light"/>
                </a:rPr>
                <a:t>КОМАНДА YOUTHFORCE</a:t>
              </a:r>
              <a:endParaRPr>
                <a:latin typeface="Jura Light"/>
                <a:ea typeface="Jura Light"/>
                <a:cs typeface="Jura Light"/>
                <a:sym typeface="Jura Light"/>
              </a:endParaRPr>
            </a:p>
          </p:txBody>
        </p:sp>
        <p:sp>
          <p:nvSpPr>
            <p:cNvPr id="88" name="Google Shape;88;p1"/>
            <p:cNvSpPr txBox="1"/>
            <p:nvPr/>
          </p:nvSpPr>
          <p:spPr>
            <a:xfrm>
              <a:off x="0" y="8875153"/>
              <a:ext cx="21227700" cy="57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799" u="none" cap="none" strike="noStrike">
                  <a:solidFill>
                    <a:srgbClr val="FFFFFF"/>
                  </a:solidFill>
                  <a:latin typeface="Jura"/>
                  <a:ea typeface="Jura"/>
                  <a:cs typeface="Jura"/>
                  <a:sym typeface="Jura"/>
                </a:rPr>
                <a:t>Акселерационная программа “Цифра” / Кейс “SmartOffice”								 2023</a:t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/>
          <p:nvPr/>
        </p:nvSpPr>
        <p:spPr>
          <a:xfrm>
            <a:off x="22850" y="0"/>
            <a:ext cx="18288000" cy="102870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"/>
          <p:cNvSpPr/>
          <p:nvPr/>
        </p:nvSpPr>
        <p:spPr>
          <a:xfrm rot="-5400000">
            <a:off x="5747951" y="124823"/>
            <a:ext cx="10818950" cy="10278003"/>
          </a:xfrm>
          <a:custGeom>
            <a:rect b="b" l="l" r="r" t="t"/>
            <a:pathLst>
              <a:path extrusionOk="0" h="11580848" w="12190366">
                <a:moveTo>
                  <a:pt x="0" y="0"/>
                </a:moveTo>
                <a:lnTo>
                  <a:pt x="12190366" y="0"/>
                </a:lnTo>
                <a:lnTo>
                  <a:pt x="12190366" y="11580848"/>
                </a:lnTo>
                <a:lnTo>
                  <a:pt x="0" y="11580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2"/>
          <p:cNvSpPr/>
          <p:nvPr/>
        </p:nvSpPr>
        <p:spPr>
          <a:xfrm rot="-9895252">
            <a:off x="-4219472" y="-10916729"/>
            <a:ext cx="18289778" cy="17238117"/>
          </a:xfrm>
          <a:custGeom>
            <a:rect b="b" l="l" r="r" t="t"/>
            <a:pathLst>
              <a:path extrusionOk="0" h="17248253" w="18300533">
                <a:moveTo>
                  <a:pt x="0" y="0"/>
                </a:moveTo>
                <a:lnTo>
                  <a:pt x="18300533" y="0"/>
                </a:lnTo>
                <a:lnTo>
                  <a:pt x="18300533" y="17248252"/>
                </a:lnTo>
                <a:lnTo>
                  <a:pt x="0" y="172482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2"/>
          <p:cNvSpPr txBox="1"/>
          <p:nvPr/>
        </p:nvSpPr>
        <p:spPr>
          <a:xfrm>
            <a:off x="1028698" y="4404095"/>
            <a:ext cx="4298400" cy="9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99" u="none" cap="none" strike="noStrike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Проблема</a:t>
            </a:r>
            <a:endParaRPr/>
          </a:p>
        </p:txBody>
      </p:sp>
      <p:sp>
        <p:nvSpPr>
          <p:cNvPr id="97" name="Google Shape;97;p2"/>
          <p:cNvSpPr/>
          <p:nvPr/>
        </p:nvSpPr>
        <p:spPr>
          <a:xfrm>
            <a:off x="7212800" y="979650"/>
            <a:ext cx="8327700" cy="83277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7894025" y="4009900"/>
            <a:ext cx="7454400" cy="17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Сложность координации в офисе.</a:t>
            </a:r>
            <a:endParaRPr sz="4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 rot="5400000">
            <a:off x="-5406615" y="-3883516"/>
            <a:ext cx="14995432" cy="13621935"/>
          </a:xfrm>
          <a:custGeom>
            <a:rect b="b" l="l" r="r" t="t"/>
            <a:pathLst>
              <a:path extrusionOk="0" h="13621935" w="14995432">
                <a:moveTo>
                  <a:pt x="0" y="0"/>
                </a:moveTo>
                <a:lnTo>
                  <a:pt x="14995432" y="0"/>
                </a:lnTo>
                <a:lnTo>
                  <a:pt x="14995432" y="13621935"/>
                </a:lnTo>
                <a:lnTo>
                  <a:pt x="0" y="13621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751" l="0" r="0" t="0"/>
            </a:stretch>
          </a:blipFill>
          <a:ln>
            <a:noFill/>
          </a:ln>
        </p:spPr>
      </p:sp>
      <p:sp>
        <p:nvSpPr>
          <p:cNvPr id="104" name="Google Shape;104;p3"/>
          <p:cNvSpPr txBox="1"/>
          <p:nvPr/>
        </p:nvSpPr>
        <p:spPr>
          <a:xfrm>
            <a:off x="1028700" y="4434840"/>
            <a:ext cx="6199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Проблематика</a:t>
            </a:r>
            <a:endParaRPr sz="6000"/>
          </a:p>
        </p:txBody>
      </p:sp>
      <p:sp>
        <p:nvSpPr>
          <p:cNvPr id="105" name="Google Shape;105;p3"/>
          <p:cNvSpPr txBox="1"/>
          <p:nvPr/>
        </p:nvSpPr>
        <p:spPr>
          <a:xfrm>
            <a:off x="8619131" y="5481427"/>
            <a:ext cx="27336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99" u="none" cap="none" strike="noStrike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Основная</a:t>
            </a:r>
            <a:endParaRPr/>
          </a:p>
        </p:txBody>
      </p:sp>
      <p:sp>
        <p:nvSpPr>
          <p:cNvPr id="106" name="Google Shape;106;p3"/>
          <p:cNvSpPr txBox="1"/>
          <p:nvPr/>
        </p:nvSpPr>
        <p:spPr>
          <a:xfrm>
            <a:off x="6469374" y="6727750"/>
            <a:ext cx="48924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99" u="none" cap="none" strike="noStrike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Второстепенн</a:t>
            </a:r>
            <a:r>
              <a:rPr b="1" lang="en-US" sz="4099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ые</a:t>
            </a:r>
            <a:endParaRPr/>
          </a:p>
        </p:txBody>
      </p:sp>
      <p:grpSp>
        <p:nvGrpSpPr>
          <p:cNvPr id="107" name="Google Shape;107;p3"/>
          <p:cNvGrpSpPr/>
          <p:nvPr/>
        </p:nvGrpSpPr>
        <p:grpSpPr>
          <a:xfrm>
            <a:off x="8619131" y="2638400"/>
            <a:ext cx="8964044" cy="1228200"/>
            <a:chOff x="8619131" y="1876425"/>
            <a:chExt cx="8964044" cy="1228200"/>
          </a:xfrm>
        </p:grpSpPr>
        <p:sp>
          <p:nvSpPr>
            <p:cNvPr id="108" name="Google Shape;108;p3"/>
            <p:cNvSpPr txBox="1"/>
            <p:nvPr/>
          </p:nvSpPr>
          <p:spPr>
            <a:xfrm>
              <a:off x="8619131" y="2143394"/>
              <a:ext cx="2716200" cy="6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099" u="none" cap="none" strike="noStrike">
                  <a:solidFill>
                    <a:srgbClr val="FFFFFF"/>
                  </a:solidFill>
                  <a:latin typeface="Jura"/>
                  <a:ea typeface="Jura"/>
                  <a:cs typeface="Jura"/>
                  <a:sym typeface="Jura"/>
                </a:rPr>
                <a:t>Ключевая</a:t>
              </a:r>
              <a:endParaRPr/>
            </a:p>
          </p:txBody>
        </p:sp>
        <p:sp>
          <p:nvSpPr>
            <p:cNvPr id="109" name="Google Shape;109;p3"/>
            <p:cNvSpPr txBox="1"/>
            <p:nvPr/>
          </p:nvSpPr>
          <p:spPr>
            <a:xfrm>
              <a:off x="11781175" y="1876425"/>
              <a:ext cx="5802000" cy="12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2100" u="none" cap="none" strike="noStrike">
                  <a:solidFill>
                    <a:srgbClr val="FFFFFF"/>
                  </a:solidFill>
                  <a:latin typeface="Jura"/>
                  <a:ea typeface="Jura"/>
                  <a:cs typeface="Jura"/>
                  <a:sym typeface="Jura"/>
                </a:rPr>
                <a:t>Сложно отслеживать нормы содержания рабочего пространства по стандартам охраны труда</a:t>
              </a:r>
              <a:endParaRPr>
                <a:latin typeface="Jura"/>
                <a:ea typeface="Jura"/>
                <a:cs typeface="Jura"/>
                <a:sym typeface="Jura"/>
              </a:endParaRPr>
            </a:p>
          </p:txBody>
        </p:sp>
      </p:grpSp>
      <p:sp>
        <p:nvSpPr>
          <p:cNvPr id="110" name="Google Shape;110;p3"/>
          <p:cNvSpPr txBox="1"/>
          <p:nvPr/>
        </p:nvSpPr>
        <p:spPr>
          <a:xfrm>
            <a:off x="11781175" y="4255675"/>
            <a:ext cx="58020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100" u="none" cap="none" strike="noStrike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Нет единого инструмента управления офисного оборудования</a:t>
            </a:r>
            <a:endParaRPr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11796150" y="5437500"/>
            <a:ext cx="58020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100" u="none" cap="none" strike="noStrike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Сложно отследить занятость кабинетов сотрудниками</a:t>
            </a:r>
            <a:endParaRPr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11781175" y="6966675"/>
            <a:ext cx="58020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950" u="none" cap="none" strike="noStrike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Автоматизация рутинных процессов</a:t>
            </a:r>
            <a:endParaRPr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11796150" y="7605500"/>
            <a:ext cx="5802000" cy="3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025" u="none" cap="none" strike="noStrike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Мониторинг ресурсов</a:t>
            </a:r>
            <a:endParaRPr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8619131" y="4319219"/>
            <a:ext cx="27162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99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Ключевая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839558" y="2064546"/>
            <a:ext cx="8399409" cy="7419761"/>
            <a:chOff x="0" y="-9525"/>
            <a:chExt cx="16328556" cy="71070510"/>
          </a:xfrm>
        </p:grpSpPr>
        <p:sp>
          <p:nvSpPr>
            <p:cNvPr id="120" name="Google Shape;120;p4"/>
            <p:cNvSpPr txBox="1"/>
            <p:nvPr/>
          </p:nvSpPr>
          <p:spPr>
            <a:xfrm>
              <a:off x="0" y="-9525"/>
              <a:ext cx="7515900" cy="265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42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177156" y="45236685"/>
              <a:ext cx="16151400" cy="2582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>
                  <a:latin typeface="Jura Medium"/>
                  <a:ea typeface="Jura Medium"/>
                  <a:cs typeface="Jura Medium"/>
                  <a:sym typeface="Jura Medium"/>
                </a:rPr>
                <a:t>Веб-приложение SmartManager это новый помощник любого </a:t>
              </a:r>
              <a:r>
                <a:rPr b="1" lang="en-US" sz="3600">
                  <a:latin typeface="Jura"/>
                  <a:ea typeface="Jura"/>
                  <a:cs typeface="Jura"/>
                  <a:sym typeface="Jura"/>
                </a:rPr>
                <a:t>офис-менеджера</a:t>
              </a:r>
              <a:endParaRPr b="1" sz="3600">
                <a:latin typeface="Jura"/>
                <a:ea typeface="Jura"/>
                <a:cs typeface="Jura"/>
                <a:sym typeface="Jura"/>
              </a:endParaRPr>
            </a:p>
            <a:p>
              <a:pPr indent="-106679" lvl="1" marL="518160" marR="0" rtl="0" algn="l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2" name="Google Shape;122;p4"/>
          <p:cNvSpPr/>
          <p:nvPr/>
        </p:nvSpPr>
        <p:spPr>
          <a:xfrm rot="-5400000">
            <a:off x="7959569" y="-2048676"/>
            <a:ext cx="18300533" cy="17248253"/>
          </a:xfrm>
          <a:custGeom>
            <a:rect b="b" l="l" r="r" t="t"/>
            <a:pathLst>
              <a:path extrusionOk="0" h="17248253" w="18300533">
                <a:moveTo>
                  <a:pt x="0" y="0"/>
                </a:moveTo>
                <a:lnTo>
                  <a:pt x="18300533" y="0"/>
                </a:lnTo>
                <a:lnTo>
                  <a:pt x="18300533" y="17248252"/>
                </a:lnTo>
                <a:lnTo>
                  <a:pt x="0" y="172482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4"/>
          <p:cNvSpPr/>
          <p:nvPr/>
        </p:nvSpPr>
        <p:spPr>
          <a:xfrm>
            <a:off x="1390151" y="1465171"/>
            <a:ext cx="5707626" cy="4114800"/>
          </a:xfrm>
          <a:custGeom>
            <a:rect b="b" l="l" r="r" t="t"/>
            <a:pathLst>
              <a:path extrusionOk="0" h="4114800" w="5707626">
                <a:moveTo>
                  <a:pt x="0" y="0"/>
                </a:moveTo>
                <a:lnTo>
                  <a:pt x="5707626" y="0"/>
                </a:lnTo>
                <a:lnTo>
                  <a:pt x="57076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4" name="Google Shape;124;p4"/>
          <p:cNvGrpSpPr/>
          <p:nvPr/>
        </p:nvGrpSpPr>
        <p:grpSpPr>
          <a:xfrm>
            <a:off x="10565873" y="4677113"/>
            <a:ext cx="8783138" cy="1940879"/>
            <a:chOff x="0" y="725871"/>
            <a:chExt cx="9021300" cy="2004419"/>
          </a:xfrm>
        </p:grpSpPr>
        <p:sp>
          <p:nvSpPr>
            <p:cNvPr id="125" name="Google Shape;125;p4"/>
            <p:cNvSpPr txBox="1"/>
            <p:nvPr/>
          </p:nvSpPr>
          <p:spPr>
            <a:xfrm>
              <a:off x="1020596" y="725871"/>
              <a:ext cx="6980100" cy="96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9000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732" u="none" cap="none" strike="noStrike">
                  <a:solidFill>
                    <a:srgbClr val="FFFFFF"/>
                  </a:solidFill>
                  <a:latin typeface="Jura"/>
                  <a:ea typeface="Jura"/>
                  <a:cs typeface="Jura"/>
                  <a:sym typeface="Jura"/>
                </a:rPr>
                <a:t>Наше решение</a:t>
              </a:r>
              <a:endParaRPr sz="2100"/>
            </a:p>
          </p:txBody>
        </p:sp>
        <p:sp>
          <p:nvSpPr>
            <p:cNvPr id="126" name="Google Shape;126;p4"/>
            <p:cNvSpPr txBox="1"/>
            <p:nvPr/>
          </p:nvSpPr>
          <p:spPr>
            <a:xfrm>
              <a:off x="0" y="2444090"/>
              <a:ext cx="9021300" cy="28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220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"/>
          <p:cNvSpPr/>
          <p:nvPr/>
        </p:nvSpPr>
        <p:spPr>
          <a:xfrm rot="-5400000">
            <a:off x="-1369217" y="-6097679"/>
            <a:ext cx="12190366" cy="11580848"/>
          </a:xfrm>
          <a:custGeom>
            <a:rect b="b" l="l" r="r" t="t"/>
            <a:pathLst>
              <a:path extrusionOk="0" h="11580848" w="12190366">
                <a:moveTo>
                  <a:pt x="0" y="0"/>
                </a:moveTo>
                <a:lnTo>
                  <a:pt x="12190366" y="0"/>
                </a:lnTo>
                <a:lnTo>
                  <a:pt x="12190366" y="11580848"/>
                </a:lnTo>
                <a:lnTo>
                  <a:pt x="0" y="11580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2" name="Google Shape;132;p6"/>
          <p:cNvGrpSpPr/>
          <p:nvPr/>
        </p:nvGrpSpPr>
        <p:grpSpPr>
          <a:xfrm>
            <a:off x="1028700" y="1021556"/>
            <a:ext cx="9881195" cy="1615823"/>
            <a:chOff x="0" y="-9525"/>
            <a:chExt cx="13174926" cy="2154431"/>
          </a:xfrm>
        </p:grpSpPr>
        <p:sp>
          <p:nvSpPr>
            <p:cNvPr id="133" name="Google Shape;133;p6"/>
            <p:cNvSpPr txBox="1"/>
            <p:nvPr/>
          </p:nvSpPr>
          <p:spPr>
            <a:xfrm>
              <a:off x="0" y="-9525"/>
              <a:ext cx="13174926" cy="1304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400" u="none" cap="none" strike="noStrike">
                  <a:solidFill>
                    <a:srgbClr val="000000"/>
                  </a:solidFill>
                  <a:latin typeface="Jura"/>
                  <a:ea typeface="Jura"/>
                  <a:cs typeface="Jura"/>
                  <a:sym typeface="Jura"/>
                </a:rPr>
                <a:t>Функционал</a:t>
              </a:r>
              <a:endParaRPr/>
            </a:p>
          </p:txBody>
        </p:sp>
        <p:sp>
          <p:nvSpPr>
            <p:cNvPr id="134" name="Google Shape;134;p6"/>
            <p:cNvSpPr txBox="1"/>
            <p:nvPr/>
          </p:nvSpPr>
          <p:spPr>
            <a:xfrm>
              <a:off x="0" y="1570406"/>
              <a:ext cx="13174800" cy="57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799">
                  <a:latin typeface="Jura"/>
                  <a:ea typeface="Jura"/>
                  <a:cs typeface="Jura"/>
                  <a:sym typeface="Jura"/>
                </a:rPr>
                <a:t>SmartManager</a:t>
              </a:r>
              <a:endParaRPr/>
            </a:p>
          </p:txBody>
        </p:sp>
      </p:grpSp>
      <p:grpSp>
        <p:nvGrpSpPr>
          <p:cNvPr id="135" name="Google Shape;135;p6"/>
          <p:cNvGrpSpPr/>
          <p:nvPr/>
        </p:nvGrpSpPr>
        <p:grpSpPr>
          <a:xfrm>
            <a:off x="1028700" y="2988775"/>
            <a:ext cx="4472775" cy="4715266"/>
            <a:chOff x="0" y="-321658"/>
            <a:chExt cx="5963700" cy="6287021"/>
          </a:xfrm>
        </p:grpSpPr>
        <p:sp>
          <p:nvSpPr>
            <p:cNvPr id="136" name="Google Shape;136;p6"/>
            <p:cNvSpPr txBox="1"/>
            <p:nvPr/>
          </p:nvSpPr>
          <p:spPr>
            <a:xfrm>
              <a:off x="0" y="-321658"/>
              <a:ext cx="5963700" cy="62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50">
                  <a:latin typeface="Jura"/>
                  <a:ea typeface="Jura"/>
                  <a:cs typeface="Jura"/>
                  <a:sym typeface="Jura"/>
                </a:rPr>
                <a:t>Дашборд</a:t>
              </a:r>
              <a:endParaRPr sz="3050"/>
            </a:p>
          </p:txBody>
        </p:sp>
        <p:sp>
          <p:nvSpPr>
            <p:cNvPr id="137" name="Google Shape;137;p6"/>
            <p:cNvSpPr txBox="1"/>
            <p:nvPr/>
          </p:nvSpPr>
          <p:spPr>
            <a:xfrm>
              <a:off x="0" y="867463"/>
              <a:ext cx="5963700" cy="50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>
                  <a:latin typeface="Jura"/>
                  <a:ea typeface="Jura"/>
                  <a:cs typeface="Jura"/>
                  <a:sym typeface="Jura"/>
                </a:rPr>
                <a:t>Просмотр всех показателей жизни офиса. Отслеживание температуры, влажности, уровня освещения и других параметров. Мониторинг </a:t>
              </a:r>
              <a:r>
                <a:rPr lang="en-US" sz="2300">
                  <a:latin typeface="Jura"/>
                  <a:ea typeface="Jura"/>
                  <a:cs typeface="Jura"/>
                  <a:sym typeface="Jura"/>
                </a:rPr>
                <a:t>количества</a:t>
              </a:r>
              <a:r>
                <a:rPr lang="en-US" sz="2300">
                  <a:latin typeface="Jura"/>
                  <a:ea typeface="Jura"/>
                  <a:cs typeface="Jura"/>
                  <a:sym typeface="Jura"/>
                </a:rPr>
                <a:t> сотрудников на рабочем месте и загруженности сети-интернет.</a:t>
              </a:r>
              <a:endParaRPr i="0" sz="2300" u="none" cap="none" strike="noStrike">
                <a:solidFill>
                  <a:srgbClr val="000000"/>
                </a:solidFill>
                <a:latin typeface="Jura"/>
                <a:ea typeface="Jura"/>
                <a:cs typeface="Jura"/>
                <a:sym typeface="Jura"/>
              </a:endParaRPr>
            </a:p>
          </p:txBody>
        </p:sp>
      </p:grpSp>
      <p:grpSp>
        <p:nvGrpSpPr>
          <p:cNvPr id="138" name="Google Shape;138;p6"/>
          <p:cNvGrpSpPr/>
          <p:nvPr/>
        </p:nvGrpSpPr>
        <p:grpSpPr>
          <a:xfrm>
            <a:off x="6886802" y="2988780"/>
            <a:ext cx="4311000" cy="3153503"/>
            <a:chOff x="0" y="-76200"/>
            <a:chExt cx="5748000" cy="4204671"/>
          </a:xfrm>
        </p:grpSpPr>
        <p:sp>
          <p:nvSpPr>
            <p:cNvPr id="139" name="Google Shape;139;p6"/>
            <p:cNvSpPr txBox="1"/>
            <p:nvPr/>
          </p:nvSpPr>
          <p:spPr>
            <a:xfrm>
              <a:off x="0" y="-76200"/>
              <a:ext cx="5748000" cy="151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86">
                  <a:latin typeface="Jura"/>
                  <a:ea typeface="Jura"/>
                  <a:cs typeface="Jura"/>
                  <a:sym typeface="Jura"/>
                </a:rPr>
                <a:t>Управление умной техникой</a:t>
              </a:r>
              <a:endParaRPr/>
            </a:p>
          </p:txBody>
        </p:sp>
        <p:sp>
          <p:nvSpPr>
            <p:cNvPr id="140" name="Google Shape;140;p6"/>
            <p:cNvSpPr txBox="1"/>
            <p:nvPr/>
          </p:nvSpPr>
          <p:spPr>
            <a:xfrm>
              <a:off x="0" y="1673271"/>
              <a:ext cx="5748000" cy="24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3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>
                  <a:latin typeface="Jura"/>
                  <a:ea typeface="Jura"/>
                  <a:cs typeface="Jura"/>
                  <a:sym typeface="Jura"/>
                </a:rPr>
                <a:t>Регулирование уровня света, отключение рабочих станций, неотложное информирование сотрудников о ЧС.</a:t>
              </a:r>
              <a:endParaRPr sz="2300">
                <a:latin typeface="Jura"/>
                <a:ea typeface="Jura"/>
                <a:cs typeface="Jura"/>
                <a:sym typeface="Jura"/>
              </a:endParaRPr>
            </a:p>
          </p:txBody>
        </p:sp>
      </p:grpSp>
      <p:grpSp>
        <p:nvGrpSpPr>
          <p:cNvPr id="141" name="Google Shape;141;p6"/>
          <p:cNvGrpSpPr/>
          <p:nvPr/>
        </p:nvGrpSpPr>
        <p:grpSpPr>
          <a:xfrm>
            <a:off x="12833927" y="2988774"/>
            <a:ext cx="4311000" cy="3656103"/>
            <a:chOff x="0" y="-76208"/>
            <a:chExt cx="5748000" cy="4874804"/>
          </a:xfrm>
        </p:grpSpPr>
        <p:sp>
          <p:nvSpPr>
            <p:cNvPr id="142" name="Google Shape;142;p6"/>
            <p:cNvSpPr txBox="1"/>
            <p:nvPr/>
          </p:nvSpPr>
          <p:spPr>
            <a:xfrm>
              <a:off x="0" y="-76208"/>
              <a:ext cx="5748000" cy="150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50">
                  <a:latin typeface="Jura"/>
                  <a:ea typeface="Jura"/>
                  <a:cs typeface="Jura"/>
                  <a:sym typeface="Jura"/>
                </a:rPr>
                <a:t>Мониторинг ресурсов</a:t>
              </a:r>
              <a:endParaRPr sz="3050"/>
            </a:p>
          </p:txBody>
        </p:sp>
        <p:sp>
          <p:nvSpPr>
            <p:cNvPr id="143" name="Google Shape;143;p6"/>
            <p:cNvSpPr txBox="1"/>
            <p:nvPr/>
          </p:nvSpPr>
          <p:spPr>
            <a:xfrm>
              <a:off x="0" y="1682796"/>
              <a:ext cx="5748000" cy="31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>
                  <a:latin typeface="Jura"/>
                  <a:ea typeface="Jura"/>
                  <a:cs typeface="Jura"/>
                  <a:sym typeface="Jura"/>
                </a:rPr>
                <a:t>Отслеживание потребления воды, электричества, расходных ресурсов офиса (бумага, питьевая вода и др.)</a:t>
              </a:r>
              <a:endParaRPr sz="2300">
                <a:latin typeface="Jura"/>
                <a:ea typeface="Jura"/>
                <a:cs typeface="Jura"/>
                <a:sym typeface="Jura"/>
              </a:endParaRPr>
            </a:p>
            <a:p>
              <a:pPr indent="0" lvl="0" marL="0" marR="0" rtl="0" algn="l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0" sz="2300" u="none" cap="none" strike="noStrike">
                <a:solidFill>
                  <a:srgbClr val="000000"/>
                </a:solidFill>
                <a:latin typeface="Jura"/>
                <a:ea typeface="Jura"/>
                <a:cs typeface="Jura"/>
                <a:sym typeface="Jura"/>
              </a:endParaRPr>
            </a:p>
          </p:txBody>
        </p:sp>
      </p:grpSp>
      <p:grpSp>
        <p:nvGrpSpPr>
          <p:cNvPr id="144" name="Google Shape;144;p6"/>
          <p:cNvGrpSpPr/>
          <p:nvPr/>
        </p:nvGrpSpPr>
        <p:grpSpPr>
          <a:xfrm>
            <a:off x="12833927" y="6644880"/>
            <a:ext cx="4311000" cy="2009441"/>
            <a:chOff x="7793900" y="-97233"/>
            <a:chExt cx="5748000" cy="2679254"/>
          </a:xfrm>
        </p:grpSpPr>
        <p:sp>
          <p:nvSpPr>
            <p:cNvPr id="145" name="Google Shape;145;p6"/>
            <p:cNvSpPr txBox="1"/>
            <p:nvPr/>
          </p:nvSpPr>
          <p:spPr>
            <a:xfrm>
              <a:off x="7793900" y="-97233"/>
              <a:ext cx="5748000" cy="63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86">
                  <a:latin typeface="Jura"/>
                  <a:ea typeface="Jura"/>
                  <a:cs typeface="Jura"/>
                  <a:sym typeface="Jura"/>
                </a:rPr>
                <a:t>Карта офиса</a:t>
              </a:r>
              <a:endParaRPr/>
            </a:p>
          </p:txBody>
        </p:sp>
        <p:sp>
          <p:nvSpPr>
            <p:cNvPr id="146" name="Google Shape;146;p6"/>
            <p:cNvSpPr txBox="1"/>
            <p:nvPr/>
          </p:nvSpPr>
          <p:spPr>
            <a:xfrm>
              <a:off x="7793900" y="788021"/>
              <a:ext cx="5748000" cy="179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3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>
                  <a:latin typeface="Jura"/>
                  <a:ea typeface="Jura"/>
                  <a:cs typeface="Jura"/>
                  <a:sym typeface="Jura"/>
                </a:rPr>
                <a:t>Просмотр карты офиса, отслеживание занятости кабинетов.</a:t>
              </a:r>
              <a:endParaRPr sz="2300">
                <a:latin typeface="Jura"/>
                <a:ea typeface="Jura"/>
                <a:cs typeface="Jura"/>
                <a:sym typeface="Jura"/>
              </a:endParaRPr>
            </a:p>
          </p:txBody>
        </p:sp>
      </p:grpSp>
      <p:grpSp>
        <p:nvGrpSpPr>
          <p:cNvPr id="147" name="Google Shape;147;p6"/>
          <p:cNvGrpSpPr/>
          <p:nvPr/>
        </p:nvGrpSpPr>
        <p:grpSpPr>
          <a:xfrm>
            <a:off x="6885463" y="6644880"/>
            <a:ext cx="4311000" cy="2009441"/>
            <a:chOff x="7793900" y="-97233"/>
            <a:chExt cx="5748000" cy="2679254"/>
          </a:xfrm>
        </p:grpSpPr>
        <p:sp>
          <p:nvSpPr>
            <p:cNvPr id="148" name="Google Shape;148;p6"/>
            <p:cNvSpPr txBox="1"/>
            <p:nvPr/>
          </p:nvSpPr>
          <p:spPr>
            <a:xfrm>
              <a:off x="7793900" y="-97233"/>
              <a:ext cx="5748000" cy="63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86">
                  <a:latin typeface="Jura"/>
                  <a:ea typeface="Jura"/>
                  <a:cs typeface="Jura"/>
                  <a:sym typeface="Jura"/>
                </a:rPr>
                <a:t>Отчетность</a:t>
              </a:r>
              <a:endParaRPr/>
            </a:p>
          </p:txBody>
        </p:sp>
        <p:sp>
          <p:nvSpPr>
            <p:cNvPr id="149" name="Google Shape;149;p6"/>
            <p:cNvSpPr txBox="1"/>
            <p:nvPr/>
          </p:nvSpPr>
          <p:spPr>
            <a:xfrm>
              <a:off x="7793900" y="788021"/>
              <a:ext cx="5748000" cy="179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3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>
                  <a:latin typeface="Jura"/>
                  <a:ea typeface="Jura"/>
                  <a:cs typeface="Jura"/>
                  <a:sym typeface="Jura"/>
                </a:rPr>
                <a:t>Выгрузка данных об офисе в Telegram или в документ (Word, Excel, PDF)</a:t>
              </a:r>
              <a:endParaRPr sz="2300">
                <a:latin typeface="Jura"/>
                <a:ea typeface="Jura"/>
                <a:cs typeface="Jura"/>
                <a:sym typeface="Jura"/>
              </a:endParaRPr>
            </a:p>
          </p:txBody>
        </p:sp>
      </p:grpSp>
      <p:sp>
        <p:nvSpPr>
          <p:cNvPr id="150" name="Google Shape;150;p6"/>
          <p:cNvSpPr txBox="1"/>
          <p:nvPr/>
        </p:nvSpPr>
        <p:spPr>
          <a:xfrm>
            <a:off x="1028700" y="8055450"/>
            <a:ext cx="6304500" cy="11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50">
                <a:latin typeface="Jura"/>
                <a:ea typeface="Jura"/>
                <a:cs typeface="Jura"/>
                <a:sym typeface="Jura"/>
              </a:rPr>
              <a:t>Управление аккаунтом пользователя</a:t>
            </a:r>
            <a:endParaRPr b="1" sz="3050">
              <a:latin typeface="Jura"/>
              <a:ea typeface="Jura"/>
              <a:cs typeface="Jura"/>
              <a:sym typeface="Jur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954a734bca_0_0"/>
          <p:cNvSpPr/>
          <p:nvPr/>
        </p:nvSpPr>
        <p:spPr>
          <a:xfrm rot="9859809">
            <a:off x="-3346208" y="-8220835"/>
            <a:ext cx="14990230" cy="13617209"/>
          </a:xfrm>
          <a:custGeom>
            <a:rect b="b" l="l" r="r" t="t"/>
            <a:pathLst>
              <a:path extrusionOk="0" h="13621935" w="14995432">
                <a:moveTo>
                  <a:pt x="0" y="0"/>
                </a:moveTo>
                <a:lnTo>
                  <a:pt x="14995432" y="0"/>
                </a:lnTo>
                <a:lnTo>
                  <a:pt x="14995432" y="13621935"/>
                </a:lnTo>
                <a:lnTo>
                  <a:pt x="0" y="13621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749" l="0" r="0" t="0"/>
            </a:stretch>
          </a:blipFill>
          <a:ln>
            <a:noFill/>
          </a:ln>
        </p:spPr>
      </p:sp>
      <p:sp>
        <p:nvSpPr>
          <p:cNvPr id="156" name="Google Shape;156;g2954a734bca_0_0"/>
          <p:cNvSpPr/>
          <p:nvPr/>
        </p:nvSpPr>
        <p:spPr>
          <a:xfrm>
            <a:off x="15867201" y="419198"/>
            <a:ext cx="2154629" cy="1553337"/>
          </a:xfrm>
          <a:custGeom>
            <a:rect b="b" l="l" r="r" t="t"/>
            <a:pathLst>
              <a:path extrusionOk="0" h="4114800" w="5707626">
                <a:moveTo>
                  <a:pt x="0" y="0"/>
                </a:moveTo>
                <a:lnTo>
                  <a:pt x="5707626" y="0"/>
                </a:lnTo>
                <a:lnTo>
                  <a:pt x="57076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7" name="Google Shape;157;g2954a734bca_0_0"/>
          <p:cNvSpPr/>
          <p:nvPr/>
        </p:nvSpPr>
        <p:spPr>
          <a:xfrm rot="10464207">
            <a:off x="5354004" y="6624139"/>
            <a:ext cx="14991917" cy="13618742"/>
          </a:xfrm>
          <a:custGeom>
            <a:rect b="b" l="l" r="r" t="t"/>
            <a:pathLst>
              <a:path extrusionOk="0" h="13621935" w="14995432">
                <a:moveTo>
                  <a:pt x="0" y="0"/>
                </a:moveTo>
                <a:lnTo>
                  <a:pt x="14995432" y="0"/>
                </a:lnTo>
                <a:lnTo>
                  <a:pt x="14995432" y="13621935"/>
                </a:lnTo>
                <a:lnTo>
                  <a:pt x="0" y="13621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749" l="0" r="0" t="0"/>
            </a:stretch>
          </a:blipFill>
          <a:ln>
            <a:noFill/>
          </a:ln>
        </p:spPr>
      </p:sp>
      <p:pic>
        <p:nvPicPr>
          <p:cNvPr id="158" name="Google Shape;158;g2954a734bca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5604" y="1062463"/>
            <a:ext cx="12567169" cy="816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54a734bca_0_52"/>
          <p:cNvSpPr/>
          <p:nvPr/>
        </p:nvSpPr>
        <p:spPr>
          <a:xfrm rot="9859809">
            <a:off x="-3346208" y="-8220835"/>
            <a:ext cx="14990230" cy="13617209"/>
          </a:xfrm>
          <a:custGeom>
            <a:rect b="b" l="l" r="r" t="t"/>
            <a:pathLst>
              <a:path extrusionOk="0" h="13621935" w="14995432">
                <a:moveTo>
                  <a:pt x="0" y="0"/>
                </a:moveTo>
                <a:lnTo>
                  <a:pt x="14995432" y="0"/>
                </a:lnTo>
                <a:lnTo>
                  <a:pt x="14995432" y="13621935"/>
                </a:lnTo>
                <a:lnTo>
                  <a:pt x="0" y="13621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749" l="0" r="0" t="0"/>
            </a:stretch>
          </a:blipFill>
          <a:ln>
            <a:noFill/>
          </a:ln>
        </p:spPr>
      </p:sp>
      <p:sp>
        <p:nvSpPr>
          <p:cNvPr id="164" name="Google Shape;164;g2954a734bca_0_52"/>
          <p:cNvSpPr/>
          <p:nvPr/>
        </p:nvSpPr>
        <p:spPr>
          <a:xfrm>
            <a:off x="15867201" y="419198"/>
            <a:ext cx="2154629" cy="1553337"/>
          </a:xfrm>
          <a:custGeom>
            <a:rect b="b" l="l" r="r" t="t"/>
            <a:pathLst>
              <a:path extrusionOk="0" h="4114800" w="5707626">
                <a:moveTo>
                  <a:pt x="0" y="0"/>
                </a:moveTo>
                <a:lnTo>
                  <a:pt x="5707626" y="0"/>
                </a:lnTo>
                <a:lnTo>
                  <a:pt x="57076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5" name="Google Shape;165;g2954a734bca_0_52"/>
          <p:cNvSpPr/>
          <p:nvPr/>
        </p:nvSpPr>
        <p:spPr>
          <a:xfrm rot="10464207">
            <a:off x="5354004" y="6624139"/>
            <a:ext cx="14991917" cy="13618742"/>
          </a:xfrm>
          <a:custGeom>
            <a:rect b="b" l="l" r="r" t="t"/>
            <a:pathLst>
              <a:path extrusionOk="0" h="13621935" w="14995432">
                <a:moveTo>
                  <a:pt x="0" y="0"/>
                </a:moveTo>
                <a:lnTo>
                  <a:pt x="14995432" y="0"/>
                </a:lnTo>
                <a:lnTo>
                  <a:pt x="14995432" y="13621935"/>
                </a:lnTo>
                <a:lnTo>
                  <a:pt x="0" y="13621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749" l="0" r="0" t="0"/>
            </a:stretch>
          </a:blipFill>
          <a:ln>
            <a:noFill/>
          </a:ln>
        </p:spPr>
      </p:sp>
      <p:pic>
        <p:nvPicPr>
          <p:cNvPr id="166" name="Google Shape;166;g2954a734bca_0_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1834" y="1115025"/>
            <a:ext cx="12405401" cy="8056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954a734bca_0_64"/>
          <p:cNvSpPr/>
          <p:nvPr/>
        </p:nvSpPr>
        <p:spPr>
          <a:xfrm rot="9859809">
            <a:off x="-4320858" y="-8442335"/>
            <a:ext cx="14990230" cy="13617209"/>
          </a:xfrm>
          <a:custGeom>
            <a:rect b="b" l="l" r="r" t="t"/>
            <a:pathLst>
              <a:path extrusionOk="0" h="13621935" w="14995432">
                <a:moveTo>
                  <a:pt x="0" y="0"/>
                </a:moveTo>
                <a:lnTo>
                  <a:pt x="14995432" y="0"/>
                </a:lnTo>
                <a:lnTo>
                  <a:pt x="14995432" y="13621935"/>
                </a:lnTo>
                <a:lnTo>
                  <a:pt x="0" y="13621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749" l="0" r="0" t="0"/>
            </a:stretch>
          </a:blipFill>
          <a:ln>
            <a:noFill/>
          </a:ln>
        </p:spPr>
      </p:sp>
      <p:sp>
        <p:nvSpPr>
          <p:cNvPr id="172" name="Google Shape;172;g2954a734bca_0_64"/>
          <p:cNvSpPr/>
          <p:nvPr/>
        </p:nvSpPr>
        <p:spPr>
          <a:xfrm>
            <a:off x="15867201" y="419198"/>
            <a:ext cx="2154629" cy="1553337"/>
          </a:xfrm>
          <a:custGeom>
            <a:rect b="b" l="l" r="r" t="t"/>
            <a:pathLst>
              <a:path extrusionOk="0" h="4114800" w="5707626">
                <a:moveTo>
                  <a:pt x="0" y="0"/>
                </a:moveTo>
                <a:lnTo>
                  <a:pt x="5707626" y="0"/>
                </a:lnTo>
                <a:lnTo>
                  <a:pt x="57076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g2954a734bca_0_64"/>
          <p:cNvSpPr/>
          <p:nvPr/>
        </p:nvSpPr>
        <p:spPr>
          <a:xfrm rot="10464207">
            <a:off x="5354004" y="6624139"/>
            <a:ext cx="14991917" cy="13618742"/>
          </a:xfrm>
          <a:custGeom>
            <a:rect b="b" l="l" r="r" t="t"/>
            <a:pathLst>
              <a:path extrusionOk="0" h="13621935" w="14995432">
                <a:moveTo>
                  <a:pt x="0" y="0"/>
                </a:moveTo>
                <a:lnTo>
                  <a:pt x="14995432" y="0"/>
                </a:lnTo>
                <a:lnTo>
                  <a:pt x="14995432" y="13621935"/>
                </a:lnTo>
                <a:lnTo>
                  <a:pt x="0" y="13621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749" l="0" r="0" t="0"/>
            </a:stretch>
          </a:blipFill>
          <a:ln>
            <a:noFill/>
          </a:ln>
        </p:spPr>
      </p:sp>
      <p:pic>
        <p:nvPicPr>
          <p:cNvPr id="174" name="Google Shape;174;g2954a734bca_0_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3324" y="1052300"/>
            <a:ext cx="12598525" cy="818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954a734bca_0_58"/>
          <p:cNvSpPr/>
          <p:nvPr/>
        </p:nvSpPr>
        <p:spPr>
          <a:xfrm rot="9859809">
            <a:off x="-3346208" y="-8220835"/>
            <a:ext cx="14990230" cy="13617209"/>
          </a:xfrm>
          <a:custGeom>
            <a:rect b="b" l="l" r="r" t="t"/>
            <a:pathLst>
              <a:path extrusionOk="0" h="13621935" w="14995432">
                <a:moveTo>
                  <a:pt x="0" y="0"/>
                </a:moveTo>
                <a:lnTo>
                  <a:pt x="14995432" y="0"/>
                </a:lnTo>
                <a:lnTo>
                  <a:pt x="14995432" y="13621935"/>
                </a:lnTo>
                <a:lnTo>
                  <a:pt x="0" y="13621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749" l="0" r="0" t="0"/>
            </a:stretch>
          </a:blipFill>
          <a:ln>
            <a:noFill/>
          </a:ln>
        </p:spPr>
      </p:sp>
      <p:sp>
        <p:nvSpPr>
          <p:cNvPr id="180" name="Google Shape;180;g2954a734bca_0_58"/>
          <p:cNvSpPr/>
          <p:nvPr/>
        </p:nvSpPr>
        <p:spPr>
          <a:xfrm>
            <a:off x="15867201" y="419198"/>
            <a:ext cx="2154629" cy="1553337"/>
          </a:xfrm>
          <a:custGeom>
            <a:rect b="b" l="l" r="r" t="t"/>
            <a:pathLst>
              <a:path extrusionOk="0" h="4114800" w="5707626">
                <a:moveTo>
                  <a:pt x="0" y="0"/>
                </a:moveTo>
                <a:lnTo>
                  <a:pt x="5707626" y="0"/>
                </a:lnTo>
                <a:lnTo>
                  <a:pt x="57076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g2954a734bca_0_58"/>
          <p:cNvSpPr/>
          <p:nvPr/>
        </p:nvSpPr>
        <p:spPr>
          <a:xfrm rot="10464207">
            <a:off x="5354004" y="6624139"/>
            <a:ext cx="14991917" cy="13618742"/>
          </a:xfrm>
          <a:custGeom>
            <a:rect b="b" l="l" r="r" t="t"/>
            <a:pathLst>
              <a:path extrusionOk="0" h="13621935" w="14995432">
                <a:moveTo>
                  <a:pt x="0" y="0"/>
                </a:moveTo>
                <a:lnTo>
                  <a:pt x="14995432" y="0"/>
                </a:lnTo>
                <a:lnTo>
                  <a:pt x="14995432" y="13621935"/>
                </a:lnTo>
                <a:lnTo>
                  <a:pt x="0" y="13621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749" l="0" r="0" t="0"/>
            </a:stretch>
          </a:blipFill>
          <a:ln>
            <a:noFill/>
          </a:ln>
        </p:spPr>
      </p:sp>
      <p:pic>
        <p:nvPicPr>
          <p:cNvPr id="182" name="Google Shape;182;g2954a734bca_0_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9009" y="1030063"/>
            <a:ext cx="12667026" cy="8226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8cdf02be34_0_12"/>
          <p:cNvSpPr/>
          <p:nvPr/>
        </p:nvSpPr>
        <p:spPr>
          <a:xfrm rot="3285706">
            <a:off x="-9618148" y="5278909"/>
            <a:ext cx="15009015" cy="13634274"/>
          </a:xfrm>
          <a:custGeom>
            <a:rect b="b" l="l" r="r" t="t"/>
            <a:pathLst>
              <a:path extrusionOk="0" h="13621935" w="14995432">
                <a:moveTo>
                  <a:pt x="0" y="0"/>
                </a:moveTo>
                <a:lnTo>
                  <a:pt x="14995432" y="0"/>
                </a:lnTo>
                <a:lnTo>
                  <a:pt x="14995432" y="13621935"/>
                </a:lnTo>
                <a:lnTo>
                  <a:pt x="0" y="13621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749" l="0" r="0" t="0"/>
            </a:stretch>
          </a:blipFill>
          <a:ln>
            <a:noFill/>
          </a:ln>
        </p:spPr>
      </p:sp>
      <p:sp>
        <p:nvSpPr>
          <p:cNvPr id="188" name="Google Shape;188;g28cdf02be34_0_12"/>
          <p:cNvSpPr txBox="1"/>
          <p:nvPr/>
        </p:nvSpPr>
        <p:spPr>
          <a:xfrm>
            <a:off x="5944618" y="2609700"/>
            <a:ext cx="593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ИТ компании</a:t>
            </a:r>
            <a:endParaRPr sz="3000"/>
          </a:p>
        </p:txBody>
      </p:sp>
      <p:sp>
        <p:nvSpPr>
          <p:cNvPr id="189" name="Google Shape;189;g28cdf02be34_0_12"/>
          <p:cNvSpPr txBox="1"/>
          <p:nvPr/>
        </p:nvSpPr>
        <p:spPr>
          <a:xfrm>
            <a:off x="5944625" y="3417700"/>
            <a:ext cx="2897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Банки</a:t>
            </a:r>
            <a:endParaRPr sz="3000"/>
          </a:p>
        </p:txBody>
      </p:sp>
      <p:sp>
        <p:nvSpPr>
          <p:cNvPr id="190" name="Google Shape;190;g28cdf02be34_0_12"/>
          <p:cNvSpPr txBox="1"/>
          <p:nvPr/>
        </p:nvSpPr>
        <p:spPr>
          <a:xfrm>
            <a:off x="5944631" y="4225714"/>
            <a:ext cx="273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Логистика</a:t>
            </a:r>
            <a:endParaRPr sz="3000"/>
          </a:p>
        </p:txBody>
      </p:sp>
      <p:sp>
        <p:nvSpPr>
          <p:cNvPr id="191" name="Google Shape;191;g28cdf02be34_0_12"/>
          <p:cNvSpPr txBox="1"/>
          <p:nvPr/>
        </p:nvSpPr>
        <p:spPr>
          <a:xfrm>
            <a:off x="5944625" y="5033713"/>
            <a:ext cx="6199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Офисы маркетплейсов</a:t>
            </a:r>
            <a:endParaRPr sz="3000"/>
          </a:p>
        </p:txBody>
      </p:sp>
      <p:sp>
        <p:nvSpPr>
          <p:cNvPr id="192" name="Google Shape;192;g28cdf02be34_0_12"/>
          <p:cNvSpPr txBox="1"/>
          <p:nvPr/>
        </p:nvSpPr>
        <p:spPr>
          <a:xfrm>
            <a:off x="5944624" y="5808825"/>
            <a:ext cx="527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Правительство</a:t>
            </a:r>
            <a:endParaRPr sz="3000"/>
          </a:p>
        </p:txBody>
      </p:sp>
      <p:sp>
        <p:nvSpPr>
          <p:cNvPr id="193" name="Google Shape;193;g28cdf02be34_0_12"/>
          <p:cNvSpPr txBox="1"/>
          <p:nvPr/>
        </p:nvSpPr>
        <p:spPr>
          <a:xfrm>
            <a:off x="1028699" y="2609700"/>
            <a:ext cx="527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Коворкинг</a:t>
            </a:r>
            <a:endParaRPr sz="3000"/>
          </a:p>
        </p:txBody>
      </p:sp>
      <p:sp>
        <p:nvSpPr>
          <p:cNvPr id="194" name="Google Shape;194;g28cdf02be34_0_12"/>
          <p:cNvSpPr txBox="1"/>
          <p:nvPr/>
        </p:nvSpPr>
        <p:spPr>
          <a:xfrm>
            <a:off x="1028699" y="3417700"/>
            <a:ext cx="527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Библиотеки</a:t>
            </a:r>
            <a:endParaRPr sz="3000"/>
          </a:p>
        </p:txBody>
      </p:sp>
      <p:sp>
        <p:nvSpPr>
          <p:cNvPr id="195" name="Google Shape;195;g28cdf02be34_0_12"/>
          <p:cNvSpPr txBox="1"/>
          <p:nvPr/>
        </p:nvSpPr>
        <p:spPr>
          <a:xfrm>
            <a:off x="1028699" y="4225700"/>
            <a:ext cx="527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ИТ стартапы</a:t>
            </a:r>
            <a:endParaRPr sz="3000"/>
          </a:p>
        </p:txBody>
      </p:sp>
      <p:sp>
        <p:nvSpPr>
          <p:cNvPr id="196" name="Google Shape;196;g28cdf02be34_0_12"/>
          <p:cNvSpPr/>
          <p:nvPr/>
        </p:nvSpPr>
        <p:spPr>
          <a:xfrm rot="-5914149">
            <a:off x="10507362" y="-5868181"/>
            <a:ext cx="15749002" cy="14961553"/>
          </a:xfrm>
          <a:custGeom>
            <a:rect b="b" l="l" r="r" t="t"/>
            <a:pathLst>
              <a:path extrusionOk="0" h="11580848" w="12190366">
                <a:moveTo>
                  <a:pt x="0" y="0"/>
                </a:moveTo>
                <a:lnTo>
                  <a:pt x="12190366" y="0"/>
                </a:lnTo>
                <a:lnTo>
                  <a:pt x="12190366" y="11580848"/>
                </a:lnTo>
                <a:lnTo>
                  <a:pt x="0" y="11580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7" name="Google Shape;197;g28cdf02be34_0_12"/>
          <p:cNvSpPr txBox="1"/>
          <p:nvPr/>
        </p:nvSpPr>
        <p:spPr>
          <a:xfrm>
            <a:off x="1028700" y="5033700"/>
            <a:ext cx="6414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Профессиональные </a:t>
            </a:r>
            <a:endParaRPr b="1" sz="3000">
              <a:solidFill>
                <a:srgbClr val="FFFFFF"/>
              </a:solidFill>
              <a:latin typeface="Jura"/>
              <a:ea typeface="Jura"/>
              <a:cs typeface="Jura"/>
              <a:sym typeface="Jura"/>
            </a:endParaRPr>
          </a:p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услуги</a:t>
            </a:r>
            <a:endParaRPr sz="3000"/>
          </a:p>
        </p:txBody>
      </p:sp>
      <p:pic>
        <p:nvPicPr>
          <p:cNvPr id="198" name="Google Shape;198;g28cdf02be34_0_12"/>
          <p:cNvPicPr preferRelativeResize="0"/>
          <p:nvPr/>
        </p:nvPicPr>
        <p:blipFill rotWithShape="1">
          <a:blip r:embed="rId5">
            <a:alphaModFix/>
          </a:blip>
          <a:srcRect b="37667" l="10432" r="73986" t="33433"/>
          <a:stretch/>
        </p:blipFill>
        <p:spPr>
          <a:xfrm>
            <a:off x="13734154" y="8318991"/>
            <a:ext cx="1051800" cy="1023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9" name="Google Shape;199;g28cdf02be34_0_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748063" y="6889581"/>
            <a:ext cx="1023962" cy="1023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g28cdf02be34_0_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32134" y="7296484"/>
            <a:ext cx="2911589" cy="291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28cdf02be34_0_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26789" y="8319027"/>
            <a:ext cx="1023953" cy="1023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28cdf02be34_0_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70912" y="6388250"/>
            <a:ext cx="3072814" cy="15093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3" name="Google Shape;203;g28cdf02be34_0_12"/>
          <p:cNvGrpSpPr/>
          <p:nvPr/>
        </p:nvGrpSpPr>
        <p:grpSpPr>
          <a:xfrm>
            <a:off x="6116361" y="6873483"/>
            <a:ext cx="5560084" cy="2485821"/>
            <a:chOff x="1028700" y="2264175"/>
            <a:chExt cx="4386654" cy="1961200"/>
          </a:xfrm>
        </p:grpSpPr>
        <p:pic>
          <p:nvPicPr>
            <p:cNvPr id="204" name="Google Shape;204;g28cdf02be34_0_12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028700" y="2264175"/>
              <a:ext cx="4386654" cy="807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g28cdf02be34_0_12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028700" y="3391975"/>
              <a:ext cx="4054159" cy="8334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6" name="Google Shape;206;g28cdf02be34_0_12"/>
          <p:cNvPicPr preferRelativeResize="0"/>
          <p:nvPr/>
        </p:nvPicPr>
        <p:blipFill rotWithShape="1">
          <a:blip r:embed="rId12">
            <a:alphaModFix/>
          </a:blip>
          <a:srcRect b="7465" l="25608" r="28994" t="11470"/>
          <a:stretch/>
        </p:blipFill>
        <p:spPr>
          <a:xfrm>
            <a:off x="12202200" y="6873404"/>
            <a:ext cx="1051659" cy="1056306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8cdf02be34_0_12"/>
          <p:cNvSpPr txBox="1"/>
          <p:nvPr/>
        </p:nvSpPr>
        <p:spPr>
          <a:xfrm>
            <a:off x="1028700" y="1021556"/>
            <a:ext cx="9881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Целевая аудитория</a:t>
            </a:r>
            <a:endParaRPr b="1" sz="6400">
              <a:solidFill>
                <a:schemeClr val="lt1"/>
              </a:solidFill>
              <a:latin typeface="Jura"/>
              <a:ea typeface="Jura"/>
              <a:cs typeface="Jura"/>
              <a:sym typeface="Jur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8cf2f4d7cf_0_0"/>
          <p:cNvSpPr txBox="1"/>
          <p:nvPr/>
        </p:nvSpPr>
        <p:spPr>
          <a:xfrm>
            <a:off x="872850" y="592931"/>
            <a:ext cx="9881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Целевая аудитория</a:t>
            </a:r>
            <a:endParaRPr b="1" sz="6400">
              <a:solidFill>
                <a:schemeClr val="lt1"/>
              </a:solidFill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213" name="Google Shape;213;g28cf2f4d7cf_0_0"/>
          <p:cNvSpPr/>
          <p:nvPr/>
        </p:nvSpPr>
        <p:spPr>
          <a:xfrm rot="3285706">
            <a:off x="-9618148" y="5278909"/>
            <a:ext cx="15009015" cy="13634274"/>
          </a:xfrm>
          <a:custGeom>
            <a:rect b="b" l="l" r="r" t="t"/>
            <a:pathLst>
              <a:path extrusionOk="0" h="13621935" w="14995432">
                <a:moveTo>
                  <a:pt x="0" y="0"/>
                </a:moveTo>
                <a:lnTo>
                  <a:pt x="14995432" y="0"/>
                </a:lnTo>
                <a:lnTo>
                  <a:pt x="14995432" y="13621935"/>
                </a:lnTo>
                <a:lnTo>
                  <a:pt x="0" y="13621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749" l="0" r="0" t="0"/>
            </a:stretch>
          </a:blipFill>
          <a:ln>
            <a:noFill/>
          </a:ln>
        </p:spPr>
      </p:sp>
      <p:sp>
        <p:nvSpPr>
          <p:cNvPr id="214" name="Google Shape;214;g28cf2f4d7cf_0_0"/>
          <p:cNvSpPr/>
          <p:nvPr/>
        </p:nvSpPr>
        <p:spPr>
          <a:xfrm rot="-8907912">
            <a:off x="7112465" y="-9895267"/>
            <a:ext cx="15732776" cy="14946138"/>
          </a:xfrm>
          <a:custGeom>
            <a:rect b="b" l="l" r="r" t="t"/>
            <a:pathLst>
              <a:path extrusionOk="0" h="11580848" w="12190366">
                <a:moveTo>
                  <a:pt x="0" y="0"/>
                </a:moveTo>
                <a:lnTo>
                  <a:pt x="12190366" y="0"/>
                </a:lnTo>
                <a:lnTo>
                  <a:pt x="12190366" y="11580848"/>
                </a:lnTo>
                <a:lnTo>
                  <a:pt x="0" y="11580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g28cf2f4d7cf_0_0"/>
          <p:cNvSpPr txBox="1"/>
          <p:nvPr/>
        </p:nvSpPr>
        <p:spPr>
          <a:xfrm>
            <a:off x="949050" y="1578125"/>
            <a:ext cx="37611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99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Портрет ЦА</a:t>
            </a:r>
            <a:endParaRPr sz="2100">
              <a:solidFill>
                <a:schemeClr val="lt1"/>
              </a:solidFill>
            </a:endParaRPr>
          </a:p>
        </p:txBody>
      </p:sp>
      <p:sp>
        <p:nvSpPr>
          <p:cNvPr id="216" name="Google Shape;216;g28cf2f4d7cf_0_0"/>
          <p:cNvSpPr txBox="1"/>
          <p:nvPr/>
        </p:nvSpPr>
        <p:spPr>
          <a:xfrm>
            <a:off x="1053000" y="2873975"/>
            <a:ext cx="77361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Профессия </a:t>
            </a:r>
            <a:r>
              <a:rPr b="1" lang="en-US" sz="26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– </a:t>
            </a:r>
            <a:r>
              <a:rPr lang="en-US" sz="26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Средний, высший менеджмент</a:t>
            </a:r>
            <a:endParaRPr sz="2600"/>
          </a:p>
        </p:txBody>
      </p:sp>
      <p:sp>
        <p:nvSpPr>
          <p:cNvPr id="217" name="Google Shape;217;g28cf2f4d7cf_0_0"/>
          <p:cNvSpPr txBox="1"/>
          <p:nvPr/>
        </p:nvSpPr>
        <p:spPr>
          <a:xfrm>
            <a:off x="1053000" y="3963338"/>
            <a:ext cx="80964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Платежеспособность</a:t>
            </a:r>
            <a:r>
              <a:rPr lang="en-US" sz="31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 </a:t>
            </a:r>
            <a:r>
              <a:rPr lang="en-US" sz="25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– средняя и высокая</a:t>
            </a:r>
            <a:endParaRPr sz="2500"/>
          </a:p>
        </p:txBody>
      </p:sp>
      <p:sp>
        <p:nvSpPr>
          <p:cNvPr id="218" name="Google Shape;218;g28cf2f4d7cf_0_0"/>
          <p:cNvSpPr/>
          <p:nvPr/>
        </p:nvSpPr>
        <p:spPr>
          <a:xfrm rot="842175">
            <a:off x="11328441" y="1192509"/>
            <a:ext cx="5151872" cy="4472985"/>
          </a:xfrm>
          <a:custGeom>
            <a:rect b="b" l="l" r="r" t="t"/>
            <a:pathLst>
              <a:path extrusionOk="0" h="11580848" w="12190366">
                <a:moveTo>
                  <a:pt x="0" y="0"/>
                </a:moveTo>
                <a:lnTo>
                  <a:pt x="12190366" y="0"/>
                </a:lnTo>
                <a:lnTo>
                  <a:pt x="12190366" y="11580848"/>
                </a:lnTo>
                <a:lnTo>
                  <a:pt x="0" y="11580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19" name="Google Shape;219;g28cf2f4d7cf_0_0"/>
          <p:cNvPicPr preferRelativeResize="0"/>
          <p:nvPr/>
        </p:nvPicPr>
        <p:blipFill rotWithShape="1">
          <a:blip r:embed="rId5">
            <a:alphaModFix/>
          </a:blip>
          <a:srcRect b="15088" l="12123" r="31621" t="0"/>
          <a:stretch/>
        </p:blipFill>
        <p:spPr>
          <a:xfrm>
            <a:off x="12023837" y="1458363"/>
            <a:ext cx="3761100" cy="3779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0" name="Google Shape;220;g28cf2f4d7cf_0_0"/>
          <p:cNvSpPr txBox="1"/>
          <p:nvPr/>
        </p:nvSpPr>
        <p:spPr>
          <a:xfrm>
            <a:off x="1053000" y="5008813"/>
            <a:ext cx="80964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Сфера деятельности </a:t>
            </a:r>
            <a:endParaRPr b="1" sz="3100">
              <a:solidFill>
                <a:schemeClr val="lt1"/>
              </a:solidFill>
              <a:latin typeface="Jura"/>
              <a:ea typeface="Jura"/>
              <a:cs typeface="Jura"/>
              <a:sym typeface="Jur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финансы, информационные технологии, маркетинг, консалтинг, производство и др.</a:t>
            </a:r>
            <a:endParaRPr b="1" sz="2500">
              <a:solidFill>
                <a:schemeClr val="lt1"/>
              </a:solidFill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221" name="Google Shape;221;g28cf2f4d7cf_0_0"/>
          <p:cNvSpPr txBox="1"/>
          <p:nvPr/>
        </p:nvSpPr>
        <p:spPr>
          <a:xfrm>
            <a:off x="1053000" y="7208700"/>
            <a:ext cx="8817000" cy="24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Триггеры </a:t>
            </a:r>
            <a:r>
              <a:rPr b="1" lang="en-US" sz="25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– </a:t>
            </a:r>
            <a:r>
              <a:rPr lang="en-US" sz="25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Оптимизация рабочих процессов, интерес к технологиям, комфортное  рабочее пространство, управление ресурсвами, экологические стандарты.</a:t>
            </a:r>
            <a:endParaRPr sz="2500"/>
          </a:p>
        </p:txBody>
      </p:sp>
      <p:sp>
        <p:nvSpPr>
          <p:cNvPr id="222" name="Google Shape;222;g28cf2f4d7cf_0_0"/>
          <p:cNvSpPr txBox="1"/>
          <p:nvPr/>
        </p:nvSpPr>
        <p:spPr>
          <a:xfrm>
            <a:off x="10753950" y="7208700"/>
            <a:ext cx="7520400" cy="24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Боли </a:t>
            </a:r>
            <a:r>
              <a:rPr b="1" lang="en-US" sz="25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– </a:t>
            </a:r>
            <a:r>
              <a:rPr lang="en-US" sz="25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Затраты на рутину, отслеживание производительности сотрудников, управление офисом, затраты на ресурсы, безопасность данных</a:t>
            </a:r>
            <a:endParaRPr sz="2500">
              <a:solidFill>
                <a:schemeClr val="lt1"/>
              </a:solidFill>
              <a:latin typeface="Jura"/>
              <a:ea typeface="Jura"/>
              <a:cs typeface="Jura"/>
              <a:sym typeface="Jur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8cdf02be34_0_60"/>
          <p:cNvSpPr/>
          <p:nvPr/>
        </p:nvSpPr>
        <p:spPr>
          <a:xfrm rot="10800000">
            <a:off x="-5943598" y="-13664531"/>
            <a:ext cx="18300533" cy="17248253"/>
          </a:xfrm>
          <a:custGeom>
            <a:rect b="b" l="l" r="r" t="t"/>
            <a:pathLst>
              <a:path extrusionOk="0" h="17248253" w="18300533">
                <a:moveTo>
                  <a:pt x="0" y="0"/>
                </a:moveTo>
                <a:lnTo>
                  <a:pt x="18300533" y="0"/>
                </a:lnTo>
                <a:lnTo>
                  <a:pt x="18300533" y="17248252"/>
                </a:lnTo>
                <a:lnTo>
                  <a:pt x="0" y="172482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8" name="Google Shape;228;g28cdf02be34_0_60"/>
          <p:cNvSpPr txBox="1"/>
          <p:nvPr/>
        </p:nvSpPr>
        <p:spPr>
          <a:xfrm>
            <a:off x="1002475" y="3066800"/>
            <a:ext cx="6504900" cy="9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399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Конкурент А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29" name="Google Shape;229;g28cdf02be34_0_60"/>
          <p:cNvPicPr preferRelativeResize="0"/>
          <p:nvPr/>
        </p:nvPicPr>
        <p:blipFill rotWithShape="1">
          <a:blip r:embed="rId4">
            <a:alphaModFix/>
          </a:blip>
          <a:srcRect b="29316" l="0" r="0" t="32234"/>
          <a:stretch/>
        </p:blipFill>
        <p:spPr>
          <a:xfrm>
            <a:off x="4370275" y="1919939"/>
            <a:ext cx="3225920" cy="605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g28cdf02be34_0_60"/>
          <p:cNvPicPr preferRelativeResize="0"/>
          <p:nvPr/>
        </p:nvPicPr>
        <p:blipFill rotWithShape="1">
          <a:blip r:embed="rId5">
            <a:alphaModFix/>
          </a:blip>
          <a:srcRect b="18324" l="0" r="0" t="17222"/>
          <a:stretch/>
        </p:blipFill>
        <p:spPr>
          <a:xfrm>
            <a:off x="11368875" y="1932842"/>
            <a:ext cx="3225921" cy="579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g28cdf02be34_0_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868176" y="1856176"/>
            <a:ext cx="3225920" cy="733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g28cdf02be34_0_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69579" y="1921039"/>
            <a:ext cx="3225920" cy="603412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28cdf02be34_0_60"/>
          <p:cNvSpPr txBox="1"/>
          <p:nvPr/>
        </p:nvSpPr>
        <p:spPr>
          <a:xfrm>
            <a:off x="10413600" y="3066800"/>
            <a:ext cx="6504900" cy="9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399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Конкурент Б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34" name="Google Shape;234;g28cdf02be34_0_60"/>
          <p:cNvSpPr txBox="1"/>
          <p:nvPr/>
        </p:nvSpPr>
        <p:spPr>
          <a:xfrm>
            <a:off x="1209775" y="4829750"/>
            <a:ext cx="54426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 u="sng">
                <a:solidFill>
                  <a:schemeClr val="dk2"/>
                </a:solidFill>
                <a:latin typeface="Jura"/>
                <a:ea typeface="Jura"/>
                <a:cs typeface="Jura"/>
                <a:sym typeface="Jura"/>
              </a:rPr>
              <a:t>Управление офисной инфраструктурой</a:t>
            </a:r>
            <a:endParaRPr b="1" sz="2700" u="sng">
              <a:solidFill>
                <a:schemeClr val="dk2"/>
              </a:solidFill>
              <a:latin typeface="Jura"/>
              <a:ea typeface="Jura"/>
              <a:cs typeface="Jura"/>
              <a:sym typeface="Jura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235" name="Google Shape;235;g28cdf02be34_0_60"/>
          <p:cNvSpPr txBox="1"/>
          <p:nvPr/>
        </p:nvSpPr>
        <p:spPr>
          <a:xfrm>
            <a:off x="10517075" y="4908988"/>
            <a:ext cx="59286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 u="sng">
                <a:solidFill>
                  <a:schemeClr val="dk2"/>
                </a:solidFill>
                <a:latin typeface="Jura"/>
                <a:ea typeface="Jura"/>
                <a:cs typeface="Jura"/>
                <a:sym typeface="Jura"/>
              </a:rPr>
              <a:t>Пространство и навигация</a:t>
            </a:r>
            <a:endParaRPr b="1" sz="2800" u="sng">
              <a:solidFill>
                <a:schemeClr val="dk2"/>
              </a:solidFill>
              <a:latin typeface="Jura"/>
              <a:ea typeface="Jura"/>
              <a:cs typeface="Jura"/>
              <a:sym typeface="Jura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ura"/>
              <a:ea typeface="Jura"/>
              <a:cs typeface="Jura"/>
              <a:sym typeface="Jura"/>
            </a:endParaRPr>
          </a:p>
        </p:txBody>
      </p:sp>
      <p:pic>
        <p:nvPicPr>
          <p:cNvPr id="236" name="Google Shape;236;g28cdf02be34_0_6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4300" y="1847719"/>
            <a:ext cx="3225921" cy="750027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28cdf02be34_0_60"/>
          <p:cNvSpPr txBox="1"/>
          <p:nvPr/>
        </p:nvSpPr>
        <p:spPr>
          <a:xfrm>
            <a:off x="1740575" y="6362225"/>
            <a:ext cx="5595600" cy="26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Jura"/>
              <a:buAutoNum type="arabicPeriod"/>
            </a:pPr>
            <a:r>
              <a:rPr lang="en-US" sz="2000">
                <a:latin typeface="Jura"/>
                <a:ea typeface="Jura"/>
                <a:cs typeface="Jura"/>
                <a:sym typeface="Jura"/>
              </a:rPr>
              <a:t>Система управление освещением.</a:t>
            </a:r>
            <a:endParaRPr sz="2000">
              <a:latin typeface="Jura"/>
              <a:ea typeface="Jura"/>
              <a:cs typeface="Jura"/>
              <a:sym typeface="Jura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Jura"/>
              <a:buAutoNum type="arabicPeriod"/>
            </a:pPr>
            <a:r>
              <a:rPr lang="en-US" sz="2000">
                <a:latin typeface="Jura"/>
                <a:ea typeface="Jura"/>
                <a:cs typeface="Jura"/>
                <a:sym typeface="Jura"/>
              </a:rPr>
              <a:t>Система управление электроснабжением.</a:t>
            </a:r>
            <a:endParaRPr sz="2000">
              <a:latin typeface="Jura"/>
              <a:ea typeface="Jura"/>
              <a:cs typeface="Jura"/>
              <a:sym typeface="Jura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Jura"/>
              <a:buAutoNum type="arabicPeriod"/>
            </a:pPr>
            <a:r>
              <a:rPr lang="en-US" sz="2000">
                <a:latin typeface="Jura"/>
                <a:ea typeface="Jura"/>
                <a:cs typeface="Jura"/>
                <a:sym typeface="Jura"/>
              </a:rPr>
              <a:t>Система управления климатом.</a:t>
            </a:r>
            <a:endParaRPr sz="2000">
              <a:latin typeface="Jura"/>
              <a:ea typeface="Jura"/>
              <a:cs typeface="Jura"/>
              <a:sym typeface="Jura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Jura"/>
              <a:buAutoNum type="arabicPeriod"/>
            </a:pPr>
            <a:r>
              <a:rPr lang="en-US" sz="2000">
                <a:latin typeface="Jura"/>
                <a:ea typeface="Jura"/>
                <a:cs typeface="Jura"/>
                <a:sym typeface="Jura"/>
              </a:rPr>
              <a:t>Системы управления личной и технической безопасностью</a:t>
            </a:r>
            <a:endParaRPr sz="2000">
              <a:latin typeface="Jura"/>
              <a:ea typeface="Jura"/>
              <a:cs typeface="Jura"/>
              <a:sym typeface="Jura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Jura"/>
              <a:buAutoNum type="arabicPeriod"/>
            </a:pPr>
            <a:r>
              <a:rPr lang="en-US" sz="2000">
                <a:latin typeface="Jura"/>
                <a:ea typeface="Jura"/>
                <a:cs typeface="Jura"/>
                <a:sym typeface="Jura"/>
              </a:rPr>
              <a:t>Управление умной техникой</a:t>
            </a:r>
            <a:endParaRPr sz="2000"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238" name="Google Shape;238;g28cdf02be34_0_60"/>
          <p:cNvSpPr txBox="1"/>
          <p:nvPr/>
        </p:nvSpPr>
        <p:spPr>
          <a:xfrm>
            <a:off x="11095500" y="6528800"/>
            <a:ext cx="5595600" cy="21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ra"/>
              <a:buAutoNum type="arabicPeriod"/>
            </a:pPr>
            <a:r>
              <a:rPr lang="en-US" sz="2100">
                <a:latin typeface="Jura"/>
                <a:ea typeface="Jura"/>
                <a:cs typeface="Jura"/>
                <a:sym typeface="Jura"/>
              </a:rPr>
              <a:t>Бронирование кабинетов, переговорок</a:t>
            </a:r>
            <a:endParaRPr sz="2100">
              <a:latin typeface="Jura"/>
              <a:ea typeface="Jura"/>
              <a:cs typeface="Jura"/>
              <a:sym typeface="Jur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ra"/>
              <a:buAutoNum type="arabicPeriod"/>
            </a:pPr>
            <a:r>
              <a:rPr lang="en-US" sz="2100">
                <a:latin typeface="Jura"/>
                <a:ea typeface="Jura"/>
                <a:cs typeface="Jura"/>
                <a:sym typeface="Jura"/>
              </a:rPr>
              <a:t>Карта этажа, карта офиса</a:t>
            </a:r>
            <a:endParaRPr sz="2100">
              <a:latin typeface="Jura"/>
              <a:ea typeface="Jura"/>
              <a:cs typeface="Jura"/>
              <a:sym typeface="Jur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ra"/>
              <a:buAutoNum type="arabicPeriod"/>
            </a:pPr>
            <a:r>
              <a:rPr lang="en-US" sz="2100">
                <a:latin typeface="Jura"/>
                <a:ea typeface="Jura"/>
                <a:cs typeface="Jura"/>
                <a:sym typeface="Jura"/>
              </a:rPr>
              <a:t>Функция регистрации </a:t>
            </a:r>
            <a:endParaRPr sz="2100">
              <a:latin typeface="Jura"/>
              <a:ea typeface="Jura"/>
              <a:cs typeface="Jura"/>
              <a:sym typeface="Jur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100">
                <a:latin typeface="Jura"/>
                <a:ea typeface="Jura"/>
                <a:cs typeface="Jura"/>
                <a:sym typeface="Jura"/>
              </a:rPr>
              <a:t>(</a:t>
            </a:r>
            <a:r>
              <a:rPr lang="en-US" sz="2100">
                <a:latin typeface="Jura"/>
                <a:ea typeface="Jura"/>
                <a:cs typeface="Jura"/>
                <a:sym typeface="Jura"/>
              </a:rPr>
              <a:t>подтверждение,</a:t>
            </a:r>
            <a:r>
              <a:rPr lang="en-US" sz="2100">
                <a:latin typeface="Jura"/>
                <a:ea typeface="Jura"/>
                <a:cs typeface="Jura"/>
                <a:sym typeface="Jura"/>
              </a:rPr>
              <a:t> что работник в офисе)</a:t>
            </a:r>
            <a:endParaRPr sz="2100"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239" name="Google Shape;239;g28cdf02be34_0_60"/>
          <p:cNvSpPr txBox="1"/>
          <p:nvPr/>
        </p:nvSpPr>
        <p:spPr>
          <a:xfrm>
            <a:off x="872850" y="592931"/>
            <a:ext cx="9881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Конкуренты</a:t>
            </a:r>
            <a:endParaRPr b="1" sz="6400">
              <a:solidFill>
                <a:schemeClr val="dk1"/>
              </a:solidFill>
              <a:latin typeface="Jura"/>
              <a:ea typeface="Jura"/>
              <a:cs typeface="Jura"/>
              <a:sym typeface="Jur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8cf2f4d7cf_0_23"/>
          <p:cNvSpPr/>
          <p:nvPr/>
        </p:nvSpPr>
        <p:spPr>
          <a:xfrm rot="10800000">
            <a:off x="-5943598" y="-13664531"/>
            <a:ext cx="18300533" cy="17248253"/>
          </a:xfrm>
          <a:custGeom>
            <a:rect b="b" l="l" r="r" t="t"/>
            <a:pathLst>
              <a:path extrusionOk="0" h="17248253" w="18300533">
                <a:moveTo>
                  <a:pt x="0" y="0"/>
                </a:moveTo>
                <a:lnTo>
                  <a:pt x="18300533" y="0"/>
                </a:lnTo>
                <a:lnTo>
                  <a:pt x="18300533" y="17248252"/>
                </a:lnTo>
                <a:lnTo>
                  <a:pt x="0" y="172482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5" name="Google Shape;245;g28cf2f4d7cf_0_23"/>
          <p:cNvSpPr txBox="1"/>
          <p:nvPr/>
        </p:nvSpPr>
        <p:spPr>
          <a:xfrm>
            <a:off x="1002475" y="3066800"/>
            <a:ext cx="6504900" cy="9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399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Конкурент А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46" name="Google Shape;246;g28cf2f4d7cf_0_23"/>
          <p:cNvPicPr preferRelativeResize="0"/>
          <p:nvPr/>
        </p:nvPicPr>
        <p:blipFill rotWithShape="1">
          <a:blip r:embed="rId4">
            <a:alphaModFix/>
          </a:blip>
          <a:srcRect b="29316" l="0" r="0" t="32234"/>
          <a:stretch/>
        </p:blipFill>
        <p:spPr>
          <a:xfrm>
            <a:off x="4370275" y="1234139"/>
            <a:ext cx="3225920" cy="605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28cf2f4d7cf_0_23"/>
          <p:cNvPicPr preferRelativeResize="0"/>
          <p:nvPr/>
        </p:nvPicPr>
        <p:blipFill rotWithShape="1">
          <a:blip r:embed="rId5">
            <a:alphaModFix/>
          </a:blip>
          <a:srcRect b="18324" l="0" r="0" t="17222"/>
          <a:stretch/>
        </p:blipFill>
        <p:spPr>
          <a:xfrm>
            <a:off x="11368875" y="1247042"/>
            <a:ext cx="3225921" cy="579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g28cf2f4d7cf_0_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868176" y="1170376"/>
            <a:ext cx="3225920" cy="733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g28cf2f4d7cf_0_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69579" y="1235239"/>
            <a:ext cx="3225920" cy="603412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28cf2f4d7cf_0_23"/>
          <p:cNvSpPr txBox="1"/>
          <p:nvPr/>
        </p:nvSpPr>
        <p:spPr>
          <a:xfrm>
            <a:off x="11095500" y="3066800"/>
            <a:ext cx="6504900" cy="9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399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Конкурент Б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1" name="Google Shape;251;g28cf2f4d7cf_0_23"/>
          <p:cNvSpPr txBox="1"/>
          <p:nvPr/>
        </p:nvSpPr>
        <p:spPr>
          <a:xfrm>
            <a:off x="1002475" y="4381650"/>
            <a:ext cx="54426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Управление офисной инфраструктурой</a:t>
            </a:r>
            <a:endParaRPr b="1" sz="2300">
              <a:solidFill>
                <a:schemeClr val="dk1"/>
              </a:solidFill>
              <a:latin typeface="Jura"/>
              <a:ea typeface="Jura"/>
              <a:cs typeface="Jura"/>
              <a:sym typeface="Jura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252" name="Google Shape;252;g28cf2f4d7cf_0_23"/>
          <p:cNvSpPr txBox="1"/>
          <p:nvPr/>
        </p:nvSpPr>
        <p:spPr>
          <a:xfrm>
            <a:off x="11095500" y="4381650"/>
            <a:ext cx="5442600" cy="9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Пространство и навигация</a:t>
            </a:r>
            <a:endParaRPr b="1" sz="2300">
              <a:solidFill>
                <a:schemeClr val="dk1"/>
              </a:solidFill>
              <a:latin typeface="Jura"/>
              <a:ea typeface="Jura"/>
              <a:cs typeface="Jura"/>
              <a:sym typeface="Jura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ura"/>
              <a:ea typeface="Jura"/>
              <a:cs typeface="Jura"/>
              <a:sym typeface="Jura"/>
            </a:endParaRPr>
          </a:p>
        </p:txBody>
      </p:sp>
      <p:pic>
        <p:nvPicPr>
          <p:cNvPr id="253" name="Google Shape;253;g28cf2f4d7cf_0_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4300" y="1161919"/>
            <a:ext cx="3225921" cy="750027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g28cf2f4d7cf_0_23"/>
          <p:cNvSpPr/>
          <p:nvPr/>
        </p:nvSpPr>
        <p:spPr>
          <a:xfrm>
            <a:off x="6332350" y="6235300"/>
            <a:ext cx="4366334" cy="3147822"/>
          </a:xfrm>
          <a:custGeom>
            <a:rect b="b" l="l" r="r" t="t"/>
            <a:pathLst>
              <a:path extrusionOk="0" h="4114800" w="5707626">
                <a:moveTo>
                  <a:pt x="0" y="0"/>
                </a:moveTo>
                <a:lnTo>
                  <a:pt x="5707626" y="0"/>
                </a:lnTo>
                <a:lnTo>
                  <a:pt x="57076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255" name="Google Shape;255;g28cf2f4d7cf_0_23"/>
          <p:cNvCxnSpPr/>
          <p:nvPr/>
        </p:nvCxnSpPr>
        <p:spPr>
          <a:xfrm>
            <a:off x="6735638" y="3585200"/>
            <a:ext cx="1975800" cy="18690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2C5A7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" name="Google Shape;256;g28cf2f4d7cf_0_23"/>
          <p:cNvCxnSpPr/>
          <p:nvPr/>
        </p:nvCxnSpPr>
        <p:spPr>
          <a:xfrm flipH="1">
            <a:off x="8710938" y="3583725"/>
            <a:ext cx="2094000" cy="18705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C12B2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7" name="Google Shape;257;g28cf2f4d7cf_0_23"/>
          <p:cNvSpPr txBox="1"/>
          <p:nvPr/>
        </p:nvSpPr>
        <p:spPr>
          <a:xfrm>
            <a:off x="8328288" y="4093050"/>
            <a:ext cx="8502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6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+</a:t>
            </a:r>
            <a:endParaRPr sz="9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8cdf02be34_0_98"/>
          <p:cNvSpPr/>
          <p:nvPr/>
        </p:nvSpPr>
        <p:spPr>
          <a:xfrm rot="-369980">
            <a:off x="-2650565" y="-5342283"/>
            <a:ext cx="12200000" cy="11590000"/>
          </a:xfrm>
          <a:custGeom>
            <a:rect b="b" l="l" r="r" t="t"/>
            <a:pathLst>
              <a:path extrusionOk="0" h="11580848" w="12190366">
                <a:moveTo>
                  <a:pt x="0" y="0"/>
                </a:moveTo>
                <a:lnTo>
                  <a:pt x="12190366" y="0"/>
                </a:lnTo>
                <a:lnTo>
                  <a:pt x="12190366" y="11580848"/>
                </a:lnTo>
                <a:lnTo>
                  <a:pt x="0" y="11580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63" name="Google Shape;263;g28cdf02be34_0_98"/>
          <p:cNvGrpSpPr/>
          <p:nvPr/>
        </p:nvGrpSpPr>
        <p:grpSpPr>
          <a:xfrm>
            <a:off x="1028700" y="1021550"/>
            <a:ext cx="15953175" cy="1400504"/>
            <a:chOff x="0" y="-9533"/>
            <a:chExt cx="21270900" cy="1867339"/>
          </a:xfrm>
        </p:grpSpPr>
        <p:sp>
          <p:nvSpPr>
            <p:cNvPr id="264" name="Google Shape;264;g28cdf02be34_0_98"/>
            <p:cNvSpPr txBox="1"/>
            <p:nvPr/>
          </p:nvSpPr>
          <p:spPr>
            <a:xfrm>
              <a:off x="0" y="-9533"/>
              <a:ext cx="21270900" cy="131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6400">
                  <a:latin typeface="Jura"/>
                  <a:ea typeface="Jura"/>
                  <a:cs typeface="Jura"/>
                  <a:sym typeface="Jura"/>
                </a:rPr>
                <a:t>Уникальное торговое предложение</a:t>
              </a:r>
              <a:endParaRPr/>
            </a:p>
          </p:txBody>
        </p:sp>
        <p:sp>
          <p:nvSpPr>
            <p:cNvPr id="265" name="Google Shape;265;g28cdf02be34_0_98"/>
            <p:cNvSpPr txBox="1"/>
            <p:nvPr/>
          </p:nvSpPr>
          <p:spPr>
            <a:xfrm>
              <a:off x="0" y="1570406"/>
              <a:ext cx="13174800" cy="2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6" name="Google Shape;266;g28cdf02be34_0_98"/>
          <p:cNvGrpSpPr/>
          <p:nvPr/>
        </p:nvGrpSpPr>
        <p:grpSpPr>
          <a:xfrm>
            <a:off x="1028700" y="2988775"/>
            <a:ext cx="4472775" cy="5161216"/>
            <a:chOff x="0" y="-321658"/>
            <a:chExt cx="5963700" cy="6881621"/>
          </a:xfrm>
        </p:grpSpPr>
        <p:sp>
          <p:nvSpPr>
            <p:cNvPr id="267" name="Google Shape;267;g28cdf02be34_0_98"/>
            <p:cNvSpPr txBox="1"/>
            <p:nvPr/>
          </p:nvSpPr>
          <p:spPr>
            <a:xfrm>
              <a:off x="0" y="-321658"/>
              <a:ext cx="5963700" cy="87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250">
                  <a:latin typeface="Jura"/>
                  <a:ea typeface="Jura"/>
                  <a:cs typeface="Jura"/>
                  <a:sym typeface="Jura"/>
                </a:rPr>
                <a:t>Формат </a:t>
              </a:r>
              <a:endParaRPr sz="4250"/>
            </a:p>
          </p:txBody>
        </p:sp>
        <p:sp>
          <p:nvSpPr>
            <p:cNvPr id="268" name="Google Shape;268;g28cdf02be34_0_98"/>
            <p:cNvSpPr txBox="1"/>
            <p:nvPr/>
          </p:nvSpPr>
          <p:spPr>
            <a:xfrm>
              <a:off x="0" y="1306063"/>
              <a:ext cx="5963700" cy="52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latin typeface="Jura"/>
                  <a:ea typeface="Jura"/>
                  <a:cs typeface="Jura"/>
                  <a:sym typeface="Jura"/>
                </a:rPr>
                <a:t>Веб-приложение не нужно устанавливать на рабочие станции. Быстрый и привычный доступ к инструментарию</a:t>
              </a:r>
              <a:endParaRPr i="0" sz="3200" u="none" cap="none" strike="noStrike">
                <a:solidFill>
                  <a:srgbClr val="000000"/>
                </a:solidFill>
                <a:latin typeface="Jura"/>
                <a:ea typeface="Jura"/>
                <a:cs typeface="Jura"/>
                <a:sym typeface="Jura"/>
              </a:endParaRPr>
            </a:p>
          </p:txBody>
        </p:sp>
      </p:grpSp>
      <p:grpSp>
        <p:nvGrpSpPr>
          <p:cNvPr id="269" name="Google Shape;269;g28cdf02be34_0_98"/>
          <p:cNvGrpSpPr/>
          <p:nvPr/>
        </p:nvGrpSpPr>
        <p:grpSpPr>
          <a:xfrm>
            <a:off x="7012202" y="2988780"/>
            <a:ext cx="4311000" cy="3873953"/>
            <a:chOff x="167200" y="-76200"/>
            <a:chExt cx="5748000" cy="5165271"/>
          </a:xfrm>
        </p:grpSpPr>
        <p:sp>
          <p:nvSpPr>
            <p:cNvPr id="270" name="Google Shape;270;g28cdf02be34_0_98"/>
            <p:cNvSpPr txBox="1"/>
            <p:nvPr/>
          </p:nvSpPr>
          <p:spPr>
            <a:xfrm>
              <a:off x="167200" y="-76200"/>
              <a:ext cx="5748000" cy="87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250">
                  <a:latin typeface="Jura"/>
                  <a:ea typeface="Jura"/>
                  <a:cs typeface="Jura"/>
                  <a:sym typeface="Jura"/>
                </a:rPr>
                <a:t>Инструменты</a:t>
              </a:r>
              <a:endParaRPr sz="4250"/>
            </a:p>
          </p:txBody>
        </p:sp>
        <p:sp>
          <p:nvSpPr>
            <p:cNvPr id="271" name="Google Shape;271;g28cdf02be34_0_98"/>
            <p:cNvSpPr txBox="1"/>
            <p:nvPr/>
          </p:nvSpPr>
          <p:spPr>
            <a:xfrm>
              <a:off x="167200" y="1673271"/>
              <a:ext cx="5748000" cy="3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3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latin typeface="Jura"/>
                  <a:ea typeface="Jura"/>
                  <a:cs typeface="Jura"/>
                  <a:sym typeface="Jura"/>
                </a:rPr>
                <a:t>Автоматизация и Навигация офиса объединены в един</a:t>
              </a:r>
              <a:r>
                <a:rPr lang="en-US" sz="3200">
                  <a:latin typeface="Jura"/>
                  <a:ea typeface="Jura"/>
                  <a:cs typeface="Jura"/>
                  <a:sym typeface="Jura"/>
                </a:rPr>
                <a:t>ую оболочку</a:t>
              </a:r>
              <a:endParaRPr sz="3200">
                <a:latin typeface="Jura"/>
                <a:ea typeface="Jura"/>
                <a:cs typeface="Jura"/>
                <a:sym typeface="Jura"/>
              </a:endParaRPr>
            </a:p>
          </p:txBody>
        </p:sp>
      </p:grpSp>
      <p:grpSp>
        <p:nvGrpSpPr>
          <p:cNvPr id="272" name="Google Shape;272;g28cdf02be34_0_98"/>
          <p:cNvGrpSpPr/>
          <p:nvPr/>
        </p:nvGrpSpPr>
        <p:grpSpPr>
          <a:xfrm>
            <a:off x="12833925" y="2988774"/>
            <a:ext cx="4696650" cy="3880651"/>
            <a:chOff x="-3" y="-76208"/>
            <a:chExt cx="6262200" cy="5174202"/>
          </a:xfrm>
        </p:grpSpPr>
        <p:sp>
          <p:nvSpPr>
            <p:cNvPr id="273" name="Google Shape;273;g28cdf02be34_0_98"/>
            <p:cNvSpPr txBox="1"/>
            <p:nvPr/>
          </p:nvSpPr>
          <p:spPr>
            <a:xfrm>
              <a:off x="0" y="-76208"/>
              <a:ext cx="5748000" cy="87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250">
                  <a:latin typeface="Jura"/>
                  <a:ea typeface="Jura"/>
                  <a:cs typeface="Jura"/>
                  <a:sym typeface="Jura"/>
                </a:rPr>
                <a:t>Услуга</a:t>
              </a:r>
              <a:endParaRPr sz="4250"/>
            </a:p>
          </p:txBody>
        </p:sp>
        <p:sp>
          <p:nvSpPr>
            <p:cNvPr id="274" name="Google Shape;274;g28cdf02be34_0_98"/>
            <p:cNvSpPr txBox="1"/>
            <p:nvPr/>
          </p:nvSpPr>
          <p:spPr>
            <a:xfrm>
              <a:off x="-3" y="1682793"/>
              <a:ext cx="6262200" cy="341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latin typeface="Jura"/>
                  <a:ea typeface="Jura"/>
                  <a:cs typeface="Jura"/>
                  <a:sym typeface="Jura"/>
                </a:rPr>
                <a:t>Гибкий подход к каждому клиенту. Персонализированный набор функционала</a:t>
              </a:r>
              <a:endParaRPr i="0" sz="3200" u="none" cap="none" strike="noStrike">
                <a:solidFill>
                  <a:srgbClr val="000000"/>
                </a:solidFill>
                <a:latin typeface="Jura"/>
                <a:ea typeface="Jura"/>
                <a:cs typeface="Jura"/>
                <a:sym typeface="Jura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954a734bca_0_19"/>
          <p:cNvSpPr/>
          <p:nvPr/>
        </p:nvSpPr>
        <p:spPr>
          <a:xfrm rot="-1524463">
            <a:off x="15522017" y="-2139739"/>
            <a:ext cx="6747852" cy="8418299"/>
          </a:xfrm>
          <a:custGeom>
            <a:rect b="b" l="l" r="r" t="t"/>
            <a:pathLst>
              <a:path extrusionOk="0" h="11580848" w="12190366">
                <a:moveTo>
                  <a:pt x="0" y="0"/>
                </a:moveTo>
                <a:lnTo>
                  <a:pt x="12190366" y="0"/>
                </a:lnTo>
                <a:lnTo>
                  <a:pt x="12190366" y="11580848"/>
                </a:lnTo>
                <a:lnTo>
                  <a:pt x="0" y="11580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0" name="Google Shape;280;g2954a734bca_0_19"/>
          <p:cNvSpPr/>
          <p:nvPr/>
        </p:nvSpPr>
        <p:spPr>
          <a:xfrm rot="-369980">
            <a:off x="-2199865" y="-7012583"/>
            <a:ext cx="12200000" cy="11590000"/>
          </a:xfrm>
          <a:custGeom>
            <a:rect b="b" l="l" r="r" t="t"/>
            <a:pathLst>
              <a:path extrusionOk="0" h="11580848" w="12190366">
                <a:moveTo>
                  <a:pt x="0" y="0"/>
                </a:moveTo>
                <a:lnTo>
                  <a:pt x="12190366" y="0"/>
                </a:lnTo>
                <a:lnTo>
                  <a:pt x="12190366" y="11580848"/>
                </a:lnTo>
                <a:lnTo>
                  <a:pt x="0" y="11580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81" name="Google Shape;281;g2954a734bca_0_19"/>
          <p:cNvGrpSpPr/>
          <p:nvPr/>
        </p:nvGrpSpPr>
        <p:grpSpPr>
          <a:xfrm>
            <a:off x="1028700" y="1021550"/>
            <a:ext cx="15953175" cy="1400504"/>
            <a:chOff x="0" y="-9533"/>
            <a:chExt cx="21270900" cy="1867339"/>
          </a:xfrm>
        </p:grpSpPr>
        <p:sp>
          <p:nvSpPr>
            <p:cNvPr id="282" name="Google Shape;282;g2954a734bca_0_19"/>
            <p:cNvSpPr txBox="1"/>
            <p:nvPr/>
          </p:nvSpPr>
          <p:spPr>
            <a:xfrm>
              <a:off x="0" y="-9533"/>
              <a:ext cx="21270900" cy="131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6400">
                  <a:latin typeface="Jura"/>
                  <a:ea typeface="Jura"/>
                  <a:cs typeface="Jura"/>
                  <a:sym typeface="Jura"/>
                </a:rPr>
                <a:t>Монетизация</a:t>
              </a:r>
              <a:endParaRPr/>
            </a:p>
          </p:txBody>
        </p:sp>
        <p:sp>
          <p:nvSpPr>
            <p:cNvPr id="283" name="Google Shape;283;g2954a734bca_0_19"/>
            <p:cNvSpPr txBox="1"/>
            <p:nvPr/>
          </p:nvSpPr>
          <p:spPr>
            <a:xfrm>
              <a:off x="0" y="1570406"/>
              <a:ext cx="13174800" cy="2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4" name="Google Shape;284;g2954a734bca_0_19"/>
          <p:cNvSpPr txBox="1"/>
          <p:nvPr/>
        </p:nvSpPr>
        <p:spPr>
          <a:xfrm>
            <a:off x="1104900" y="4090725"/>
            <a:ext cx="2545200" cy="6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50">
                <a:latin typeface="Jura"/>
                <a:ea typeface="Jura"/>
                <a:cs typeface="Jura"/>
                <a:sym typeface="Jura"/>
              </a:rPr>
              <a:t>Базовый</a:t>
            </a:r>
            <a:endParaRPr sz="4250"/>
          </a:p>
        </p:txBody>
      </p:sp>
      <p:sp>
        <p:nvSpPr>
          <p:cNvPr id="285" name="Google Shape;285;g2954a734bca_0_19"/>
          <p:cNvSpPr txBox="1"/>
          <p:nvPr/>
        </p:nvSpPr>
        <p:spPr>
          <a:xfrm>
            <a:off x="7461350" y="4090725"/>
            <a:ext cx="4357500" cy="6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50">
                <a:latin typeface="Jura"/>
                <a:ea typeface="Jura"/>
                <a:cs typeface="Jura"/>
                <a:sym typeface="Jura"/>
              </a:rPr>
              <a:t>Стандартный</a:t>
            </a:r>
            <a:endParaRPr sz="4250"/>
          </a:p>
        </p:txBody>
      </p:sp>
      <p:sp>
        <p:nvSpPr>
          <p:cNvPr id="286" name="Google Shape;286;g2954a734bca_0_19"/>
          <p:cNvSpPr txBox="1"/>
          <p:nvPr/>
        </p:nvSpPr>
        <p:spPr>
          <a:xfrm>
            <a:off x="13526125" y="4090725"/>
            <a:ext cx="4357500" cy="6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50">
                <a:latin typeface="Jura"/>
                <a:ea typeface="Jura"/>
                <a:cs typeface="Jura"/>
                <a:sym typeface="Jura"/>
              </a:rPr>
              <a:t>Предприятие</a:t>
            </a:r>
            <a:endParaRPr sz="4250"/>
          </a:p>
        </p:txBody>
      </p:sp>
      <p:sp>
        <p:nvSpPr>
          <p:cNvPr id="287" name="Google Shape;287;g2954a734bca_0_19"/>
          <p:cNvSpPr txBox="1"/>
          <p:nvPr/>
        </p:nvSpPr>
        <p:spPr>
          <a:xfrm>
            <a:off x="695400" y="5372400"/>
            <a:ext cx="48735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937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600"/>
              <a:buFont typeface="Jura"/>
              <a:buChar char="●"/>
            </a:pPr>
            <a:r>
              <a:rPr lang="en-US" sz="2600">
                <a:latin typeface="Jura"/>
                <a:ea typeface="Jura"/>
                <a:cs typeface="Jura"/>
                <a:sym typeface="Jura"/>
              </a:rPr>
              <a:t>Температура</a:t>
            </a:r>
            <a:endParaRPr sz="2600">
              <a:latin typeface="Jura"/>
              <a:ea typeface="Jura"/>
              <a:cs typeface="Jura"/>
              <a:sym typeface="Jura"/>
            </a:endParaRPr>
          </a:p>
          <a:p>
            <a:pPr indent="-3937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600"/>
              <a:buFont typeface="Jura"/>
              <a:buChar char="●"/>
            </a:pPr>
            <a:r>
              <a:rPr lang="en-US" sz="2600">
                <a:latin typeface="Jura"/>
                <a:ea typeface="Jura"/>
                <a:cs typeface="Jura"/>
                <a:sym typeface="Jura"/>
              </a:rPr>
              <a:t>Мониторинг сотрудников</a:t>
            </a:r>
            <a:endParaRPr sz="2600">
              <a:latin typeface="Jura"/>
              <a:ea typeface="Jura"/>
              <a:cs typeface="Jura"/>
              <a:sym typeface="Jura"/>
            </a:endParaRPr>
          </a:p>
          <a:p>
            <a:pPr indent="-3937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600"/>
              <a:buFont typeface="Jura"/>
              <a:buChar char="●"/>
            </a:pPr>
            <a:r>
              <a:rPr lang="en-US" sz="2600">
                <a:latin typeface="Jura"/>
                <a:ea typeface="Jura"/>
                <a:cs typeface="Jura"/>
                <a:sym typeface="Jura"/>
              </a:rPr>
              <a:t>Управление умной техникой</a:t>
            </a:r>
            <a:endParaRPr sz="2600">
              <a:latin typeface="Jura"/>
              <a:ea typeface="Jura"/>
              <a:cs typeface="Jura"/>
              <a:sym typeface="Jura"/>
            </a:endParaRPr>
          </a:p>
          <a:p>
            <a:pPr indent="-3937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600"/>
              <a:buFont typeface="Jura"/>
              <a:buChar char="●"/>
            </a:pPr>
            <a:r>
              <a:rPr lang="en-US" sz="2600">
                <a:latin typeface="Jura"/>
                <a:ea typeface="Jura"/>
                <a:cs typeface="Jura"/>
                <a:sym typeface="Jura"/>
              </a:rPr>
              <a:t>Управление звуковыми устройствами</a:t>
            </a:r>
            <a:endParaRPr sz="2600"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288" name="Google Shape;288;g2954a734bca_0_19"/>
          <p:cNvSpPr txBox="1"/>
          <p:nvPr/>
        </p:nvSpPr>
        <p:spPr>
          <a:xfrm>
            <a:off x="6965700" y="5372400"/>
            <a:ext cx="4873500" cy="3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937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600"/>
              <a:buFont typeface="Jura"/>
              <a:buChar char="●"/>
            </a:pPr>
            <a:r>
              <a:rPr lang="en-US" sz="2600">
                <a:latin typeface="Jura"/>
                <a:ea typeface="Jura"/>
                <a:cs typeface="Jura"/>
                <a:sym typeface="Jura"/>
              </a:rPr>
              <a:t>Функционал базового тарифа</a:t>
            </a:r>
            <a:endParaRPr sz="2600">
              <a:latin typeface="Jura"/>
              <a:ea typeface="Jura"/>
              <a:cs typeface="Jura"/>
              <a:sym typeface="Jura"/>
            </a:endParaRPr>
          </a:p>
          <a:p>
            <a:pPr indent="-3937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600"/>
              <a:buFont typeface="Jura"/>
              <a:buChar char="●"/>
            </a:pPr>
            <a:r>
              <a:rPr lang="en-US" sz="2600">
                <a:latin typeface="Jura"/>
                <a:ea typeface="Jura"/>
                <a:cs typeface="Jura"/>
                <a:sym typeface="Jura"/>
              </a:rPr>
              <a:t>Серивис ИИ</a:t>
            </a:r>
            <a:endParaRPr sz="2600">
              <a:latin typeface="Jura"/>
              <a:ea typeface="Jura"/>
              <a:cs typeface="Jura"/>
              <a:sym typeface="Jura"/>
            </a:endParaRPr>
          </a:p>
          <a:p>
            <a:pPr indent="-3937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600"/>
              <a:buFont typeface="Jura"/>
              <a:buChar char="●"/>
            </a:pPr>
            <a:r>
              <a:rPr lang="en-US" sz="2600">
                <a:latin typeface="Jura"/>
                <a:ea typeface="Jura"/>
                <a:cs typeface="Jura"/>
                <a:sym typeface="Jura"/>
              </a:rPr>
              <a:t>Карта офиса</a:t>
            </a:r>
            <a:endParaRPr sz="2600">
              <a:latin typeface="Jura"/>
              <a:ea typeface="Jura"/>
              <a:cs typeface="Jura"/>
              <a:sym typeface="Jura"/>
            </a:endParaRPr>
          </a:p>
          <a:p>
            <a:pPr indent="-3937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600"/>
              <a:buFont typeface="Jura"/>
              <a:buChar char="●"/>
            </a:pPr>
            <a:r>
              <a:rPr lang="en-US" sz="2600">
                <a:latin typeface="Jura"/>
                <a:ea typeface="Jura"/>
                <a:cs typeface="Jura"/>
                <a:sym typeface="Jura"/>
              </a:rPr>
              <a:t>Бронирование рабочих мест</a:t>
            </a:r>
            <a:endParaRPr sz="2600">
              <a:latin typeface="Jura"/>
              <a:ea typeface="Jura"/>
              <a:cs typeface="Jura"/>
              <a:sym typeface="Jura"/>
            </a:endParaRPr>
          </a:p>
          <a:p>
            <a:pPr indent="-3937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600"/>
              <a:buFont typeface="Jura"/>
              <a:buChar char="●"/>
            </a:pPr>
            <a:r>
              <a:rPr lang="en-US" sz="2600">
                <a:latin typeface="Jura"/>
                <a:ea typeface="Jura"/>
                <a:cs typeface="Jura"/>
                <a:sym typeface="Jura"/>
              </a:rPr>
              <a:t>Сценарии автоматизации</a:t>
            </a:r>
            <a:endParaRPr sz="2600"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289" name="Google Shape;289;g2954a734bca_0_19"/>
          <p:cNvSpPr txBox="1"/>
          <p:nvPr/>
        </p:nvSpPr>
        <p:spPr>
          <a:xfrm>
            <a:off x="13236000" y="5372400"/>
            <a:ext cx="4873500" cy="15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937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600"/>
              <a:buFont typeface="Jura"/>
              <a:buChar char="●"/>
            </a:pPr>
            <a:r>
              <a:rPr lang="en-US" sz="2600">
                <a:latin typeface="Jura"/>
                <a:ea typeface="Jura"/>
                <a:cs typeface="Jura"/>
                <a:sym typeface="Jura"/>
              </a:rPr>
              <a:t>Индивидуальный сбор необходимого функционала</a:t>
            </a:r>
            <a:endParaRPr sz="2600"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290" name="Google Shape;290;g2954a734bca_0_19"/>
          <p:cNvSpPr txBox="1"/>
          <p:nvPr/>
        </p:nvSpPr>
        <p:spPr>
          <a:xfrm>
            <a:off x="911700" y="3573925"/>
            <a:ext cx="3033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Jura"/>
                <a:ea typeface="Jura"/>
                <a:cs typeface="Jura"/>
                <a:sym typeface="Jura"/>
              </a:rPr>
              <a:t>250 т. руб/мес</a:t>
            </a:r>
            <a:endParaRPr sz="3000"/>
          </a:p>
        </p:txBody>
      </p:sp>
      <p:sp>
        <p:nvSpPr>
          <p:cNvPr id="291" name="Google Shape;291;g2954a734bca_0_19"/>
          <p:cNvSpPr txBox="1"/>
          <p:nvPr/>
        </p:nvSpPr>
        <p:spPr>
          <a:xfrm>
            <a:off x="7753100" y="3599550"/>
            <a:ext cx="3033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Jura"/>
                <a:ea typeface="Jura"/>
                <a:cs typeface="Jura"/>
                <a:sym typeface="Jura"/>
              </a:rPr>
              <a:t>3</a:t>
            </a:r>
            <a:r>
              <a:rPr b="1" lang="en-US" sz="3000">
                <a:latin typeface="Jura"/>
                <a:ea typeface="Jura"/>
                <a:cs typeface="Jura"/>
                <a:sym typeface="Jura"/>
              </a:rPr>
              <a:t>50 т. руб/мес</a:t>
            </a:r>
            <a:endParaRPr sz="3000"/>
          </a:p>
        </p:txBody>
      </p:sp>
      <p:sp>
        <p:nvSpPr>
          <p:cNvPr id="292" name="Google Shape;292;g2954a734bca_0_19"/>
          <p:cNvSpPr txBox="1"/>
          <p:nvPr/>
        </p:nvSpPr>
        <p:spPr>
          <a:xfrm>
            <a:off x="12783725" y="3599550"/>
            <a:ext cx="540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Jura"/>
                <a:ea typeface="Jura"/>
                <a:cs typeface="Jura"/>
                <a:sym typeface="Jura"/>
              </a:rPr>
              <a:t>Индивидуальный расчет</a:t>
            </a:r>
            <a:endParaRPr sz="3000"/>
          </a:p>
        </p:txBody>
      </p:sp>
      <p:grpSp>
        <p:nvGrpSpPr>
          <p:cNvPr id="293" name="Google Shape;293;g2954a734bca_0_19"/>
          <p:cNvGrpSpPr/>
          <p:nvPr/>
        </p:nvGrpSpPr>
        <p:grpSpPr>
          <a:xfrm>
            <a:off x="1028700" y="1912500"/>
            <a:ext cx="7774514" cy="661950"/>
            <a:chOff x="-416963" y="975200"/>
            <a:chExt cx="21270900" cy="882600"/>
          </a:xfrm>
        </p:grpSpPr>
        <p:sp>
          <p:nvSpPr>
            <p:cNvPr id="294" name="Google Shape;294;g2954a734bca_0_19"/>
            <p:cNvSpPr txBox="1"/>
            <p:nvPr/>
          </p:nvSpPr>
          <p:spPr>
            <a:xfrm>
              <a:off x="-416963" y="975200"/>
              <a:ext cx="21270900" cy="8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300">
                  <a:latin typeface="Jura"/>
                  <a:ea typeface="Jura"/>
                  <a:cs typeface="Jura"/>
                  <a:sym typeface="Jura"/>
                </a:rPr>
                <a:t>Тарифы подписки</a:t>
              </a:r>
              <a:endParaRPr sz="100"/>
            </a:p>
          </p:txBody>
        </p:sp>
        <p:sp>
          <p:nvSpPr>
            <p:cNvPr id="295" name="Google Shape;295;g2954a734bca_0_19"/>
            <p:cNvSpPr txBox="1"/>
            <p:nvPr/>
          </p:nvSpPr>
          <p:spPr>
            <a:xfrm>
              <a:off x="435294" y="1495539"/>
              <a:ext cx="13174800" cy="2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8cdf02be34_0_121"/>
          <p:cNvSpPr txBox="1"/>
          <p:nvPr/>
        </p:nvSpPr>
        <p:spPr>
          <a:xfrm>
            <a:off x="1028700" y="4164500"/>
            <a:ext cx="10915200" cy="22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latin typeface="Jura"/>
                <a:ea typeface="Jura"/>
                <a:cs typeface="Jura"/>
                <a:sym typeface="Jura"/>
              </a:rPr>
              <a:t>Каждый офис-менеджер станет эффективнее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g28cdf02be34_0_121"/>
          <p:cNvSpPr/>
          <p:nvPr/>
        </p:nvSpPr>
        <p:spPr>
          <a:xfrm rot="-744277">
            <a:off x="8652746" y="-5670490"/>
            <a:ext cx="18316368" cy="17263177"/>
          </a:xfrm>
          <a:custGeom>
            <a:rect b="b" l="l" r="r" t="t"/>
            <a:pathLst>
              <a:path extrusionOk="0" h="17248253" w="18300533">
                <a:moveTo>
                  <a:pt x="0" y="0"/>
                </a:moveTo>
                <a:lnTo>
                  <a:pt x="18300533" y="0"/>
                </a:lnTo>
                <a:lnTo>
                  <a:pt x="18300533" y="17248252"/>
                </a:lnTo>
                <a:lnTo>
                  <a:pt x="0" y="172482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2" name="Google Shape;302;g28cdf02be34_0_121"/>
          <p:cNvSpPr txBox="1"/>
          <p:nvPr/>
        </p:nvSpPr>
        <p:spPr>
          <a:xfrm>
            <a:off x="12911207" y="4473952"/>
            <a:ext cx="6075900" cy="835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32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Ценность</a:t>
            </a:r>
            <a:endParaRPr/>
          </a:p>
        </p:txBody>
      </p:sp>
      <p:sp>
        <p:nvSpPr>
          <p:cNvPr id="303" name="Google Shape;303;g28cdf02be34_0_121"/>
          <p:cNvSpPr txBox="1"/>
          <p:nvPr/>
        </p:nvSpPr>
        <p:spPr>
          <a:xfrm>
            <a:off x="1147075" y="6664125"/>
            <a:ext cx="7819800" cy="16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Jura Medium"/>
                <a:ea typeface="Jura Medium"/>
                <a:cs typeface="Jura Medium"/>
                <a:sym typeface="Jura Medium"/>
              </a:rPr>
              <a:t>Веб-приложение даст отличный обзор на офис</a:t>
            </a:r>
            <a:endParaRPr b="1" sz="3000">
              <a:latin typeface="Jura"/>
              <a:ea typeface="Jura"/>
              <a:cs typeface="Jura"/>
              <a:sym typeface="Jura"/>
            </a:endParaRPr>
          </a:p>
          <a:p>
            <a:pPr indent="-106679" lvl="1" marL="51816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8cdf02be34_0_144"/>
          <p:cNvSpPr/>
          <p:nvPr/>
        </p:nvSpPr>
        <p:spPr>
          <a:xfrm>
            <a:off x="22850" y="0"/>
            <a:ext cx="18288000" cy="102870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g28cdf02be34_0_144"/>
          <p:cNvSpPr/>
          <p:nvPr/>
        </p:nvSpPr>
        <p:spPr>
          <a:xfrm rot="4689340">
            <a:off x="4469743" y="-2981589"/>
            <a:ext cx="18277929" cy="17226949"/>
          </a:xfrm>
          <a:custGeom>
            <a:rect b="b" l="l" r="r" t="t"/>
            <a:pathLst>
              <a:path extrusionOk="0" h="17248253" w="18300533">
                <a:moveTo>
                  <a:pt x="0" y="0"/>
                </a:moveTo>
                <a:lnTo>
                  <a:pt x="18300533" y="0"/>
                </a:lnTo>
                <a:lnTo>
                  <a:pt x="18300533" y="17248252"/>
                </a:lnTo>
                <a:lnTo>
                  <a:pt x="0" y="172482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0" name="Google Shape;310;g28cdf02be34_0_144"/>
          <p:cNvSpPr/>
          <p:nvPr/>
        </p:nvSpPr>
        <p:spPr>
          <a:xfrm>
            <a:off x="1111975" y="4428875"/>
            <a:ext cx="11804100" cy="2238000"/>
          </a:xfrm>
          <a:prstGeom prst="chevron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latin typeface="Jura"/>
                <a:ea typeface="Jura"/>
                <a:cs typeface="Jura"/>
                <a:sym typeface="Jura"/>
              </a:rPr>
              <a:t>Расширение функционала</a:t>
            </a:r>
            <a:endParaRPr sz="7200"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311" name="Google Shape;311;g28cdf02be34_0_144"/>
          <p:cNvSpPr/>
          <p:nvPr/>
        </p:nvSpPr>
        <p:spPr>
          <a:xfrm>
            <a:off x="6426379" y="6966025"/>
            <a:ext cx="10034100" cy="2728500"/>
          </a:xfrm>
          <a:prstGeom prst="chevron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latin typeface="Jura"/>
                <a:ea typeface="Jura"/>
                <a:cs typeface="Jura"/>
                <a:sym typeface="Jura"/>
              </a:rPr>
              <a:t>Маркетинг</a:t>
            </a:r>
            <a:endParaRPr sz="7200"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312" name="Google Shape;312;g28cdf02be34_0_144"/>
          <p:cNvSpPr txBox="1"/>
          <p:nvPr/>
        </p:nvSpPr>
        <p:spPr>
          <a:xfrm>
            <a:off x="1028700" y="1021556"/>
            <a:ext cx="9881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А дальше…</a:t>
            </a:r>
            <a:endParaRPr b="1" sz="6400">
              <a:solidFill>
                <a:schemeClr val="lt1"/>
              </a:solidFill>
              <a:latin typeface="Jura"/>
              <a:ea typeface="Jura"/>
              <a:cs typeface="Jura"/>
              <a:sym typeface="Jur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8cdf02be34_0_158"/>
          <p:cNvSpPr/>
          <p:nvPr/>
        </p:nvSpPr>
        <p:spPr>
          <a:xfrm>
            <a:off x="22850" y="0"/>
            <a:ext cx="18288000" cy="102870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g28cdf02be34_0_158"/>
          <p:cNvSpPr/>
          <p:nvPr/>
        </p:nvSpPr>
        <p:spPr>
          <a:xfrm rot="4689340">
            <a:off x="4469743" y="-2981589"/>
            <a:ext cx="18277929" cy="17226949"/>
          </a:xfrm>
          <a:custGeom>
            <a:rect b="b" l="l" r="r" t="t"/>
            <a:pathLst>
              <a:path extrusionOk="0" h="17248253" w="18300533">
                <a:moveTo>
                  <a:pt x="0" y="0"/>
                </a:moveTo>
                <a:lnTo>
                  <a:pt x="18300533" y="0"/>
                </a:lnTo>
                <a:lnTo>
                  <a:pt x="18300533" y="17248252"/>
                </a:lnTo>
                <a:lnTo>
                  <a:pt x="0" y="172482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9" name="Google Shape;319;g28cdf02be34_0_158"/>
          <p:cNvSpPr txBox="1"/>
          <p:nvPr/>
        </p:nvSpPr>
        <p:spPr>
          <a:xfrm>
            <a:off x="1028700" y="1021556"/>
            <a:ext cx="9881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А дальше…</a:t>
            </a:r>
            <a:endParaRPr b="1" sz="6400">
              <a:solidFill>
                <a:schemeClr val="lt1"/>
              </a:solidFill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320" name="Google Shape;320;g28cdf02be34_0_158"/>
          <p:cNvSpPr/>
          <p:nvPr/>
        </p:nvSpPr>
        <p:spPr>
          <a:xfrm>
            <a:off x="-194425" y="2632425"/>
            <a:ext cx="5079900" cy="1847400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latin typeface="Jura"/>
                <a:ea typeface="Jura"/>
                <a:cs typeface="Jura"/>
                <a:sym typeface="Jura"/>
              </a:rPr>
              <a:t>Продукт</a:t>
            </a:r>
            <a:endParaRPr b="1" sz="7200"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321" name="Google Shape;321;g28cdf02be34_0_158"/>
          <p:cNvSpPr/>
          <p:nvPr/>
        </p:nvSpPr>
        <p:spPr>
          <a:xfrm>
            <a:off x="-177750" y="4708188"/>
            <a:ext cx="5079900" cy="1847400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latin typeface="Jura"/>
                <a:ea typeface="Jura"/>
                <a:cs typeface="Jura"/>
                <a:sym typeface="Jura"/>
              </a:rPr>
              <a:t>Ролевая модель</a:t>
            </a:r>
            <a:endParaRPr b="1" sz="7200"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322" name="Google Shape;322;g28cdf02be34_0_158"/>
          <p:cNvSpPr/>
          <p:nvPr/>
        </p:nvSpPr>
        <p:spPr>
          <a:xfrm>
            <a:off x="-194425" y="6978125"/>
            <a:ext cx="5079900" cy="1847400"/>
          </a:xfrm>
          <a:prstGeom prst="flowChartAlternate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latin typeface="Jura"/>
                <a:ea typeface="Jura"/>
                <a:cs typeface="Jura"/>
                <a:sym typeface="Jura"/>
              </a:rPr>
              <a:t>Функции</a:t>
            </a:r>
            <a:endParaRPr b="1" sz="7200"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323" name="Google Shape;323;g28cdf02be34_0_158"/>
          <p:cNvSpPr/>
          <p:nvPr/>
        </p:nvSpPr>
        <p:spPr>
          <a:xfrm>
            <a:off x="5014350" y="4778700"/>
            <a:ext cx="9881100" cy="1706400"/>
          </a:xfrm>
          <a:prstGeom prst="chevron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Jura"/>
                <a:ea typeface="Jura"/>
                <a:cs typeface="Jura"/>
                <a:sym typeface="Jura"/>
              </a:rPr>
              <a:t>Сотрудники</a:t>
            </a:r>
            <a:endParaRPr sz="6000"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324" name="Google Shape;324;g28cdf02be34_0_158"/>
          <p:cNvSpPr/>
          <p:nvPr/>
        </p:nvSpPr>
        <p:spPr>
          <a:xfrm>
            <a:off x="5014350" y="7048625"/>
            <a:ext cx="4785900" cy="1706400"/>
          </a:xfrm>
          <a:prstGeom prst="chevron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latin typeface="Jura"/>
                <a:ea typeface="Jura"/>
                <a:cs typeface="Jura"/>
                <a:sym typeface="Jura"/>
              </a:rPr>
              <a:t>Календарь</a:t>
            </a:r>
            <a:endParaRPr sz="4200"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325" name="Google Shape;325;g28cdf02be34_0_158"/>
          <p:cNvSpPr/>
          <p:nvPr/>
        </p:nvSpPr>
        <p:spPr>
          <a:xfrm>
            <a:off x="9248925" y="7048625"/>
            <a:ext cx="4785900" cy="1706400"/>
          </a:xfrm>
          <a:prstGeom prst="chevron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latin typeface="Jura"/>
                <a:ea typeface="Jura"/>
                <a:cs typeface="Jura"/>
                <a:sym typeface="Jura"/>
              </a:rPr>
              <a:t>Поиск коллег</a:t>
            </a:r>
            <a:endParaRPr sz="4200"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326" name="Google Shape;326;g28cdf02be34_0_158"/>
          <p:cNvSpPr/>
          <p:nvPr/>
        </p:nvSpPr>
        <p:spPr>
          <a:xfrm>
            <a:off x="13472550" y="7048625"/>
            <a:ext cx="5281500" cy="1706400"/>
          </a:xfrm>
          <a:prstGeom prst="chevron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latin typeface="Jura"/>
                <a:ea typeface="Jura"/>
                <a:cs typeface="Jura"/>
                <a:sym typeface="Jura"/>
              </a:rPr>
              <a:t>Управление ПК</a:t>
            </a:r>
            <a:endParaRPr sz="4200"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327" name="Google Shape;327;g28cdf02be34_0_158"/>
          <p:cNvSpPr/>
          <p:nvPr/>
        </p:nvSpPr>
        <p:spPr>
          <a:xfrm>
            <a:off x="5014350" y="2781425"/>
            <a:ext cx="7555500" cy="1706400"/>
          </a:xfrm>
          <a:prstGeom prst="chevron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latin typeface="Jura"/>
                <a:ea typeface="Jura"/>
                <a:cs typeface="Jura"/>
                <a:sym typeface="Jura"/>
              </a:rPr>
              <a:t>Масштабируемость</a:t>
            </a:r>
            <a:endParaRPr sz="4200">
              <a:latin typeface="Jura"/>
              <a:ea typeface="Jura"/>
              <a:cs typeface="Jura"/>
              <a:sym typeface="Jur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8cf2f4d7cf_0_59"/>
          <p:cNvSpPr/>
          <p:nvPr/>
        </p:nvSpPr>
        <p:spPr>
          <a:xfrm>
            <a:off x="-12" y="-73250"/>
            <a:ext cx="18288000" cy="102870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g28cf2f4d7cf_0_59"/>
          <p:cNvSpPr/>
          <p:nvPr/>
        </p:nvSpPr>
        <p:spPr>
          <a:xfrm rot="-4079050">
            <a:off x="7512385" y="2086144"/>
            <a:ext cx="7560791" cy="6870930"/>
          </a:xfrm>
          <a:custGeom>
            <a:rect b="b" l="l" r="r" t="t"/>
            <a:pathLst>
              <a:path extrusionOk="0" h="11580848" w="12190366">
                <a:moveTo>
                  <a:pt x="0" y="0"/>
                </a:moveTo>
                <a:lnTo>
                  <a:pt x="12190366" y="0"/>
                </a:lnTo>
                <a:lnTo>
                  <a:pt x="12190366" y="11580848"/>
                </a:lnTo>
                <a:lnTo>
                  <a:pt x="0" y="11580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4" name="Google Shape;334;g28cf2f4d7cf_0_59"/>
          <p:cNvSpPr/>
          <p:nvPr/>
        </p:nvSpPr>
        <p:spPr>
          <a:xfrm rot="-5227826">
            <a:off x="10048871" y="-9836261"/>
            <a:ext cx="18277700" cy="17226733"/>
          </a:xfrm>
          <a:custGeom>
            <a:rect b="b" l="l" r="r" t="t"/>
            <a:pathLst>
              <a:path extrusionOk="0" h="17248253" w="18300533">
                <a:moveTo>
                  <a:pt x="0" y="0"/>
                </a:moveTo>
                <a:lnTo>
                  <a:pt x="18300533" y="0"/>
                </a:lnTo>
                <a:lnTo>
                  <a:pt x="18300533" y="17248252"/>
                </a:lnTo>
                <a:lnTo>
                  <a:pt x="0" y="172482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5" name="Google Shape;335;g28cf2f4d7cf_0_59"/>
          <p:cNvSpPr txBox="1"/>
          <p:nvPr/>
        </p:nvSpPr>
        <p:spPr>
          <a:xfrm>
            <a:off x="567225" y="363900"/>
            <a:ext cx="5022900" cy="9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399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Маркетинг</a:t>
            </a:r>
            <a:endParaRPr/>
          </a:p>
        </p:txBody>
      </p:sp>
      <p:sp>
        <p:nvSpPr>
          <p:cNvPr id="336" name="Google Shape;336;g28cf2f4d7cf_0_59"/>
          <p:cNvSpPr txBox="1"/>
          <p:nvPr/>
        </p:nvSpPr>
        <p:spPr>
          <a:xfrm>
            <a:off x="567225" y="1348800"/>
            <a:ext cx="5656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FFFFFF"/>
                </a:solidFill>
                <a:latin typeface="Jura"/>
                <a:ea typeface="Jura"/>
                <a:cs typeface="Jura"/>
                <a:sym typeface="Jura"/>
              </a:rPr>
              <a:t>Стратегия</a:t>
            </a:r>
            <a:endParaRPr sz="4800"/>
          </a:p>
        </p:txBody>
      </p:sp>
      <p:grpSp>
        <p:nvGrpSpPr>
          <p:cNvPr id="337" name="Google Shape;337;g28cf2f4d7cf_0_59"/>
          <p:cNvGrpSpPr/>
          <p:nvPr/>
        </p:nvGrpSpPr>
        <p:grpSpPr>
          <a:xfrm>
            <a:off x="3846427" y="1730529"/>
            <a:ext cx="10007919" cy="7253480"/>
            <a:chOff x="985379" y="-14735"/>
            <a:chExt cx="6560419" cy="5063865"/>
          </a:xfrm>
        </p:grpSpPr>
        <p:sp>
          <p:nvSpPr>
            <p:cNvPr id="338" name="Google Shape;338;g28cf2f4d7cf_0_59"/>
            <p:cNvSpPr/>
            <p:nvPr/>
          </p:nvSpPr>
          <p:spPr>
            <a:xfrm>
              <a:off x="2912511" y="-14735"/>
              <a:ext cx="2593500" cy="1632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g28cf2f4d7cf_0_59"/>
            <p:cNvSpPr txBox="1"/>
            <p:nvPr/>
          </p:nvSpPr>
          <p:spPr>
            <a:xfrm>
              <a:off x="2912500" y="64929"/>
              <a:ext cx="2433900" cy="1472700"/>
            </a:xfrm>
            <a:prstGeom prst="rect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Trebuchet MS"/>
                <a:buNone/>
              </a:pPr>
              <a:r>
                <a:rPr b="1" i="0" lang="en-US" sz="2200" u="sng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Формирование фирменного стиля </a:t>
              </a:r>
              <a:endParaRPr b="1" i="0" sz="2200" u="sng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Trebuchet MS"/>
                <a:buNone/>
              </a:pPr>
              <a:r>
                <a:rPr b="0" i="0" lang="en-US" sz="22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и узнаваемости продукта</a:t>
              </a:r>
              <a:endParaRPr b="1" i="0" sz="2200" u="sng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40" name="Google Shape;340;g28cf2f4d7cf_0_59"/>
            <p:cNvSpPr/>
            <p:nvPr/>
          </p:nvSpPr>
          <p:spPr>
            <a:xfrm>
              <a:off x="2186067" y="856330"/>
              <a:ext cx="4192800" cy="4192800"/>
            </a:xfrm>
            <a:custGeom>
              <a:rect b="b" l="l" r="r" t="t"/>
              <a:pathLst>
                <a:path extrusionOk="0" h="120000" w="120000">
                  <a:moveTo>
                    <a:pt x="95478" y="11613"/>
                  </a:moveTo>
                  <a:lnTo>
                    <a:pt x="95478" y="11613"/>
                  </a:lnTo>
                  <a:cubicBezTo>
                    <a:pt x="111500" y="23361"/>
                    <a:pt x="120668" y="42278"/>
                    <a:pt x="119962" y="62133"/>
                  </a:cubicBez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g28cf2f4d7cf_0_59"/>
            <p:cNvSpPr/>
            <p:nvPr/>
          </p:nvSpPr>
          <p:spPr>
            <a:xfrm>
              <a:off x="4678698" y="3047160"/>
              <a:ext cx="2867100" cy="1797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g28cf2f4d7cf_0_59"/>
            <p:cNvSpPr txBox="1"/>
            <p:nvPr/>
          </p:nvSpPr>
          <p:spPr>
            <a:xfrm>
              <a:off x="4766431" y="3134893"/>
              <a:ext cx="2691600" cy="1621800"/>
            </a:xfrm>
            <a:prstGeom prst="rect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Trebuchet MS"/>
                <a:buNone/>
              </a:pPr>
              <a:r>
                <a:rPr i="0" lang="en-US" sz="2400" u="sng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Создание сайта</a:t>
              </a:r>
              <a:endParaRPr sz="20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Trebuchet MS"/>
                <a:buNone/>
              </a:pPr>
              <a:r>
                <a:rPr i="0" lang="en-US" sz="2400" u="sng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i="0" lang="en-US" sz="24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для демонстрации продукта и принятия заявок от клиентов</a:t>
              </a:r>
              <a:endParaRPr sz="2000">
                <a:solidFill>
                  <a:schemeClr val="dk1"/>
                </a:solidFill>
              </a:endParaRPr>
            </a:p>
          </p:txBody>
        </p:sp>
        <p:sp>
          <p:nvSpPr>
            <p:cNvPr id="343" name="Google Shape;343;g28cf2f4d7cf_0_59"/>
            <p:cNvSpPr/>
            <p:nvPr/>
          </p:nvSpPr>
          <p:spPr>
            <a:xfrm>
              <a:off x="2206268" y="841204"/>
              <a:ext cx="4192800" cy="4192800"/>
            </a:xfrm>
            <a:custGeom>
              <a:rect b="b" l="l" r="r" t="t"/>
              <a:pathLst>
                <a:path extrusionOk="0" h="120000" w="120000">
                  <a:moveTo>
                    <a:pt x="84477" y="114780"/>
                  </a:moveTo>
                  <a:lnTo>
                    <a:pt x="84477" y="114780"/>
                  </a:lnTo>
                  <a:cubicBezTo>
                    <a:pt x="68901" y="121739"/>
                    <a:pt x="51099" y="121739"/>
                    <a:pt x="35524" y="114780"/>
                  </a:cubicBez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g28cf2f4d7cf_0_59"/>
            <p:cNvSpPr/>
            <p:nvPr/>
          </p:nvSpPr>
          <p:spPr>
            <a:xfrm>
              <a:off x="985379" y="3047154"/>
              <a:ext cx="2816700" cy="1797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g28cf2f4d7cf_0_59"/>
            <p:cNvSpPr txBox="1"/>
            <p:nvPr/>
          </p:nvSpPr>
          <p:spPr>
            <a:xfrm>
              <a:off x="1073112" y="3134887"/>
              <a:ext cx="2641200" cy="1621800"/>
            </a:xfrm>
            <a:prstGeom prst="rect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Trebuchet MS"/>
                <a:buNone/>
              </a:pPr>
              <a:r>
                <a:rPr b="1" i="0" lang="en-US" sz="1900" u="sng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Определение каналов продвижения </a:t>
              </a:r>
              <a:endParaRPr sz="19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Trebuchet MS"/>
                <a:buNone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(TTL - социальные сети, Контекстная реклама в поисковых системах, Email-маркетинг; BTL - выставки и другие офлайн-мероприятия)</a:t>
              </a:r>
              <a:endParaRPr sz="1900">
                <a:solidFill>
                  <a:schemeClr val="dk1"/>
                </a:solidFill>
              </a:endParaRPr>
            </a:p>
          </p:txBody>
        </p:sp>
        <p:sp>
          <p:nvSpPr>
            <p:cNvPr id="346" name="Google Shape;346;g28cf2f4d7cf_0_59"/>
            <p:cNvSpPr/>
            <p:nvPr/>
          </p:nvSpPr>
          <p:spPr>
            <a:xfrm>
              <a:off x="2112827" y="801226"/>
              <a:ext cx="4192800" cy="4192800"/>
            </a:xfrm>
            <a:custGeom>
              <a:rect b="b" l="l" r="r" t="t"/>
              <a:pathLst>
                <a:path extrusionOk="0" h="120000" w="120000">
                  <a:moveTo>
                    <a:pt x="115" y="63720"/>
                  </a:moveTo>
                  <a:lnTo>
                    <a:pt x="115" y="63720"/>
                  </a:lnTo>
                  <a:cubicBezTo>
                    <a:pt x="-1094" y="44253"/>
                    <a:pt x="7235" y="25412"/>
                    <a:pt x="22447" y="13205"/>
                  </a:cubicBez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8cdf02be34_0_207"/>
          <p:cNvSpPr/>
          <p:nvPr/>
        </p:nvSpPr>
        <p:spPr>
          <a:xfrm rot="2358576">
            <a:off x="7095443" y="-5257919"/>
            <a:ext cx="14634588" cy="13793100"/>
          </a:xfrm>
          <a:custGeom>
            <a:rect b="b" l="l" r="r" t="t"/>
            <a:pathLst>
              <a:path extrusionOk="0" h="13815135" w="14657968">
                <a:moveTo>
                  <a:pt x="0" y="0"/>
                </a:moveTo>
                <a:lnTo>
                  <a:pt x="14657968" y="0"/>
                </a:lnTo>
                <a:lnTo>
                  <a:pt x="14657968" y="13815135"/>
                </a:lnTo>
                <a:lnTo>
                  <a:pt x="0" y="138151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2" name="Google Shape;352;g28cdf02be34_0_207"/>
          <p:cNvSpPr txBox="1"/>
          <p:nvPr/>
        </p:nvSpPr>
        <p:spPr>
          <a:xfrm>
            <a:off x="11910175" y="196325"/>
            <a:ext cx="61473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chemeClr val="lt1"/>
                </a:solidFill>
                <a:latin typeface="Jura"/>
                <a:ea typeface="Jura"/>
                <a:cs typeface="Jura"/>
                <a:sym typeface="Jura"/>
              </a:rPr>
              <a:t>Наша команда</a:t>
            </a:r>
            <a:endParaRPr b="1" sz="6400">
              <a:solidFill>
                <a:schemeClr val="lt1"/>
              </a:solidFill>
              <a:latin typeface="Jura"/>
              <a:ea typeface="Jura"/>
              <a:cs typeface="Jura"/>
              <a:sym typeface="Jura"/>
            </a:endParaRPr>
          </a:p>
        </p:txBody>
      </p:sp>
      <p:pic>
        <p:nvPicPr>
          <p:cNvPr id="353" name="Google Shape;353;g28cdf02be34_0_2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850" y="1091704"/>
            <a:ext cx="3507000" cy="3590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54" name="Google Shape;354;g28cdf02be34_0_207"/>
          <p:cNvPicPr preferRelativeResize="0"/>
          <p:nvPr/>
        </p:nvPicPr>
        <p:blipFill rotWithShape="1">
          <a:blip r:embed="rId5">
            <a:alphaModFix/>
          </a:blip>
          <a:srcRect b="0" l="7989" r="7997" t="0"/>
          <a:stretch/>
        </p:blipFill>
        <p:spPr>
          <a:xfrm>
            <a:off x="9093175" y="1212300"/>
            <a:ext cx="3436500" cy="3469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55" name="Google Shape;355;g28cdf02be34_0_207"/>
          <p:cNvPicPr preferRelativeResize="0"/>
          <p:nvPr/>
        </p:nvPicPr>
        <p:blipFill rotWithShape="1">
          <a:blip r:embed="rId6">
            <a:alphaModFix/>
          </a:blip>
          <a:srcRect b="23201" l="19907" r="35537" t="21753"/>
          <a:stretch/>
        </p:blipFill>
        <p:spPr>
          <a:xfrm>
            <a:off x="4534376" y="1152000"/>
            <a:ext cx="3577800" cy="3469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56" name="Google Shape;356;g28cdf02be34_0_207"/>
          <p:cNvPicPr preferRelativeResize="0"/>
          <p:nvPr/>
        </p:nvPicPr>
        <p:blipFill rotWithShape="1">
          <a:blip r:embed="rId7">
            <a:alphaModFix/>
          </a:blip>
          <a:srcRect b="6097" l="22994" r="20797" t="5281"/>
          <a:stretch/>
        </p:blipFill>
        <p:spPr>
          <a:xfrm>
            <a:off x="13869527" y="1152000"/>
            <a:ext cx="3309000" cy="3469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57" name="Google Shape;357;g28cdf02be34_0_20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6450" y="5481335"/>
            <a:ext cx="3577800" cy="3530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58" name="Google Shape;358;g28cdf02be34_0_207"/>
          <p:cNvPicPr preferRelativeResize="0"/>
          <p:nvPr/>
        </p:nvPicPr>
        <p:blipFill rotWithShape="1">
          <a:blip r:embed="rId9">
            <a:alphaModFix/>
          </a:blip>
          <a:srcRect b="29117" l="9231" r="26484" t="23765"/>
          <a:stretch/>
        </p:blipFill>
        <p:spPr>
          <a:xfrm>
            <a:off x="4486387" y="5451185"/>
            <a:ext cx="3673800" cy="3590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59" name="Google Shape;359;g28cdf02be34_0_207"/>
          <p:cNvPicPr preferRelativeResize="0"/>
          <p:nvPr/>
        </p:nvPicPr>
        <p:blipFill rotWithShape="1">
          <a:blip r:embed="rId10">
            <a:alphaModFix/>
          </a:blip>
          <a:srcRect b="21866" l="11526" r="-1787" t="10497"/>
          <a:stretch/>
        </p:blipFill>
        <p:spPr>
          <a:xfrm>
            <a:off x="9057925" y="5494535"/>
            <a:ext cx="3507000" cy="35037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60" name="Google Shape;360;g28cdf02be34_0_20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3770525" y="5492885"/>
            <a:ext cx="3507000" cy="3507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61" name="Google Shape;361;g28cdf02be34_0_207"/>
          <p:cNvSpPr txBox="1"/>
          <p:nvPr/>
        </p:nvSpPr>
        <p:spPr>
          <a:xfrm>
            <a:off x="53625" y="4529700"/>
            <a:ext cx="39324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Андрей Калугин</a:t>
            </a:r>
            <a:endParaRPr b="1" sz="3500">
              <a:solidFill>
                <a:schemeClr val="dk1"/>
              </a:solidFill>
            </a:endParaRPr>
          </a:p>
        </p:txBody>
      </p:sp>
      <p:sp>
        <p:nvSpPr>
          <p:cNvPr id="362" name="Google Shape;362;g28cdf02be34_0_207"/>
          <p:cNvSpPr txBox="1"/>
          <p:nvPr/>
        </p:nvSpPr>
        <p:spPr>
          <a:xfrm>
            <a:off x="4552750" y="4529700"/>
            <a:ext cx="39324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Темир Куваков</a:t>
            </a:r>
            <a:endParaRPr b="1" sz="3500">
              <a:solidFill>
                <a:schemeClr val="dk1"/>
              </a:solidFill>
            </a:endParaRPr>
          </a:p>
        </p:txBody>
      </p:sp>
      <p:sp>
        <p:nvSpPr>
          <p:cNvPr id="363" name="Google Shape;363;g28cdf02be34_0_207"/>
          <p:cNvSpPr txBox="1"/>
          <p:nvPr/>
        </p:nvSpPr>
        <p:spPr>
          <a:xfrm>
            <a:off x="8343563" y="4529700"/>
            <a:ext cx="5196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Виолина Деменкова</a:t>
            </a:r>
            <a:endParaRPr b="1" sz="3500">
              <a:solidFill>
                <a:schemeClr val="dk1"/>
              </a:solidFill>
            </a:endParaRPr>
          </a:p>
        </p:txBody>
      </p:sp>
      <p:sp>
        <p:nvSpPr>
          <p:cNvPr id="364" name="Google Shape;364;g28cdf02be34_0_207"/>
          <p:cNvSpPr txBox="1"/>
          <p:nvPr/>
        </p:nvSpPr>
        <p:spPr>
          <a:xfrm>
            <a:off x="13636125" y="4529700"/>
            <a:ext cx="4399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Мухридин Хасанов</a:t>
            </a:r>
            <a:endParaRPr b="1" sz="3500">
              <a:solidFill>
                <a:schemeClr val="dk1"/>
              </a:solidFill>
            </a:endParaRPr>
          </a:p>
        </p:txBody>
      </p:sp>
      <p:sp>
        <p:nvSpPr>
          <p:cNvPr id="365" name="Google Shape;365;g28cdf02be34_0_207"/>
          <p:cNvSpPr txBox="1"/>
          <p:nvPr/>
        </p:nvSpPr>
        <p:spPr>
          <a:xfrm>
            <a:off x="53625" y="8873100"/>
            <a:ext cx="4295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Андрей Вольперт</a:t>
            </a:r>
            <a:endParaRPr b="1" sz="3500">
              <a:solidFill>
                <a:schemeClr val="dk1"/>
              </a:solidFill>
            </a:endParaRPr>
          </a:p>
        </p:txBody>
      </p:sp>
      <p:sp>
        <p:nvSpPr>
          <p:cNvPr id="366" name="Google Shape;366;g28cdf02be34_0_207"/>
          <p:cNvSpPr txBox="1"/>
          <p:nvPr/>
        </p:nvSpPr>
        <p:spPr>
          <a:xfrm>
            <a:off x="4247950" y="8873100"/>
            <a:ext cx="44244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Егор Старовойтов</a:t>
            </a:r>
            <a:endParaRPr b="1" sz="3500">
              <a:solidFill>
                <a:schemeClr val="dk1"/>
              </a:solidFill>
            </a:endParaRPr>
          </a:p>
        </p:txBody>
      </p:sp>
      <p:sp>
        <p:nvSpPr>
          <p:cNvPr id="367" name="Google Shape;367;g28cdf02be34_0_207"/>
          <p:cNvSpPr txBox="1"/>
          <p:nvPr/>
        </p:nvSpPr>
        <p:spPr>
          <a:xfrm>
            <a:off x="8975675" y="8873100"/>
            <a:ext cx="39324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Полина Евтеева</a:t>
            </a:r>
            <a:endParaRPr b="1" sz="3500">
              <a:solidFill>
                <a:schemeClr val="dk1"/>
              </a:solidFill>
            </a:endParaRPr>
          </a:p>
        </p:txBody>
      </p:sp>
      <p:sp>
        <p:nvSpPr>
          <p:cNvPr id="368" name="Google Shape;368;g28cdf02be34_0_207"/>
          <p:cNvSpPr txBox="1"/>
          <p:nvPr/>
        </p:nvSpPr>
        <p:spPr>
          <a:xfrm>
            <a:off x="13254675" y="8896200"/>
            <a:ext cx="5515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Анастасия Павлюченко</a:t>
            </a:r>
            <a:endParaRPr b="1" sz="3200">
              <a:solidFill>
                <a:schemeClr val="dk1"/>
              </a:solidFill>
            </a:endParaRPr>
          </a:p>
        </p:txBody>
      </p:sp>
      <p:sp>
        <p:nvSpPr>
          <p:cNvPr id="369" name="Google Shape;369;g28cdf02be34_0_207"/>
          <p:cNvSpPr txBox="1"/>
          <p:nvPr/>
        </p:nvSpPr>
        <p:spPr>
          <a:xfrm>
            <a:off x="685725" y="4951050"/>
            <a:ext cx="2788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Product-Owner</a:t>
            </a:r>
            <a:endParaRPr b="1" sz="2500">
              <a:solidFill>
                <a:schemeClr val="dk1"/>
              </a:solidFill>
            </a:endParaRPr>
          </a:p>
        </p:txBody>
      </p:sp>
      <p:sp>
        <p:nvSpPr>
          <p:cNvPr id="370" name="Google Shape;370;g28cdf02be34_0_207"/>
          <p:cNvSpPr txBox="1"/>
          <p:nvPr/>
        </p:nvSpPr>
        <p:spPr>
          <a:xfrm>
            <a:off x="4639775" y="4951050"/>
            <a:ext cx="350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Системный аналитик</a:t>
            </a:r>
            <a:endParaRPr b="1" sz="2500">
              <a:solidFill>
                <a:schemeClr val="dk1"/>
              </a:solidFill>
            </a:endParaRPr>
          </a:p>
        </p:txBody>
      </p:sp>
      <p:sp>
        <p:nvSpPr>
          <p:cNvPr id="371" name="Google Shape;371;g28cdf02be34_0_207"/>
          <p:cNvSpPr txBox="1"/>
          <p:nvPr/>
        </p:nvSpPr>
        <p:spPr>
          <a:xfrm>
            <a:off x="9821375" y="4951050"/>
            <a:ext cx="2043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Маркетолог</a:t>
            </a:r>
            <a:endParaRPr b="1" sz="2500">
              <a:solidFill>
                <a:schemeClr val="dk1"/>
              </a:solidFill>
            </a:endParaRPr>
          </a:p>
        </p:txBody>
      </p:sp>
      <p:sp>
        <p:nvSpPr>
          <p:cNvPr id="372" name="Google Shape;372;g28cdf02be34_0_207"/>
          <p:cNvSpPr txBox="1"/>
          <p:nvPr/>
        </p:nvSpPr>
        <p:spPr>
          <a:xfrm>
            <a:off x="14774375" y="4951050"/>
            <a:ext cx="1730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Дизайнер</a:t>
            </a:r>
            <a:endParaRPr b="1" sz="2500">
              <a:solidFill>
                <a:schemeClr val="dk1"/>
              </a:solidFill>
            </a:endParaRPr>
          </a:p>
        </p:txBody>
      </p:sp>
      <p:sp>
        <p:nvSpPr>
          <p:cNvPr id="373" name="Google Shape;373;g28cdf02be34_0_207"/>
          <p:cNvSpPr txBox="1"/>
          <p:nvPr/>
        </p:nvSpPr>
        <p:spPr>
          <a:xfrm>
            <a:off x="105225" y="9335700"/>
            <a:ext cx="404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Front-end разработчик</a:t>
            </a:r>
            <a:endParaRPr b="1" sz="2500">
              <a:solidFill>
                <a:schemeClr val="dk1"/>
              </a:solidFill>
            </a:endParaRPr>
          </a:p>
        </p:txBody>
      </p:sp>
      <p:sp>
        <p:nvSpPr>
          <p:cNvPr id="374" name="Google Shape;374;g28cdf02be34_0_207"/>
          <p:cNvSpPr txBox="1"/>
          <p:nvPr/>
        </p:nvSpPr>
        <p:spPr>
          <a:xfrm>
            <a:off x="4372425" y="9335700"/>
            <a:ext cx="404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Back-end</a:t>
            </a:r>
            <a:r>
              <a:rPr b="1" lang="en-US" sz="2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 разработчик</a:t>
            </a:r>
            <a:endParaRPr b="1" sz="2500">
              <a:solidFill>
                <a:schemeClr val="dk1"/>
              </a:solidFill>
              <a:latin typeface="Jura"/>
              <a:ea typeface="Jura"/>
              <a:cs typeface="Jura"/>
              <a:sym typeface="Jura"/>
            </a:endParaRPr>
          </a:p>
        </p:txBody>
      </p:sp>
      <p:sp>
        <p:nvSpPr>
          <p:cNvPr id="375" name="Google Shape;375;g28cdf02be34_0_207"/>
          <p:cNvSpPr txBox="1"/>
          <p:nvPr/>
        </p:nvSpPr>
        <p:spPr>
          <a:xfrm>
            <a:off x="8868225" y="9335700"/>
            <a:ext cx="404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Back-end разработчик</a:t>
            </a:r>
            <a:endParaRPr b="1" sz="2500">
              <a:solidFill>
                <a:schemeClr val="dk1"/>
              </a:solidFill>
            </a:endParaRPr>
          </a:p>
        </p:txBody>
      </p:sp>
      <p:sp>
        <p:nvSpPr>
          <p:cNvPr id="376" name="Google Shape;376;g28cdf02be34_0_207"/>
          <p:cNvSpPr txBox="1"/>
          <p:nvPr/>
        </p:nvSpPr>
        <p:spPr>
          <a:xfrm>
            <a:off x="13628875" y="9355625"/>
            <a:ext cx="404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Дизайнер</a:t>
            </a:r>
            <a:endParaRPr b="1" sz="2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28cdf02be34_0_254"/>
          <p:cNvSpPr/>
          <p:nvPr/>
        </p:nvSpPr>
        <p:spPr>
          <a:xfrm rot="605966">
            <a:off x="-4408633" y="-1408127"/>
            <a:ext cx="14628118" cy="13787001"/>
          </a:xfrm>
          <a:custGeom>
            <a:rect b="b" l="l" r="r" t="t"/>
            <a:pathLst>
              <a:path extrusionOk="0" h="13815135" w="14657968">
                <a:moveTo>
                  <a:pt x="0" y="0"/>
                </a:moveTo>
                <a:lnTo>
                  <a:pt x="14657968" y="0"/>
                </a:lnTo>
                <a:lnTo>
                  <a:pt x="14657968" y="13815135"/>
                </a:lnTo>
                <a:lnTo>
                  <a:pt x="0" y="138151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2" name="Google Shape;382;g28cdf02be34_0_254"/>
          <p:cNvSpPr txBox="1"/>
          <p:nvPr/>
        </p:nvSpPr>
        <p:spPr>
          <a:xfrm>
            <a:off x="13333375" y="910700"/>
            <a:ext cx="44889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400">
              <a:solidFill>
                <a:schemeClr val="lt1"/>
              </a:solidFill>
              <a:latin typeface="Jura"/>
              <a:ea typeface="Jura"/>
              <a:cs typeface="Jura"/>
              <a:sym typeface="Jura"/>
            </a:endParaRPr>
          </a:p>
        </p:txBody>
      </p:sp>
      <p:pic>
        <p:nvPicPr>
          <p:cNvPr id="383" name="Google Shape;383;g28cdf02be34_0_2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425" y="2486422"/>
            <a:ext cx="5858400" cy="5997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84" name="Google Shape;384;g28cdf02be34_0_254"/>
          <p:cNvSpPr txBox="1"/>
          <p:nvPr/>
        </p:nvSpPr>
        <p:spPr>
          <a:xfrm>
            <a:off x="6369925" y="4742575"/>
            <a:ext cx="7894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Андрей Калугин</a:t>
            </a:r>
            <a:endParaRPr b="1" sz="7200">
              <a:solidFill>
                <a:schemeClr val="dk1"/>
              </a:solidFill>
            </a:endParaRPr>
          </a:p>
        </p:txBody>
      </p:sp>
      <p:sp>
        <p:nvSpPr>
          <p:cNvPr id="385" name="Google Shape;385;g28cdf02be34_0_254"/>
          <p:cNvSpPr txBox="1"/>
          <p:nvPr/>
        </p:nvSpPr>
        <p:spPr>
          <a:xfrm>
            <a:off x="6369925" y="5850775"/>
            <a:ext cx="61473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Product-Owner</a:t>
            </a:r>
            <a:endParaRPr b="1" sz="2500">
              <a:solidFill>
                <a:schemeClr val="dk1"/>
              </a:solidFill>
              <a:latin typeface="Jura"/>
              <a:ea typeface="Jura"/>
              <a:cs typeface="Jura"/>
              <a:sym typeface="Jura"/>
            </a:endParaRPr>
          </a:p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justandrewo@gmail.com</a:t>
            </a:r>
            <a:endParaRPr b="1" sz="2500">
              <a:solidFill>
                <a:schemeClr val="dk1"/>
              </a:solidFill>
              <a:latin typeface="Jura"/>
              <a:ea typeface="Jura"/>
              <a:cs typeface="Jura"/>
              <a:sym typeface="Jura"/>
            </a:endParaRPr>
          </a:p>
        </p:txBody>
      </p:sp>
      <p:pic>
        <p:nvPicPr>
          <p:cNvPr id="386" name="Google Shape;386;g28cdf02be34_0_254"/>
          <p:cNvPicPr preferRelativeResize="0"/>
          <p:nvPr/>
        </p:nvPicPr>
        <p:blipFill rotWithShape="1">
          <a:blip r:embed="rId5">
            <a:alphaModFix/>
          </a:blip>
          <a:srcRect b="0" l="0" r="8809" t="0"/>
          <a:stretch/>
        </p:blipFill>
        <p:spPr>
          <a:xfrm>
            <a:off x="14604600" y="3633100"/>
            <a:ext cx="3562476" cy="430330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g28cdf02be34_0_254"/>
          <p:cNvSpPr txBox="1"/>
          <p:nvPr/>
        </p:nvSpPr>
        <p:spPr>
          <a:xfrm>
            <a:off x="756300" y="787700"/>
            <a:ext cx="7894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rPr>
              <a:t>Контакты</a:t>
            </a:r>
            <a:endParaRPr b="1" sz="7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8cdf02be34_0_246"/>
          <p:cNvSpPr/>
          <p:nvPr/>
        </p:nvSpPr>
        <p:spPr>
          <a:xfrm rot="5400000">
            <a:off x="-3623166" y="-195634"/>
            <a:ext cx="17012157" cy="17259226"/>
          </a:xfrm>
          <a:custGeom>
            <a:rect b="b" l="l" r="r" t="t"/>
            <a:pathLst>
              <a:path extrusionOk="0" h="17259226" w="17012157">
                <a:moveTo>
                  <a:pt x="0" y="0"/>
                </a:moveTo>
                <a:lnTo>
                  <a:pt x="17012157" y="0"/>
                </a:lnTo>
                <a:lnTo>
                  <a:pt x="17012157" y="17259226"/>
                </a:lnTo>
                <a:lnTo>
                  <a:pt x="0" y="172592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29" l="-8569" r="0" t="-429"/>
            </a:stretch>
          </a:blipFill>
          <a:ln>
            <a:noFill/>
          </a:ln>
        </p:spPr>
      </p:sp>
      <p:grpSp>
        <p:nvGrpSpPr>
          <p:cNvPr id="393" name="Google Shape;393;g28cdf02be34_0_246"/>
          <p:cNvGrpSpPr/>
          <p:nvPr/>
        </p:nvGrpSpPr>
        <p:grpSpPr>
          <a:xfrm>
            <a:off x="1604407" y="1571720"/>
            <a:ext cx="15920775" cy="7186300"/>
            <a:chOff x="0" y="-132080"/>
            <a:chExt cx="21227700" cy="9581733"/>
          </a:xfrm>
        </p:grpSpPr>
        <p:sp>
          <p:nvSpPr>
            <p:cNvPr id="394" name="Google Shape;394;g28cdf02be34_0_246"/>
            <p:cNvSpPr txBox="1"/>
            <p:nvPr/>
          </p:nvSpPr>
          <p:spPr>
            <a:xfrm>
              <a:off x="0" y="1877165"/>
              <a:ext cx="21227700" cy="707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999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lang="en-US" sz="9575">
                  <a:solidFill>
                    <a:schemeClr val="dk1"/>
                  </a:solidFill>
                  <a:latin typeface="Jura"/>
                  <a:ea typeface="Jura"/>
                  <a:cs typeface="Jura"/>
                  <a:sym typeface="Jura"/>
                </a:rPr>
                <a:t>Веб-приложение</a:t>
              </a:r>
              <a:endParaRPr b="1" sz="9575">
                <a:solidFill>
                  <a:schemeClr val="dk1"/>
                </a:solidFill>
                <a:latin typeface="Jura"/>
                <a:ea typeface="Jura"/>
                <a:cs typeface="Jura"/>
                <a:sym typeface="Jura"/>
              </a:endParaRPr>
            </a:p>
            <a:p>
              <a:pPr indent="0" lvl="0" marL="0" marR="0" rtl="0" algn="l">
                <a:lnSpc>
                  <a:spcPct val="8999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9575" u="none" cap="none" strike="noStrike">
                  <a:solidFill>
                    <a:schemeClr val="dk1"/>
                  </a:solidFill>
                  <a:latin typeface="Jura"/>
                  <a:ea typeface="Jura"/>
                  <a:cs typeface="Jura"/>
                  <a:sym typeface="Jura"/>
                </a:rPr>
                <a:t>помощник для организации работы в </a:t>
              </a:r>
              <a:r>
                <a:rPr b="1" lang="en-US" sz="9575">
                  <a:solidFill>
                    <a:schemeClr val="dk1"/>
                  </a:solidFill>
                  <a:latin typeface="Jura"/>
                  <a:ea typeface="Jura"/>
                  <a:cs typeface="Jura"/>
                  <a:sym typeface="Jura"/>
                </a:rPr>
                <a:t>офисах</a:t>
              </a:r>
              <a:r>
                <a:rPr b="1" i="0" lang="en-US" sz="9575" u="none" cap="none" strike="noStrike">
                  <a:solidFill>
                    <a:schemeClr val="dk1"/>
                  </a:solidFill>
                  <a:latin typeface="Jura"/>
                  <a:ea typeface="Jura"/>
                  <a:cs typeface="Jura"/>
                  <a:sym typeface="Jura"/>
                </a:rPr>
                <a:t> “SmartManager”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95" name="Google Shape;395;g28cdf02be34_0_246"/>
            <p:cNvSpPr txBox="1"/>
            <p:nvPr/>
          </p:nvSpPr>
          <p:spPr>
            <a:xfrm>
              <a:off x="0" y="-132080"/>
              <a:ext cx="212277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2400" u="none" cap="none" strike="noStrike">
                  <a:solidFill>
                    <a:schemeClr val="dk1"/>
                  </a:solidFill>
                  <a:latin typeface="Jura Light"/>
                  <a:ea typeface="Jura Light"/>
                  <a:cs typeface="Jura Light"/>
                  <a:sym typeface="Jura Light"/>
                </a:rPr>
                <a:t>КОМАНДА YOUTHFORCE</a:t>
              </a:r>
              <a:endParaRPr>
                <a:solidFill>
                  <a:schemeClr val="dk1"/>
                </a:solidFill>
                <a:latin typeface="Jura Light"/>
                <a:ea typeface="Jura Light"/>
                <a:cs typeface="Jura Light"/>
                <a:sym typeface="Jura Light"/>
              </a:endParaRPr>
            </a:p>
          </p:txBody>
        </p:sp>
        <p:sp>
          <p:nvSpPr>
            <p:cNvPr id="396" name="Google Shape;396;g28cdf02be34_0_246"/>
            <p:cNvSpPr txBox="1"/>
            <p:nvPr/>
          </p:nvSpPr>
          <p:spPr>
            <a:xfrm>
              <a:off x="0" y="8875153"/>
              <a:ext cx="21227700" cy="57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799" u="none" cap="none" strike="noStrike">
                  <a:solidFill>
                    <a:schemeClr val="dk1"/>
                  </a:solidFill>
                  <a:latin typeface="Jura"/>
                  <a:ea typeface="Jura"/>
                  <a:cs typeface="Jura"/>
                  <a:sym typeface="Jura"/>
                </a:rPr>
                <a:t>Акселерационная программа “Цифра” / Кейс “SmartOffice”</a:t>
              </a:r>
              <a:r>
                <a:rPr b="1" lang="en-US" sz="2799">
                  <a:solidFill>
                    <a:schemeClr val="dk1"/>
                  </a:solidFill>
                  <a:latin typeface="Jura"/>
                  <a:ea typeface="Jura"/>
                  <a:cs typeface="Jura"/>
                  <a:sym typeface="Jura"/>
                </a:rPr>
                <a:t> 								2023</a:t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