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70" r:id="rId4"/>
    <p:sldId id="271" r:id="rId5"/>
    <p:sldId id="275" r:id="rId6"/>
    <p:sldId id="273" r:id="rId7"/>
    <p:sldId id="274" r:id="rId8"/>
    <p:sldId id="27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0000"/>
    <a:srgbClr val="BEB48C"/>
    <a:srgbClr val="B2A776"/>
    <a:srgbClr val="FCEEBE"/>
    <a:srgbClr val="F0C13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86364" autoAdjust="0"/>
  </p:normalViewPr>
  <p:slideViewPr>
    <p:cSldViewPr snapToGrid="0">
      <p:cViewPr>
        <p:scale>
          <a:sx n="100" d="100"/>
          <a:sy n="100" d="100"/>
        </p:scale>
        <p:origin x="-78" y="-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99AE-CE5C-40AC-A7EE-4C6113132B8D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A257-BB88-4549-9DA9-52DD5E69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6513741"/>
      </p:ext>
    </p:extLst>
  </p:cSld>
  <p:clrMapOvr>
    <a:masterClrMapping/>
  </p:clrMapOvr>
  <p:transition spd="med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99AE-CE5C-40AC-A7EE-4C6113132B8D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A257-BB88-4549-9DA9-52DD5E69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94908726"/>
      </p:ext>
    </p:extLst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99AE-CE5C-40AC-A7EE-4C6113132B8D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A257-BB88-4549-9DA9-52DD5E69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24730661"/>
      </p:ext>
    </p:extLst>
  </p:cSld>
  <p:clrMapOvr>
    <a:masterClrMapping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99AE-CE5C-40AC-A7EE-4C6113132B8D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A257-BB88-4549-9DA9-52DD5E69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9080260"/>
      </p:ext>
    </p:extLst>
  </p:cSld>
  <p:clrMapOvr>
    <a:masterClrMapping/>
  </p:clrMapOvr>
  <p:transition spd="med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99AE-CE5C-40AC-A7EE-4C6113132B8D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A257-BB88-4549-9DA9-52DD5E69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18365110"/>
      </p:ext>
    </p:extLst>
  </p:cSld>
  <p:clrMapOvr>
    <a:masterClrMapping/>
  </p:clrMapOvr>
  <p:transition spd="med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99AE-CE5C-40AC-A7EE-4C6113132B8D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A257-BB88-4549-9DA9-52DD5E69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6017263"/>
      </p:ext>
    </p:extLst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99AE-CE5C-40AC-A7EE-4C6113132B8D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A257-BB88-4549-9DA9-52DD5E69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46401461"/>
      </p:ext>
    </p:extLst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99AE-CE5C-40AC-A7EE-4C6113132B8D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A257-BB88-4549-9DA9-52DD5E69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20054610"/>
      </p:ext>
    </p:extLst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99AE-CE5C-40AC-A7EE-4C6113132B8D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A257-BB88-4549-9DA9-52DD5E69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1560021"/>
      </p:ext>
    </p:extLst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99AE-CE5C-40AC-A7EE-4C6113132B8D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A257-BB88-4549-9DA9-52DD5E69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7826018"/>
      </p:ext>
    </p:extLst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99AE-CE5C-40AC-A7EE-4C6113132B8D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A257-BB88-4549-9DA9-52DD5E69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80132989"/>
      </p:ext>
    </p:extLst>
  </p:cSld>
  <p:clrMapOvr>
    <a:masterClrMapping/>
  </p:clrMapOvr>
  <p:transition spd="med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099AE-CE5C-40AC-A7EE-4C6113132B8D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3A257-BB88-4549-9DA9-52DD5E69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55490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8.png"/><Relationship Id="rId7" Type="http://schemas.openxmlformats.org/officeDocument/2006/relationships/image" Target="../media/image2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. Морская пристань в Таганроге.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276225" y="219074"/>
            <a:ext cx="8562975" cy="6429375"/>
          </a:xfrm>
          <a:prstGeom prst="round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B2A776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https://catherineasquithgallery.com/uploads/posts/2021-03/1614798527_159-p-fon-dlya-pozdravitelnogo-adresa-21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90649" y="2814452"/>
            <a:ext cx="7457704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4800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kara Free Condensed - npoekm" pitchFamily="2" charset="-52"/>
              </a:rPr>
              <a:t>Таганрог: </a:t>
            </a:r>
          </a:p>
          <a:p>
            <a:pPr algn="ctr"/>
            <a:r>
              <a:rPr lang="ru-RU" sz="4800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kara Free Condensed - npoekm" pitchFamily="2" charset="-52"/>
              </a:rPr>
              <a:t>история одного города</a:t>
            </a:r>
            <a:endParaRPr lang="ru-RU" sz="4800" b="1" dirty="0">
              <a:ln>
                <a:solidFill>
                  <a:schemeClr val="tx1"/>
                </a:solidFill>
              </a:ln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0016" y="1769424"/>
            <a:ext cx="80752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Разработка комплекса методических материалов </a:t>
            </a:r>
          </a:p>
          <a:p>
            <a:pPr algn="ctr"/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 социальной истории г. Таганрога (конец XIX - начало XX вв.)</a:t>
            </a:r>
            <a:endParaRPr lang="ru-RU" b="1" dirty="0">
              <a:ln>
                <a:solidFill>
                  <a:srgbClr val="C00000"/>
                </a:solidFill>
              </a:ln>
              <a:solidFill>
                <a:schemeClr val="accent4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5351" y="5225420"/>
            <a:ext cx="7174873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/>
            <a:r>
              <a:rPr lang="ru-RU" b="1" dirty="0" smtClean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Заказная разработка</a:t>
            </a:r>
            <a:endParaRPr lang="ru-RU" dirty="0"/>
          </a:p>
        </p:txBody>
      </p:sp>
      <p:pic>
        <p:nvPicPr>
          <p:cNvPr id="11" name="Picture 4" descr="C:\Users\thitrikovawer\Работа Хитрикова Т.Г\Новости\Иконки к новостям\главная ти им чехова цвет.png"/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05522" y="658788"/>
            <a:ext cx="902315" cy="92221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 descr="РГЭУ_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62043" y="552427"/>
            <a:ext cx="1466882" cy="1112450"/>
          </a:xfrm>
          <a:prstGeom prst="rect">
            <a:avLst/>
          </a:prstGeom>
        </p:spPr>
      </p:pic>
      <p:pic>
        <p:nvPicPr>
          <p:cNvPr id="13" name="Рисунок 12" descr="Лого_Созвездие Юга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76256" y="620688"/>
            <a:ext cx="1152525" cy="1125377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170" name="AutoShape 2" descr="Университет НТИ 203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Университет НТИ 203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4" name="Picture 6" descr="https://naukograd-dubna.ru/files/image/28/24/00/lg!p6z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55481" y="791976"/>
            <a:ext cx="1088139" cy="720000"/>
          </a:xfrm>
          <a:prstGeom prst="round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2. Вокзал в Таганроге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025" y="619125"/>
            <a:ext cx="8000999" cy="5629275"/>
          </a:xfrm>
          <a:prstGeom prst="round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BEB48C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35" name="Picture 7" descr="https://trafaret-decor.ru/sites/default/files/2022-10/%D0%9E%D1%84%D0%BE%D1%80%D0%BC%D0%BB%D0%B5%D0%BD%D0%B8%D0%B5%20%D0%BB%D0%B8%D1%81%D1%82%D0%B0%20%D0%904%20%D1%80%D0%B8%D1%81%D1%83%D0%BD%D0%BA%D0%BE%D0%BC%20%D0%BF%D0%BE%20%D0%BA%D1%80%D0%B0%D1%8F%D0%BC%2031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5495" y="44624"/>
            <a:ext cx="9081798" cy="676875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1259632" y="2204864"/>
            <a:ext cx="238711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b="1" dirty="0" smtClean="0">
                <a:ln>
                  <a:solidFill>
                    <a:srgbClr val="002060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Balkara Free Condensed - npoekm"/>
                <a:cs typeface="Arial" panose="020B0604020202020204" pitchFamily="34" charset="0"/>
              </a:rPr>
              <a:t>Заказчик</a:t>
            </a:r>
            <a:endParaRPr lang="ru-RU" sz="3600" b="1" dirty="0">
              <a:ln>
                <a:solidFill>
                  <a:srgbClr val="002060"/>
                </a:solidFill>
              </a:ln>
              <a:solidFill>
                <a:schemeClr val="accent4">
                  <a:lumMod val="50000"/>
                </a:schemeClr>
              </a:solidFill>
              <a:latin typeface="Balkara Free Condensed - npoekm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38346" y="2200117"/>
            <a:ext cx="369174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b="1" dirty="0" smtClean="0">
                <a:ln>
                  <a:solidFill>
                    <a:srgbClr val="002060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Balkara Free Condensed - npoekm"/>
                <a:cs typeface="Arial" panose="020B0604020202020204" pitchFamily="34" charset="0"/>
              </a:rPr>
              <a:t>Пользователь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46909" y="1020669"/>
            <a:ext cx="7061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n w="3175">
                  <a:solidFill>
                    <a:srgbClr val="00206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kara Free Condensed - npoekm" pitchFamily="2" charset="-52"/>
              </a:rPr>
              <a:t>Таганрог: </a:t>
            </a:r>
            <a:r>
              <a:rPr lang="ru-RU" sz="2400" b="1" dirty="0" smtClean="0">
                <a:ln>
                  <a:solidFill>
                    <a:srgbClr val="00206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kara Free Condensed - npoekm" pitchFamily="2" charset="-52"/>
              </a:rPr>
              <a:t>история одного города</a:t>
            </a:r>
            <a:endParaRPr lang="ru-RU" sz="2400" b="1" dirty="0">
              <a:ln w="3175">
                <a:solidFill>
                  <a:srgbClr val="002060"/>
                </a:solidFill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2537" name="Picture 9" descr="https://tagobr.ru/upload/uoedu_tagobr/images/big/ab/e0/abe0cac08be74033a19d3d45234ee598.png"/>
          <p:cNvPicPr>
            <a:picLocks noChangeAspect="1" noChangeArrowheads="1"/>
          </p:cNvPicPr>
          <p:nvPr/>
        </p:nvPicPr>
        <p:blipFill>
          <a:blip r:embed="rId4" cstate="print"/>
          <a:srcRect l="13255" r="13472" b="29486"/>
          <a:stretch>
            <a:fillRect/>
          </a:stretch>
        </p:blipFill>
        <p:spPr bwMode="auto">
          <a:xfrm>
            <a:off x="1520041" y="2980747"/>
            <a:ext cx="1769424" cy="1190284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843149" y="4203865"/>
            <a:ext cx="3135086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Управление образования г. Таганрога</a:t>
            </a:r>
            <a:endParaRPr lang="ru-RU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043608" y="2780928"/>
            <a:ext cx="2731324" cy="0"/>
          </a:xfrm>
          <a:prstGeom prst="line">
            <a:avLst/>
          </a:prstGeom>
          <a:ln w="76200" cmpd="thinThick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4362938" y="2768930"/>
            <a:ext cx="3816135" cy="11998"/>
          </a:xfrm>
          <a:prstGeom prst="line">
            <a:avLst/>
          </a:prstGeom>
          <a:ln w="76200" cmpd="thinThick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899592" y="2132856"/>
            <a:ext cx="3024336" cy="2956956"/>
          </a:xfrm>
          <a:prstGeom prst="round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283968" y="2132856"/>
            <a:ext cx="3990108" cy="2956956"/>
          </a:xfrm>
          <a:prstGeom prst="round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4475019" y="4213761"/>
            <a:ext cx="3623951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Учителя истории и обществознания</a:t>
            </a:r>
            <a:endParaRPr lang="ru-RU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56" name="Picture 28" descr="https://abrakadabra.fun/uploads/posts/2022-01/1643338605_25-abrakadabra-fun-p-uchitel-na-prozrachnom-fone-5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089" y="2900547"/>
            <a:ext cx="2582882" cy="1291441"/>
          </a:xfrm>
          <a:prstGeom prst="rect">
            <a:avLst/>
          </a:prstGeom>
          <a:noFill/>
        </p:spPr>
      </p:pic>
      <p:cxnSp>
        <p:nvCxnSpPr>
          <p:cNvPr id="34" name="Прямая соединительная линия 33"/>
          <p:cNvCxnSpPr/>
          <p:nvPr/>
        </p:nvCxnSpPr>
        <p:spPr>
          <a:xfrm>
            <a:off x="3923928" y="3429000"/>
            <a:ext cx="360040" cy="0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  <a:prstDash val="sysDot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3923928" y="3571875"/>
            <a:ext cx="360040" cy="0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  <a:prstDash val="sysDot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3923928" y="3717032"/>
            <a:ext cx="360040" cy="0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  <a:prstDash val="sysDot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s://ic.pics.livejournal.com/vita_life777/48889071/154009/154009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550" y="609600"/>
            <a:ext cx="7953376" cy="5657848"/>
          </a:xfrm>
          <a:prstGeom prst="round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BEB48C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35" name="Picture 7" descr="https://trafaret-decor.ru/sites/default/files/2022-10/%D0%9E%D1%84%D0%BE%D1%80%D0%BC%D0%BB%D0%B5%D0%BD%D0%B8%D0%B5%20%D0%BB%D0%B8%D1%81%D1%82%D0%B0%20%D0%904%20%D1%80%D0%B8%D1%81%D1%83%D0%BD%D0%BA%D0%BE%D0%BC%20%D0%BF%D0%BE%20%D0%BA%D1%80%D0%B0%D1%8F%D0%BC%2031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5495" y="44624"/>
            <a:ext cx="9081798" cy="676875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246909" y="1020669"/>
            <a:ext cx="7061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n w="3175">
                  <a:solidFill>
                    <a:srgbClr val="00206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kara Free Condensed - npoekm" pitchFamily="2" charset="-52"/>
              </a:rPr>
              <a:t>Таганрог: </a:t>
            </a:r>
            <a:r>
              <a:rPr lang="ru-RU" sz="2400" b="1" dirty="0" smtClean="0">
                <a:ln>
                  <a:solidFill>
                    <a:srgbClr val="00206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kara Free Condensed - npoekm" pitchFamily="2" charset="-52"/>
              </a:rPr>
              <a:t>история одного города</a:t>
            </a:r>
            <a:endParaRPr lang="ru-RU" sz="2400" b="1" dirty="0">
              <a:ln w="3175">
                <a:solidFill>
                  <a:srgbClr val="002060"/>
                </a:solidFill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62050" y="1581150"/>
            <a:ext cx="6915150" cy="4067175"/>
          </a:xfrm>
          <a:prstGeom prst="roundRect">
            <a:avLst/>
          </a:prstGeom>
          <a:solidFill>
            <a:srgbClr val="BEB48C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63688" y="1628800"/>
            <a:ext cx="5937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Balkara Free Condensed - npoekm"/>
              </a:rPr>
              <a:t>Пожелания и ограничения заказчика</a:t>
            </a:r>
            <a:endParaRPr lang="ru-RU" sz="2400" b="1" dirty="0">
              <a:ln>
                <a:solidFill>
                  <a:schemeClr val="tx1"/>
                </a:solidFill>
              </a:ln>
              <a:solidFill>
                <a:schemeClr val="accent4">
                  <a:lumMod val="50000"/>
                </a:schemeClr>
              </a:solidFill>
              <a:latin typeface="Balkara Free Condensed - npoekm"/>
            </a:endParaRPr>
          </a:p>
        </p:txBody>
      </p:sp>
      <p:pic>
        <p:nvPicPr>
          <p:cNvPr id="21" name="Picture 7" descr="C:\Users\thitrikovawer\Работа Хитрикова Т.Г\ИНТЕНСИВ,АРХИПЕЛАГ\Этап 2.Переход к разработке\Файлы для презентации\Слайд 5\епрно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1259961"/>
            <a:ext cx="3143250" cy="4997963"/>
          </a:xfrm>
          <a:prstGeom prst="rect">
            <a:avLst/>
          </a:prstGeom>
          <a:noFill/>
        </p:spPr>
      </p:pic>
      <p:grpSp>
        <p:nvGrpSpPr>
          <p:cNvPr id="22" name="Группа 21"/>
          <p:cNvGrpSpPr/>
          <p:nvPr/>
        </p:nvGrpSpPr>
        <p:grpSpPr>
          <a:xfrm>
            <a:off x="1533575" y="2113806"/>
            <a:ext cx="2880000" cy="1080000"/>
            <a:chOff x="1533575" y="2113806"/>
            <a:chExt cx="2880000" cy="1080000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533575" y="2113806"/>
              <a:ext cx="2880000" cy="10800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  <a:alpha val="4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076449" y="2286000"/>
              <a:ext cx="22955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1400" b="1" dirty="0" smtClean="0">
                  <a:solidFill>
                    <a:srgbClr val="860000"/>
                  </a:solidFill>
                  <a:latin typeface="Arial" pitchFamily="34" charset="0"/>
                  <a:cs typeface="Arial" pitchFamily="34" charset="0"/>
                </a:rPr>
                <a:t>Соответствие материала  действующим </a:t>
              </a:r>
              <a:r>
                <a:rPr lang="ru-RU" sz="1400" b="1" dirty="0" err="1" smtClean="0">
                  <a:solidFill>
                    <a:srgbClr val="860000"/>
                  </a:solidFill>
                  <a:latin typeface="Arial" pitchFamily="34" charset="0"/>
                  <a:cs typeface="Arial" pitchFamily="34" charset="0"/>
                </a:rPr>
                <a:t>ФГОСу</a:t>
              </a:r>
              <a:endParaRPr lang="ru-RU" sz="1400" b="1" dirty="0">
                <a:solidFill>
                  <a:srgbClr val="86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>
              <a:off x="1685925" y="2400300"/>
              <a:ext cx="504825" cy="485775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l-GR" sz="2800" b="1" dirty="0" smtClean="0"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ν</a:t>
              </a:r>
              <a:endParaRPr lang="ru-RU" sz="28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1524050" y="3294906"/>
            <a:ext cx="2880000" cy="1080000"/>
            <a:chOff x="1524050" y="3294906"/>
            <a:chExt cx="2880000" cy="1080000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1524050" y="3294906"/>
              <a:ext cx="2880000" cy="10800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  <a:alpha val="4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190750" y="3495675"/>
              <a:ext cx="2133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1400" b="1" dirty="0" smtClean="0">
                  <a:solidFill>
                    <a:srgbClr val="860000"/>
                  </a:solidFill>
                  <a:latin typeface="Arial" pitchFamily="34" charset="0"/>
                  <a:cs typeface="Arial" pitchFamily="34" charset="0"/>
                </a:rPr>
                <a:t>Достоверность, научность информации</a:t>
              </a:r>
              <a:endParaRPr lang="ru-RU" sz="1400" b="1" dirty="0">
                <a:solidFill>
                  <a:srgbClr val="86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Овал 17"/>
            <p:cNvSpPr/>
            <p:nvPr/>
          </p:nvSpPr>
          <p:spPr>
            <a:xfrm>
              <a:off x="1695450" y="3571875"/>
              <a:ext cx="504825" cy="485775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l-GR" sz="2800" b="1" dirty="0" smtClean="0"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ν</a:t>
              </a:r>
              <a:endParaRPr lang="ru-RU" sz="28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1533575" y="4466481"/>
            <a:ext cx="2880000" cy="1080000"/>
            <a:chOff x="1533575" y="4466481"/>
            <a:chExt cx="2880000" cy="1080000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1533575" y="4466481"/>
              <a:ext cx="2880000" cy="10800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  <a:alpha val="4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57399" y="4752975"/>
              <a:ext cx="22955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1400" b="1" dirty="0" smtClean="0">
                  <a:solidFill>
                    <a:srgbClr val="860000"/>
                  </a:solidFill>
                  <a:latin typeface="Arial" pitchFamily="34" charset="0"/>
                  <a:cs typeface="Arial" pitchFamily="34" charset="0"/>
                </a:rPr>
                <a:t>Педагогическое творчество</a:t>
              </a:r>
              <a:endParaRPr lang="ru-RU" sz="1400" b="1" dirty="0">
                <a:solidFill>
                  <a:srgbClr val="86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Овал 19"/>
            <p:cNvSpPr/>
            <p:nvPr/>
          </p:nvSpPr>
          <p:spPr>
            <a:xfrm>
              <a:off x="1704975" y="4772025"/>
              <a:ext cx="504825" cy="485775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l-GR" sz="2800" b="1" dirty="0" smtClean="0"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ν</a:t>
              </a:r>
              <a:endParaRPr lang="ru-RU" sz="28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4. Проезд на Морскую пристань в Таганроге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249" y="600075"/>
            <a:ext cx="7985726" cy="5651155"/>
          </a:xfrm>
          <a:prstGeom prst="round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BEB48C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35" name="Picture 7" descr="https://trafaret-decor.ru/sites/default/files/2022-10/%D0%9E%D1%84%D0%BE%D1%80%D0%BC%D0%BB%D0%B5%D0%BD%D0%B8%D0%B5%20%D0%BB%D0%B8%D1%81%D1%82%D0%B0%20%D0%904%20%D1%80%D0%B8%D1%81%D1%83%D0%BD%D0%BA%D0%BE%D0%BC%20%D0%BF%D0%BE%20%D0%BA%D1%80%D0%B0%D1%8F%D0%BC%2031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5495" y="44624"/>
            <a:ext cx="9081798" cy="676875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87624" y="1124744"/>
            <a:ext cx="7061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n w="3175"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kara Free Condensed - npoekm" pitchFamily="2" charset="-52"/>
              </a:rPr>
              <a:t>Как уже решается проблема</a:t>
            </a:r>
            <a:endParaRPr lang="ru-RU" sz="2400" b="1" dirty="0">
              <a:ln w="3175">
                <a:solidFill>
                  <a:schemeClr val="tx1"/>
                </a:solidFill>
              </a:ln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259632" y="2060848"/>
          <a:ext cx="6638924" cy="3114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3623"/>
                <a:gridCol w="879051"/>
                <a:gridCol w="1371600"/>
                <a:gridCol w="1717502"/>
                <a:gridCol w="1197148"/>
              </a:tblGrid>
              <a:tr h="72356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r>
                        <a:rPr lang="ru-RU" sz="1100" baseline="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учреждения</a:t>
                      </a:r>
                      <a:endParaRPr lang="ru-RU" sz="1100" dirty="0">
                        <a:ln w="3175">
                          <a:solidFill>
                            <a:schemeClr val="accent4">
                              <a:lumMod val="50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Наличие курсов для учителей</a:t>
                      </a:r>
                      <a:endParaRPr lang="ru-RU" sz="1100" dirty="0">
                        <a:ln w="3175">
                          <a:solidFill>
                            <a:schemeClr val="accent4">
                              <a:lumMod val="50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Наличие</a:t>
                      </a:r>
                      <a:r>
                        <a:rPr lang="ru-RU" sz="1100" baseline="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курсов для учителей истории и обществознания</a:t>
                      </a:r>
                      <a:endParaRPr lang="ru-RU" sz="1100" dirty="0">
                        <a:ln w="3175">
                          <a:solidFill>
                            <a:schemeClr val="accent4">
                              <a:lumMod val="50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Наличие курсов </a:t>
                      </a:r>
                      <a:r>
                        <a:rPr lang="ru-RU" sz="1100" baseline="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по краеведению</a:t>
                      </a:r>
                      <a:endParaRPr lang="ru-RU" sz="1100" dirty="0">
                        <a:ln w="3175">
                          <a:solidFill>
                            <a:schemeClr val="accent4">
                              <a:lumMod val="50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Недостатки курса</a:t>
                      </a:r>
                      <a:endParaRPr lang="ru-RU" sz="1100" dirty="0">
                        <a:ln w="3175">
                          <a:solidFill>
                            <a:schemeClr val="accent4">
                              <a:lumMod val="50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632326"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Институт развития образования РО</a:t>
                      </a:r>
                      <a:endParaRPr lang="ru-RU" sz="1200" dirty="0">
                        <a:ln w="3175">
                          <a:solidFill>
                            <a:schemeClr val="accent4">
                              <a:lumMod val="50000"/>
                            </a:schemeClr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Да</a:t>
                      </a:r>
                      <a:endParaRPr lang="ru-RU" sz="1200" dirty="0">
                        <a:ln w="3175">
                          <a:solidFill>
                            <a:schemeClr val="accent4">
                              <a:lumMod val="50000"/>
                            </a:schemeClr>
                          </a:solidFill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Да</a:t>
                      </a:r>
                      <a:endParaRPr lang="ru-RU" sz="1200" dirty="0">
                        <a:ln w="3175">
                          <a:solidFill>
                            <a:schemeClr val="accent4">
                              <a:lumMod val="50000"/>
                            </a:schemeClr>
                          </a:solidFill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2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Да (тема казачества) </a:t>
                      </a:r>
                    </a:p>
                    <a:p>
                      <a:pPr algn="ctr"/>
                      <a:r>
                        <a:rPr lang="ru-RU" sz="12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(36 часов)</a:t>
                      </a:r>
                      <a:endParaRPr lang="ru-RU" sz="1200" dirty="0">
                        <a:ln w="3175">
                          <a:solidFill>
                            <a:schemeClr val="accent4">
                              <a:lumMod val="50000"/>
                            </a:schemeClr>
                          </a:solidFill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Нет </a:t>
                      </a:r>
                      <a:r>
                        <a:rPr lang="ru-RU" sz="1200" baseline="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курсов по краеведению Таганрога</a:t>
                      </a:r>
                      <a:endParaRPr lang="ru-RU" sz="1200" dirty="0" smtClean="0">
                        <a:ln w="3175">
                          <a:solidFill>
                            <a:schemeClr val="accent4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716892"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Южный федеральный университет</a:t>
                      </a:r>
                      <a:endParaRPr lang="ru-RU" sz="1200" dirty="0">
                        <a:ln w="3175">
                          <a:solidFill>
                            <a:schemeClr val="accent4">
                              <a:lumMod val="50000"/>
                            </a:schemeClr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Да</a:t>
                      </a:r>
                      <a:endParaRPr lang="ru-RU" sz="1200" dirty="0">
                        <a:ln w="3175">
                          <a:solidFill>
                            <a:schemeClr val="accent4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Нет</a:t>
                      </a:r>
                      <a:endParaRPr lang="ru-RU" sz="1200" dirty="0">
                        <a:ln w="3175">
                          <a:solidFill>
                            <a:schemeClr val="accent4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Нет</a:t>
                      </a:r>
                    </a:p>
                    <a:p>
                      <a:pPr algn="ctr"/>
                      <a:endParaRPr lang="ru-RU" sz="1200" dirty="0">
                        <a:ln w="3175">
                          <a:solidFill>
                            <a:schemeClr val="accent4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Нет </a:t>
                      </a:r>
                      <a:r>
                        <a:rPr lang="ru-RU" sz="1200" baseline="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курсов по краеведению</a:t>
                      </a:r>
                      <a:endParaRPr lang="ru-RU" sz="1200" dirty="0">
                        <a:ln w="3175">
                          <a:solidFill>
                            <a:schemeClr val="accent4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9591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Донской государственный технический университет</a:t>
                      </a:r>
                      <a:endParaRPr lang="ru-RU" sz="1200" dirty="0">
                        <a:ln w="3175">
                          <a:solidFill>
                            <a:schemeClr val="accent4">
                              <a:lumMod val="50000"/>
                            </a:schemeClr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Да</a:t>
                      </a:r>
                      <a:endParaRPr lang="ru-RU" sz="1200" dirty="0">
                        <a:ln w="3175">
                          <a:solidFill>
                            <a:schemeClr val="accent4">
                              <a:lumMod val="50000"/>
                            </a:schemeClr>
                          </a:solidFill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Нет</a:t>
                      </a:r>
                      <a:endParaRPr lang="ru-RU" sz="1200" dirty="0">
                        <a:ln w="3175">
                          <a:solidFill>
                            <a:schemeClr val="accent4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Нет</a:t>
                      </a:r>
                      <a:endParaRPr lang="ru-RU" sz="1200" dirty="0">
                        <a:ln w="3175">
                          <a:solidFill>
                            <a:schemeClr val="accent4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Нет </a:t>
                      </a:r>
                      <a:r>
                        <a:rPr lang="ru-RU" sz="1200" baseline="0" dirty="0" smtClean="0">
                          <a:ln w="3175">
                            <a:solidFill>
                              <a:schemeClr val="accent4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курсов по краеведению</a:t>
                      </a:r>
                      <a:endParaRPr lang="ru-RU" sz="1200" dirty="0" smtClean="0">
                        <a:ln w="3175">
                          <a:solidFill>
                            <a:schemeClr val="accent4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s://ic.pics.livejournal.com/vita_life777/48889071/154009/154009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550" y="609600"/>
            <a:ext cx="7953376" cy="5657848"/>
          </a:xfrm>
          <a:prstGeom prst="round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BEB48C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35" name="Picture 7" descr="https://trafaret-decor.ru/sites/default/files/2022-10/%D0%9E%D1%84%D0%BE%D1%80%D0%BC%D0%BB%D0%B5%D0%BD%D0%B8%D0%B5%20%D0%BB%D0%B8%D1%81%D1%82%D0%B0%20%D0%904%20%D1%80%D0%B8%D1%81%D1%83%D0%BD%D0%BA%D0%BE%D0%BC%20%D0%BF%D0%BE%20%D0%BA%D1%80%D0%B0%D1%8F%D0%BC%2031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5495" y="44624"/>
            <a:ext cx="9081798" cy="676875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246909" y="1020669"/>
            <a:ext cx="7061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n w="3175">
                  <a:solidFill>
                    <a:srgbClr val="00206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kara Free Condensed - npoekm" pitchFamily="2" charset="-52"/>
              </a:rPr>
              <a:t>Таганрог: </a:t>
            </a:r>
            <a:r>
              <a:rPr lang="ru-RU" sz="2400" b="1" dirty="0" smtClean="0">
                <a:ln>
                  <a:solidFill>
                    <a:srgbClr val="00206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kara Free Condensed - npoekm" pitchFamily="2" charset="-52"/>
              </a:rPr>
              <a:t>история одного города</a:t>
            </a:r>
            <a:endParaRPr lang="ru-RU" sz="2400" b="1" dirty="0">
              <a:ln w="3175">
                <a:solidFill>
                  <a:srgbClr val="002060"/>
                </a:solidFill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62050" y="1581150"/>
            <a:ext cx="6915150" cy="4067175"/>
          </a:xfrm>
          <a:prstGeom prst="roundRect">
            <a:avLst/>
          </a:prstGeom>
          <a:solidFill>
            <a:srgbClr val="BEB48C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87624" y="1628800"/>
            <a:ext cx="6798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Balkara Free Condensed - npoekm"/>
              </a:rPr>
              <a:t>Решение: </a:t>
            </a:r>
            <a:r>
              <a:rPr lang="ru-RU" sz="2000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Balkara Free Condensed - npoekm"/>
              </a:rPr>
              <a:t>программа повышения квалификации</a:t>
            </a:r>
            <a:endParaRPr lang="ru-RU" sz="2400" b="1" dirty="0">
              <a:ln>
                <a:solidFill>
                  <a:schemeClr val="tx1"/>
                </a:solidFill>
              </a:ln>
              <a:solidFill>
                <a:schemeClr val="accent4">
                  <a:lumMod val="50000"/>
                </a:schemeClr>
              </a:solidFill>
              <a:latin typeface="Balkara Free Condensed - npoekm"/>
            </a:endParaRPr>
          </a:p>
        </p:txBody>
      </p:sp>
      <p:pic>
        <p:nvPicPr>
          <p:cNvPr id="7169" name="Picture 1" descr="C:\Users\thitrikovawer\Работа Хитрикова Т.Г\ИНТЕНСИВ,АРХИПЕЛАГ\Этап 2.Переход к разработке\Файлы для презентации\Слайд 5\материал - труба экспертов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5461" y="2271539"/>
            <a:ext cx="1080000" cy="1080000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7170" name="Picture 2" descr="C:\Users\thitrikovawer\Работа Хитрикова Т.Г\ИНТЕНСИВ,АРХИПЕЛАГ\Этап 2.Переход к разработке\Файлы для презентации\Слайд 5\7077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59709" y="2268887"/>
            <a:ext cx="1080000" cy="1080000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7172" name="Picture 4" descr="C:\Users\thitrikovawer\Работа Хитрикова Т.Г\ИНТЕНСИВ,АРХИПЕЛАГ\Этап 2.Переход к разработке\Файлы для презентации\Слайд 5\теоретич материал 1-PhotoRoom.png-PhotoRoom.png"/>
          <p:cNvPicPr>
            <a:picLocks noChangeAspect="1" noChangeArrowheads="1"/>
          </p:cNvPicPr>
          <p:nvPr/>
        </p:nvPicPr>
        <p:blipFill>
          <a:blip r:embed="rId6" cstate="print"/>
          <a:srcRect l="13578" t="12908" r="13220" b="13891"/>
          <a:stretch>
            <a:fillRect/>
          </a:stretch>
        </p:blipFill>
        <p:spPr bwMode="auto">
          <a:xfrm>
            <a:off x="5076056" y="3933056"/>
            <a:ext cx="1080000" cy="1080000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7173" name="Picture 5" descr="C:\Users\thitrikovawer\Работа Хитрикова Т.Г\ИНТЕНСИВ,АРХИПЕЛАГ\Этап 2.Переход к разработке\Файлы для презентации\Слайд 5\птщтщoom.png-PhotoRoom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11760" y="4005064"/>
            <a:ext cx="1898438" cy="1080000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7174" name="Picture 6" descr="C:\Users\thitrikovawer\Работа Хитрикова Т.Г\ИНТЕНСИВ,АРХИПЕЛАГ\Этап 2.Переход к разработке\Файлы для презентации\Слайд 5\5190488.pngоозщозо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13539" y="2270791"/>
            <a:ext cx="1080000" cy="1080000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14" name="TextBox 13"/>
          <p:cNvSpPr txBox="1"/>
          <p:nvPr/>
        </p:nvSpPr>
        <p:spPr>
          <a:xfrm>
            <a:off x="1355653" y="3349007"/>
            <a:ext cx="2114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n w="1905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видеоролики</a:t>
            </a:r>
            <a:endParaRPr lang="ru-RU" sz="1400" b="1" dirty="0">
              <a:ln w="1905">
                <a:solidFill>
                  <a:schemeClr val="accent4">
                    <a:lumMod val="50000"/>
                  </a:schemeClr>
                </a:solidFill>
              </a:ln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57263" y="5035655"/>
            <a:ext cx="2176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n w="1905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теоретический материал</a:t>
            </a:r>
            <a:endParaRPr lang="ru-RU" sz="1400" b="1" dirty="0">
              <a:ln w="1905">
                <a:solidFill>
                  <a:schemeClr val="accent4">
                    <a:lumMod val="50000"/>
                  </a:schemeClr>
                </a:solidFill>
              </a:ln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48141" y="3349007"/>
            <a:ext cx="2114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n w="1905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иллюстрации/фото</a:t>
            </a:r>
            <a:endParaRPr lang="ru-RU" sz="1400" b="1" dirty="0">
              <a:ln w="1905">
                <a:solidFill>
                  <a:schemeClr val="accent4">
                    <a:lumMod val="50000"/>
                  </a:schemeClr>
                </a:solidFill>
              </a:ln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0" y="5013176"/>
            <a:ext cx="2114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n w="1905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системы проверки знаний</a:t>
            </a:r>
            <a:endParaRPr lang="ru-RU" sz="1400" b="1" dirty="0">
              <a:ln w="1905">
                <a:solidFill>
                  <a:schemeClr val="accent4">
                    <a:lumMod val="50000"/>
                  </a:schemeClr>
                </a:solidFill>
              </a:ln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87901" y="3349007"/>
            <a:ext cx="2114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n w="1905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рабочие листы</a:t>
            </a:r>
            <a:endParaRPr lang="ru-RU" sz="1400" b="1" dirty="0">
              <a:ln w="1905">
                <a:solidFill>
                  <a:schemeClr val="accent4">
                    <a:lumMod val="50000"/>
                  </a:schemeClr>
                </a:solidFill>
              </a:ln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-fotki.yandex.ru/get/9811/212302481.69/0_174178_a9316ed1_X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550" y="552450"/>
            <a:ext cx="7972425" cy="5734050"/>
          </a:xfrm>
          <a:prstGeom prst="round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BEB48C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35" name="Picture 7" descr="https://trafaret-decor.ru/sites/default/files/2022-10/%D0%9E%D1%84%D0%BE%D1%80%D0%BC%D0%BB%D0%B5%D0%BD%D0%B8%D0%B5%20%D0%BB%D0%B8%D1%81%D1%82%D0%B0%20%D0%904%20%D1%80%D0%B8%D1%81%D1%83%D0%BD%D0%BA%D0%BE%D0%BC%20%D0%BF%D0%BE%20%D0%BA%D1%80%D0%B0%D1%8F%D0%BC%2031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5495" y="44624"/>
            <a:ext cx="9081798" cy="676875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1245600" y="1022400"/>
            <a:ext cx="7061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n w="3175">
                  <a:solidFill>
                    <a:srgbClr val="00206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kara Free Condensed - npoekm" pitchFamily="2" charset="-52"/>
              </a:rPr>
              <a:t>Таганрог: </a:t>
            </a:r>
            <a:r>
              <a:rPr lang="ru-RU" sz="2400" b="1" dirty="0" smtClean="0">
                <a:ln>
                  <a:solidFill>
                    <a:srgbClr val="00206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kara Free Condensed - npoekm" pitchFamily="2" charset="-52"/>
              </a:rPr>
              <a:t>история одного города</a:t>
            </a:r>
            <a:endParaRPr lang="ru-RU" sz="2400" b="1" dirty="0">
              <a:ln w="3175">
                <a:solidFill>
                  <a:srgbClr val="002060"/>
                </a:solidFill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1381175" y="2199531"/>
            <a:ext cx="2880000" cy="1080000"/>
            <a:chOff x="971600" y="2132856"/>
            <a:chExt cx="2880000" cy="1080000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971600" y="2132856"/>
              <a:ext cx="2880000" cy="10800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  <a:alpha val="54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3" descr="C:\Users\thitrikovawer\Работа Хитрикова Т.Г\ИНТЕНСИВ,АРХИПЕЛАГ\Труба экспертов презентация\Материал к презентациям\15112023\4730530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06141" y="2177456"/>
              <a:ext cx="900000" cy="900000"/>
            </a:xfrm>
            <a:prstGeom prst="rect">
              <a:avLst/>
            </a:prstGeom>
            <a:noFill/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</p:pic>
        <p:sp>
          <p:nvSpPr>
            <p:cNvPr id="9" name="TextBox 8"/>
            <p:cNvSpPr txBox="1"/>
            <p:nvPr/>
          </p:nvSpPr>
          <p:spPr>
            <a:xfrm>
              <a:off x="1981249" y="2370982"/>
              <a:ext cx="18192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14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Дистанционный формат</a:t>
              </a:r>
              <a:endParaRPr lang="ru-RU" sz="1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606849" y="1609750"/>
            <a:ext cx="3778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Balkara Free Condensed - npoekm"/>
              </a:rPr>
              <a:t>Решение: </a:t>
            </a:r>
            <a:r>
              <a:rPr lang="ru-RU" sz="2000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Balkara Free Condensed - npoekm"/>
              </a:rPr>
              <a:t>преимущества</a:t>
            </a:r>
            <a:endParaRPr lang="ru-RU" sz="2400" b="1" dirty="0">
              <a:ln>
                <a:solidFill>
                  <a:schemeClr val="tx1"/>
                </a:solidFill>
              </a:ln>
              <a:solidFill>
                <a:schemeClr val="accent4">
                  <a:lumMod val="50000"/>
                </a:schemeClr>
              </a:solidFill>
              <a:latin typeface="Balkara Free Condensed - npoekm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1382400" y="4733925"/>
            <a:ext cx="2961600" cy="1080000"/>
            <a:chOff x="972225" y="4000500"/>
            <a:chExt cx="2961600" cy="1080000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972225" y="4000500"/>
              <a:ext cx="2880000" cy="10800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  <a:alpha val="54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838325" y="4133850"/>
              <a:ext cx="20955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14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Удовлетворяет профессиональным запросам учителей</a:t>
              </a:r>
              <a:endParaRPr lang="ru-RU" sz="1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" name="Picture 5" descr="C:\Users\thitrikovawer\Работа Хитрикова Т.Г\ИНТЕНСИВ,АРХИПЕЛАГ\Труба экспертов презентация\Материал к презентациям\15112023\png-transparent-computer-icons-check-mark-symbol-symbol-miscellaneous-angle-text-PhotoRoom.png-PhotoRoom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04899" y="4124324"/>
              <a:ext cx="828676" cy="828676"/>
            </a:xfrm>
            <a:prstGeom prst="rect">
              <a:avLst/>
            </a:prstGeom>
            <a:noFill/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</p:pic>
      </p:grpSp>
      <p:grpSp>
        <p:nvGrpSpPr>
          <p:cNvPr id="26" name="Группа 25"/>
          <p:cNvGrpSpPr/>
          <p:nvPr/>
        </p:nvGrpSpPr>
        <p:grpSpPr>
          <a:xfrm>
            <a:off x="4849459" y="2210400"/>
            <a:ext cx="2916865" cy="1080000"/>
            <a:chOff x="4839934" y="2228850"/>
            <a:chExt cx="2916865" cy="1080000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4876799" y="2228850"/>
              <a:ext cx="2880000" cy="10800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  <a:alpha val="54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098" name="Picture 2" descr="C:\Users\thitrikovawer\Работа Хитрикова Т.Г\ИНТЕНСИВ,АРХИПЕЛАГ\Этап 2.Переход к разработке\Файлы для презентации\Слайд 4\схема тонир-PhotoRoom.png-PhotoRoom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839934" y="2286000"/>
              <a:ext cx="1044927" cy="852374"/>
            </a:xfrm>
            <a:prstGeom prst="rect">
              <a:avLst/>
            </a:prstGeom>
            <a:noFill/>
            <a:effectLst>
              <a:innerShdw blurRad="63500" dist="50800" dir="5400000">
                <a:schemeClr val="tx2">
                  <a:alpha val="50000"/>
                </a:schemeClr>
              </a:innerShdw>
            </a:effectLst>
          </p:spPr>
        </p:pic>
        <p:sp>
          <p:nvSpPr>
            <p:cNvPr id="14" name="TextBox 13"/>
            <p:cNvSpPr txBox="1"/>
            <p:nvPr/>
          </p:nvSpPr>
          <p:spPr>
            <a:xfrm>
              <a:off x="5857875" y="2343150"/>
              <a:ext cx="18669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14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Краеведческая информация </a:t>
              </a:r>
            </a:p>
            <a:p>
              <a:pPr algn="ctr"/>
              <a:r>
                <a:rPr lang="ru-RU" sz="14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о г.Таганроге</a:t>
              </a:r>
              <a:endParaRPr lang="ru-RU" sz="1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3152774" y="3381375"/>
            <a:ext cx="2971801" cy="1238250"/>
            <a:chOff x="4829174" y="4229100"/>
            <a:chExt cx="2971801" cy="1238250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4829174" y="4248150"/>
              <a:ext cx="2880000" cy="12192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  <a:alpha val="54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100" name="Picture 4" descr="C:\Users\thitrikovawer\Работа Хитрикова Т.Г\ИНТЕНСИВ,АРХИПЕЛАГ\Труба экспертов презентация\Материал к презентациям\15112023\дидактический материал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932040" y="4365104"/>
              <a:ext cx="900000" cy="900000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5743574" y="4229100"/>
              <a:ext cx="2057401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14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Комплекс теоретического, дидактического, иллюстративного материала</a:t>
              </a:r>
              <a:endParaRPr lang="ru-RU" sz="1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4849200" y="4734000"/>
            <a:ext cx="2942550" cy="1080000"/>
            <a:chOff x="1000800" y="4743450"/>
            <a:chExt cx="2942550" cy="1080000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1000800" y="4743450"/>
              <a:ext cx="2880000" cy="10800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  <a:alpha val="54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099" name="Picture 3" descr="C:\Users\thitrikovawer\Работа Хитрикова Т.Г\ИНТЕНСИВ,АРХИПЕЛАГ\Труба экспертов презентация\Материал к презентациям\15112023\6487707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52524" y="4819649"/>
              <a:ext cx="900000" cy="900000"/>
            </a:xfrm>
            <a:prstGeom prst="rect">
              <a:avLst/>
            </a:prstGeom>
            <a:noFill/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</p:pic>
        <p:sp>
          <p:nvSpPr>
            <p:cNvPr id="16" name="TextBox 15"/>
            <p:cNvSpPr txBox="1"/>
            <p:nvPr/>
          </p:nvSpPr>
          <p:spPr>
            <a:xfrm>
              <a:off x="1905000" y="5019675"/>
              <a:ext cx="20383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14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Интерактивный материал</a:t>
              </a:r>
              <a:endParaRPr lang="ru-RU" sz="1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Сегодня мы отправимся в прогулку по несостоявшейся столице России – по Таганрогу. Почему несостоявшейся?  В 1696 году русские войска овладели турецкой крепостью Азов.-10"/>
          <p:cNvPicPr>
            <a:picLocks noChangeAspect="1" noChangeArrowheads="1"/>
          </p:cNvPicPr>
          <p:nvPr/>
        </p:nvPicPr>
        <p:blipFill>
          <a:blip r:embed="rId2" cstate="print"/>
          <a:srcRect b="3118"/>
          <a:stretch>
            <a:fillRect/>
          </a:stretch>
        </p:blipFill>
        <p:spPr bwMode="auto">
          <a:xfrm>
            <a:off x="561975" y="665161"/>
            <a:ext cx="7997432" cy="5602289"/>
          </a:xfrm>
          <a:prstGeom prst="round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BEB48C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246909" y="1020669"/>
            <a:ext cx="7061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n w="3175">
                  <a:solidFill>
                    <a:srgbClr val="00206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kara Free Condensed - npoekm" pitchFamily="2" charset="-52"/>
              </a:rPr>
              <a:t>Таганрог: </a:t>
            </a:r>
            <a:r>
              <a:rPr lang="ru-RU" sz="2400" b="1" dirty="0" smtClean="0">
                <a:ln>
                  <a:solidFill>
                    <a:srgbClr val="00206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kara Free Condensed - npoekm" pitchFamily="2" charset="-52"/>
              </a:rPr>
              <a:t>история одного города</a:t>
            </a:r>
            <a:endParaRPr lang="ru-RU" sz="2400" b="1" dirty="0">
              <a:ln w="3175">
                <a:solidFill>
                  <a:srgbClr val="002060"/>
                </a:solidFill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133475" y="1371600"/>
            <a:ext cx="7038975" cy="4772025"/>
          </a:xfrm>
          <a:prstGeom prst="roundRect">
            <a:avLst/>
          </a:prstGeom>
          <a:solidFill>
            <a:srgbClr val="BEB48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2" descr="C:\Users\thitrikovawer\Desktop\все мы 1 вариан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1587" y="1628776"/>
            <a:ext cx="5674765" cy="3301934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899592" y="5013176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u="sng" dirty="0" smtClean="0">
                <a:latin typeface="Arial" pitchFamily="34" charset="0"/>
                <a:cs typeface="Arial" pitchFamily="34" charset="0"/>
              </a:rPr>
              <a:t>На фото слева направо: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Заварзина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Вероника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генератор идей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(1 курс ФФМИ); 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Хитрикова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Татьяна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лидер, историк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(2 курс магистратуры </a:t>
            </a:r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ФИиФ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); 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Ящук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Евгения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– наставник; 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Кострикина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Виктория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дизайнер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 (1 курс ФФМИ);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Щербак Николай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историк, исследователь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 (1 курс </a:t>
            </a:r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ФИиФ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03387" y="1256184"/>
            <a:ext cx="1624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Balkara Free Condensed - npoekm"/>
              </a:rPr>
              <a:t>Команда</a:t>
            </a:r>
            <a:endParaRPr lang="ru-RU" sz="2400" b="1" dirty="0">
              <a:ln>
                <a:solidFill>
                  <a:schemeClr val="tx1"/>
                </a:solidFill>
              </a:ln>
              <a:solidFill>
                <a:schemeClr val="accent4">
                  <a:lumMod val="50000"/>
                </a:schemeClr>
              </a:solidFill>
              <a:latin typeface="Balkara Free Condensed - npoekm"/>
            </a:endParaRPr>
          </a:p>
        </p:txBody>
      </p:sp>
      <p:pic>
        <p:nvPicPr>
          <p:cNvPr id="22535" name="Picture 7" descr="https://trafaret-decor.ru/sites/default/files/2022-10/%D0%9E%D1%84%D0%BE%D1%80%D0%BC%D0%BB%D0%B5%D0%BD%D0%B8%D0%B5%20%D0%BB%D0%B8%D1%81%D1%82%D0%B0%20%D0%904%20%D1%80%D0%B8%D1%81%D1%83%D0%BD%D0%BA%D0%BE%D0%BC%20%D0%BF%D0%BE%20%D0%BA%D1%80%D0%B0%D1%8F%D0%BC%2031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5495" y="44624"/>
            <a:ext cx="9081798" cy="6768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Сегодня мы отправимся в прогулку по несостоявшейся столице России – по Таганрогу. Почему несостоявшейся?  В 1696 году русские войска овладели турецкой крепостью Азов.-10"/>
          <p:cNvPicPr>
            <a:picLocks noChangeAspect="1" noChangeArrowheads="1"/>
          </p:cNvPicPr>
          <p:nvPr/>
        </p:nvPicPr>
        <p:blipFill>
          <a:blip r:embed="rId2" cstate="print"/>
          <a:srcRect b="3118"/>
          <a:stretch>
            <a:fillRect/>
          </a:stretch>
        </p:blipFill>
        <p:spPr bwMode="auto">
          <a:xfrm>
            <a:off x="561975" y="665161"/>
            <a:ext cx="7997432" cy="5602289"/>
          </a:xfrm>
          <a:prstGeom prst="round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BEB48C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33450" y="1314450"/>
            <a:ext cx="7038975" cy="4772025"/>
          </a:xfrm>
          <a:prstGeom prst="roundRect">
            <a:avLst/>
          </a:prstGeom>
          <a:solidFill>
            <a:srgbClr val="BEB48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35" name="Picture 7" descr="https://trafaret-decor.ru/sites/default/files/2022-10/%D0%9E%D1%84%D0%BE%D1%80%D0%BC%D0%BB%D0%B5%D0%BD%D0%B8%D0%B5%20%D0%BB%D0%B8%D1%81%D1%82%D0%B0%20%D0%904%20%D1%80%D0%B8%D1%81%D1%83%D0%BD%D0%BA%D0%BE%D0%BC%20%D0%BF%D0%BE%20%D0%BA%D1%80%D0%B0%D1%8F%D0%BC%2031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5496" y="44624"/>
            <a:ext cx="9081798" cy="676875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962024" y="1001619"/>
            <a:ext cx="71437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>
                <a:ln w="3175">
                  <a:solidFill>
                    <a:srgbClr val="00206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kara Free Condensed - npoekm" pitchFamily="2" charset="-52"/>
              </a:rPr>
              <a:t>Таганрог: </a:t>
            </a:r>
            <a:r>
              <a:rPr lang="ru-RU" sz="2800" b="1" dirty="0" smtClean="0">
                <a:ln>
                  <a:solidFill>
                    <a:srgbClr val="00206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kara Free Condensed - npoekm" pitchFamily="2" charset="-52"/>
              </a:rPr>
              <a:t>история одного города</a:t>
            </a:r>
            <a:endParaRPr lang="ru-RU" sz="2800" b="1" dirty="0">
              <a:ln w="3175">
                <a:solidFill>
                  <a:srgbClr val="002060"/>
                </a:solidFill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52750" y="2543175"/>
            <a:ext cx="2343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Arial" pitchFamily="34" charset="0"/>
                <a:cs typeface="Arial" pitchFamily="34" charset="0"/>
              </a:rPr>
              <a:t>Д. С. Лихачев</a:t>
            </a:r>
            <a:endParaRPr lang="ru-RU" sz="1600" dirty="0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5381625" y="2180917"/>
            <a:ext cx="2647950" cy="3625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2852687"/>
            <a:ext cx="1714500" cy="2810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rcRect/>
          <a:stretch>
            <a:fillRect/>
          </a:stretch>
        </p:blipFill>
        <p:spPr bwMode="auto">
          <a:xfrm>
            <a:off x="2743200" y="3793943"/>
            <a:ext cx="1519238" cy="204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200525" y="3302713"/>
            <a:ext cx="1414463" cy="235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114425" y="1519535"/>
            <a:ext cx="4467225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400" b="1" i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  <a:cs typeface="Arial" pitchFamily="34" charset="0"/>
              </a:rPr>
              <a:t>Краеведение</a:t>
            </a:r>
            <a:r>
              <a:rPr lang="ru-RU" sz="2000" b="1" i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  <a:cs typeface="Arial" pitchFamily="34" charset="0"/>
              </a:rPr>
              <a:t> – прекрасная школа воспитания гражданской совести</a:t>
            </a:r>
            <a:r>
              <a:rPr lang="ru-RU" sz="2000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  <a:cs typeface="Arial" pitchFamily="34" charset="0"/>
              </a:rPr>
              <a:t>.</a:t>
            </a:r>
            <a:endParaRPr lang="ru-RU" sz="2000" dirty="0">
              <a:ln>
                <a:solidFill>
                  <a:schemeClr val="tx1"/>
                </a:solidFill>
              </a:ln>
              <a:solidFill>
                <a:schemeClr val="accent4">
                  <a:lumMod val="50000"/>
                </a:schemeClr>
              </a:solidFill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5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5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1" grpId="0"/>
      <p:bldP spid="11" grpId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1271</TotalTime>
  <Words>249</Words>
  <Application>Microsoft Office PowerPoint</Application>
  <PresentationFormat>Экран (4:3)</PresentationFormat>
  <Paragraphs>63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Вероника Заварзина</dc:creator>
  <cp:lastModifiedBy>thitrikovawer</cp:lastModifiedBy>
  <cp:revision>125</cp:revision>
  <dcterms:created xsi:type="dcterms:W3CDTF">2023-11-02T10:49:00Z</dcterms:created>
  <dcterms:modified xsi:type="dcterms:W3CDTF">2023-11-17T06:09:30Z</dcterms:modified>
</cp:coreProperties>
</file>