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6699FF"/>
    <a:srgbClr val="605D5C"/>
    <a:srgbClr val="E63538"/>
    <a:srgbClr val="FF6600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100" d="100"/>
          <a:sy n="100" d="100"/>
        </p:scale>
        <p:origin x="-1212" y="-46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6755" y="2175493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Производство теплоизоляционных материалов на базе отходов металлургической промышленности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805222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делаем </a:t>
            </a:r>
            <a:r>
              <a:rPr lang="ru-RU" sz="2000" dirty="0" smtClean="0"/>
              <a:t>теплоизоляционную штукатурку с повышенными теплофизическими характеристиками с применением перлита</a:t>
            </a:r>
            <a:endParaRPr lang="ru-RU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53" y="5627920"/>
            <a:ext cx="2027895" cy="89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5627921"/>
            <a:ext cx="2810150" cy="89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2237" y="1463917"/>
            <a:ext cx="5611863" cy="4511003"/>
          </a:xfrm>
        </p:spPr>
        <p:txBody>
          <a:bodyPr>
            <a:noAutofit/>
          </a:bodyPr>
          <a:lstStyle/>
          <a:p>
            <a:pPr indent="180000" algn="just"/>
            <a:r>
              <a:rPr lang="ru-RU" sz="1600" dirty="0"/>
              <a:t> </a:t>
            </a:r>
            <a:r>
              <a:rPr lang="ru-RU" sz="2000" dirty="0" smtClean="0"/>
              <a:t>На производственной территории ПАО Северсталь скопилось большое количество отходов в виде перлита. Перлит как строительный материал обладает хорошими звуко- и теплоизоляционными характеристиками. Поэтому при добавлении его в состав штукатурки для ограждающих конструкций, она в свою очередь может показать хорошие теплофизические свойства.</a:t>
            </a:r>
          </a:p>
          <a:p>
            <a:pPr indent="180000" algn="just"/>
            <a:r>
              <a:rPr lang="ru-RU" sz="2000" dirty="0" smtClean="0"/>
              <a:t>Попутно решается проблема ресурсосбережения и переработки отходов.</a:t>
            </a:r>
            <a:endParaRPr lang="ru-RU" sz="1600" dirty="0"/>
          </a:p>
          <a:p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7" r="14476"/>
          <a:stretch/>
        </p:blipFill>
        <p:spPr bwMode="auto">
          <a:xfrm>
            <a:off x="6486525" y="1236662"/>
            <a:ext cx="4729965" cy="493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2226629"/>
            <a:ext cx="6031085" cy="2945446"/>
          </a:xfrm>
        </p:spPr>
        <p:txBody>
          <a:bodyPr>
            <a:normAutofit/>
          </a:bodyPr>
          <a:lstStyle/>
          <a:p>
            <a:pPr lvl="0" indent="180000" algn="just"/>
            <a:r>
              <a:rPr lang="ru-RU" sz="2000" dirty="0" smtClean="0">
                <a:solidFill>
                  <a:srgbClr val="000000"/>
                </a:solidFill>
              </a:rPr>
              <a:t>Для решения данной проблемы был подобран первоначальный состав теплоизоляционной штукатурки, состоящей из портландцемента и перлитового песка, обладающего высокой пористостью. В полученную сухую строительную смесь добавляется вода и рекомендуется использование пластифицирующей добавки.</a:t>
            </a:r>
            <a:endParaRPr lang="ru-RU" dirty="0"/>
          </a:p>
        </p:txBody>
      </p:sp>
      <p:pic>
        <p:nvPicPr>
          <p:cNvPr id="4" name="Picture 2" descr="D:\Desktop\ff268bee66a289144d4429f780cf81b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157" y="1524978"/>
            <a:ext cx="3452918" cy="424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2598391"/>
          </a:xfrm>
        </p:spPr>
        <p:txBody>
          <a:bodyPr/>
          <a:lstStyle/>
          <a:p>
            <a:pPr indent="180000" algn="just"/>
            <a:r>
              <a:rPr lang="ru-RU" dirty="0" smtClean="0">
                <a:latin typeface="+mj-lt"/>
              </a:rPr>
              <a:t>Данный продукт может быть интересен как строительным организациям и торговым сетям, занимающимся продажей строительных материалов, так и предпринимателям и физическим лицам.</a:t>
            </a:r>
            <a:endParaRPr lang="ru-RU" dirty="0">
              <a:latin typeface="+mj-lt"/>
            </a:endParaRPr>
          </a:p>
        </p:txBody>
      </p:sp>
      <p:sp>
        <p:nvSpPr>
          <p:cNvPr id="4" name="AutoShape 2" descr="https://www.onstek.com/wp-content/uploads/2020/12/%D9%85%D9%86%D8%B5%D8%A9-%D8%A7%D9%84%D8%AA%D9%88%D8%B8%D9%8A%D9%81-%D8%A8%D9%88%D8%B2%D8%A7%D8%B1%D8%A9-%D8%A7%D9%84%D8%B5%D8%AD%D8%A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8" b="35563"/>
          <a:stretch/>
        </p:blipFill>
        <p:spPr bwMode="auto">
          <a:xfrm>
            <a:off x="1087263" y="2752726"/>
            <a:ext cx="9885536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594787"/>
              </p:ext>
            </p:extLst>
          </p:nvPr>
        </p:nvGraphicFramePr>
        <p:xfrm>
          <a:off x="311110" y="1197034"/>
          <a:ext cx="11376586" cy="4773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5317">
                  <a:extLst>
                    <a:ext uri="{9D8B030D-6E8A-4147-A177-3AD203B41FA5}">
                      <a16:colId xmlns:a16="http://schemas.microsoft.com/office/drawing/2014/main" xmlns="" val="3615547180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xmlns="" val="2737300681"/>
                    </a:ext>
                  </a:extLst>
                </a:gridCol>
                <a:gridCol w="758439">
                  <a:extLst>
                    <a:ext uri="{9D8B030D-6E8A-4147-A177-3AD203B41FA5}">
                      <a16:colId xmlns:a16="http://schemas.microsoft.com/office/drawing/2014/main" xmlns="" val="2917784549"/>
                    </a:ext>
                  </a:extLst>
                </a:gridCol>
                <a:gridCol w="1516879">
                  <a:extLst>
                    <a:ext uri="{9D8B030D-6E8A-4147-A177-3AD203B41FA5}">
                      <a16:colId xmlns:a16="http://schemas.microsoft.com/office/drawing/2014/main" xmlns="" val="4219374828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xmlns="" val="2898922238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xmlns="" val="2016797568"/>
                    </a:ext>
                  </a:extLst>
                </a:gridCol>
              </a:tblGrid>
              <a:tr h="2227811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партнёры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Металлургические предприятия.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процессы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Предлагаем решение проблемы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Достоинства предложения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/>
                      </a:r>
                      <a:br>
                        <a:rPr lang="ru-RU" sz="1600" b="1" u="none" strike="noStrike" dirty="0" smtClean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 Мы предлагаем использовать отходы металлургической промышленности в качестве заполнителя в составе теплоизоляционной штукатурки. Это повысит теплофизические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характеристики</a:t>
                      </a:r>
                      <a:r>
                        <a:rPr lang="ru-RU" sz="1600" u="none" strike="noStrike" dirty="0" smtClean="0">
                          <a:effectLst/>
                        </a:rPr>
                        <a:t> изделия.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Отношения с клиентами </a:t>
                      </a:r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 smtClean="0">
                          <a:effectLst/>
                        </a:rPr>
                        <a:t>Привлекаем за счёт использования отходов промышленности и качества конечного продукта.</a:t>
                      </a:r>
                      <a:endParaRPr lang="ru-RU" sz="1600" u="none" strike="noStrike" dirty="0">
                        <a:effectLst/>
                      </a:endParaRPr>
                    </a:p>
                  </a:txBody>
                  <a:tcPr marL="9525" marR="9525" marT="9525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Сегменты ЦА </a:t>
                      </a:r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    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Основные потребители это </a:t>
                      </a:r>
                      <a:r>
                        <a:rPr lang="ru-RU" sz="1600" u="none" strike="noStrike" dirty="0" smtClean="0">
                          <a:effectLst/>
                        </a:rPr>
                        <a:t>строительные организации, торговые сети строительных материалов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3155582311"/>
                  </a:ext>
                </a:extLst>
              </a:tr>
              <a:tr h="349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ресурсы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Интеллектуальные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3053980"/>
                  </a:ext>
                </a:extLst>
              </a:tr>
              <a:tr h="964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Каналы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воздействия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20.35 университет</a:t>
                      </a:r>
                      <a:endParaRPr lang="ru-RU" sz="1600" b="0" i="0" u="none" strike="noStrike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4245365"/>
                  </a:ext>
                </a:extLst>
              </a:tr>
              <a:tr h="1104439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Структура </a:t>
                      </a:r>
                      <a:r>
                        <a:rPr lang="ru-RU" sz="1800" b="1" u="none" strike="noStrike" dirty="0" smtClean="0">
                          <a:effectLst/>
                        </a:rPr>
                        <a:t>издержек</a:t>
                      </a:r>
                    </a:p>
                    <a:p>
                      <a:pPr algn="ctr" fontAlgn="t"/>
                      <a:r>
                        <a:rPr lang="ru-RU" sz="1800" b="1" u="none" strike="noStrike" dirty="0" smtClean="0">
                          <a:effectLst/>
                        </a:rPr>
                        <a:t> </a:t>
                      </a:r>
                      <a:br>
                        <a:rPr lang="ru-RU" sz="1800" b="1" u="none" strike="noStrike" dirty="0" smtClean="0">
                          <a:effectLst/>
                        </a:rPr>
                      </a:br>
                      <a:r>
                        <a:rPr lang="ru-RU" sz="1800" b="0" u="none" strike="noStrike" dirty="0" smtClean="0">
                          <a:effectLst/>
                        </a:rPr>
                        <a:t>Зат</a:t>
                      </a:r>
                      <a:r>
                        <a:rPr lang="ru-RU" sz="1800" u="none" strike="noStrike" dirty="0" smtClean="0">
                          <a:effectLst/>
                        </a:rPr>
                        <a:t>раты на материалы, </a:t>
                      </a:r>
                      <a:r>
                        <a:rPr lang="ru-RU" sz="1800" u="none" strike="noStrike" dirty="0" smtClean="0">
                          <a:effectLst/>
                        </a:rPr>
                        <a:t>производство, </a:t>
                      </a:r>
                      <a:endParaRPr lang="ru-RU" sz="18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800" u="none" strike="noStrike" dirty="0" smtClean="0">
                          <a:effectLst/>
                        </a:rPr>
                        <a:t>на оплату труда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Источники доходов  </a:t>
                      </a:r>
                      <a:endParaRPr lang="ru-RU" sz="18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/>
                      </a:r>
                      <a:br>
                        <a:rPr lang="ru-RU" sz="1800" b="1" u="none" strike="noStrike" dirty="0">
                          <a:effectLst/>
                        </a:rPr>
                      </a:br>
                      <a:r>
                        <a:rPr lang="ru-RU" sz="1800" u="none" strike="noStrike" dirty="0">
                          <a:effectLst/>
                        </a:rPr>
                        <a:t>Доход с продажи </a:t>
                      </a:r>
                      <a:r>
                        <a:rPr lang="ru-RU" sz="1800" u="none" strike="noStrike" dirty="0" smtClean="0">
                          <a:effectLst/>
                        </a:rPr>
                        <a:t>состава и технологии изготовления материала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6869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6630864" cy="5144573"/>
          </a:xfrm>
        </p:spPr>
        <p:txBody>
          <a:bodyPr/>
          <a:lstStyle/>
          <a:p>
            <a:pPr indent="180000" algn="just"/>
            <a:r>
              <a:rPr lang="ru-RU" dirty="0" smtClean="0">
                <a:latin typeface="+mj-lt"/>
              </a:rPr>
              <a:t>Российская федерация</a:t>
            </a:r>
          </a:p>
          <a:p>
            <a:pPr indent="180000" algn="just"/>
            <a:r>
              <a:rPr lang="ru-RU" dirty="0" smtClean="0">
                <a:latin typeface="+mj-lt"/>
              </a:rPr>
              <a:t>Северо-западный федеральный округ</a:t>
            </a:r>
            <a:endParaRPr lang="ru-RU" dirty="0" smtClean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766" y="983009"/>
            <a:ext cx="2946461" cy="1681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883" y="2989942"/>
            <a:ext cx="3389842" cy="326877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4689244" y="3757352"/>
            <a:ext cx="2078181" cy="573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5121505" y="4767332"/>
            <a:ext cx="1679171" cy="361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00066" y="4038542"/>
            <a:ext cx="302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Все </a:t>
            </a:r>
            <a:r>
              <a:rPr lang="ru-RU" sz="1600" dirty="0" smtClean="0"/>
              <a:t>металлургические предприятия РФ, имеющие отходы в виде перлита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627596" y="5104575"/>
            <a:ext cx="3024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Металлургические предприятия С-з ФО, имеющие отходы в виде перлита</a:t>
            </a:r>
            <a:endParaRPr lang="ru-RU" sz="16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5651697" y="5648064"/>
            <a:ext cx="1755808" cy="253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56553" y="6127581"/>
            <a:ext cx="302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ПАО Северсталь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8750" y="4345075"/>
            <a:ext cx="2760180" cy="2012748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3199" r="3904"/>
          <a:stretch/>
        </p:blipFill>
        <p:spPr bwMode="auto">
          <a:xfrm>
            <a:off x="400050" y="1027979"/>
            <a:ext cx="4171950" cy="432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9" t="5710" r="18182" b="4527"/>
          <a:stretch/>
        </p:blipFill>
        <p:spPr bwMode="auto">
          <a:xfrm>
            <a:off x="4743450" y="904874"/>
            <a:ext cx="3494800" cy="494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3" t="5999" r="15195" b="6772"/>
          <a:stretch/>
        </p:blipFill>
        <p:spPr bwMode="auto">
          <a:xfrm>
            <a:off x="8963024" y="1027979"/>
            <a:ext cx="2125111" cy="36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8928" y="883257"/>
            <a:ext cx="10971372" cy="5203218"/>
          </a:xfrm>
        </p:spPr>
        <p:txBody>
          <a:bodyPr>
            <a:normAutofit/>
          </a:bodyPr>
          <a:lstStyle/>
          <a:p>
            <a:pPr marL="0" indent="457200"/>
            <a:r>
              <a:rPr lang="ru-RU" sz="2400" b="1" dirty="0" smtClean="0">
                <a:latin typeface="+mj-lt"/>
                <a:cs typeface="Times New Roman" panose="02020603050405020304" pitchFamily="18" charset="0"/>
              </a:rPr>
              <a:t>Мы уже сделали: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Определили проблемы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уточнили формулировку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идеи проекта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Расширили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знания о законодательных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требованиях.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Провели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анализ рынка 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выявили конкурентов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Составили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утвердили техническое задание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на </a:t>
            </a:r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проект</a:t>
            </a:r>
            <a:r>
              <a:rPr lang="ru-RU" sz="2400" dirty="0" smtClean="0">
                <a:latin typeface="+mj-lt"/>
                <a:cs typeface="Traditional Arabic" panose="02020603050405020304" pitchFamily="18" charset="-78"/>
              </a:rPr>
              <a:t>. </a:t>
            </a:r>
            <a:endParaRPr lang="ru-RU" sz="2400" dirty="0" smtClean="0">
              <a:latin typeface="+mj-lt"/>
              <a:cs typeface="Traditional Arabic" panose="02020603050405020304" pitchFamily="18" charset="-7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Определились с первым основным клиентом и партнером.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j-lt"/>
              </a:rPr>
              <a:t>Подобрали первоначальный состав материала.</a:t>
            </a:r>
          </a:p>
          <a:p>
            <a:pPr marL="0" indent="457200" algn="just"/>
            <a:r>
              <a:rPr lang="ru-RU" sz="2400" b="1" dirty="0" smtClean="0">
                <a:latin typeface="+mj-lt"/>
              </a:rPr>
              <a:t>Показатели:</a:t>
            </a:r>
            <a:endParaRPr lang="ru-RU" sz="2400" b="1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Стоимость материала снижается за счет использования отходов.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latin typeface="+mj-lt"/>
              </a:rPr>
              <a:t>Качество материала повышается за счет теплоизоляционных свойств перлита.</a:t>
            </a:r>
          </a:p>
        </p:txBody>
      </p:sp>
      <p:sp>
        <p:nvSpPr>
          <p:cNvPr id="3" name="AutoShape 2" descr="https://top-fon.com/uploads/posts/2023-02/1675330445_top-fon-com-p-fon-dlya-otcheta-prezentatsii-1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421232" y="219487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1998651" y="1948903"/>
            <a:ext cx="7851496" cy="64807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213523" y="1814507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8"/>
          <p:cNvSpPr txBox="1"/>
          <p:nvPr/>
        </p:nvSpPr>
        <p:spPr>
          <a:xfrm>
            <a:off x="2066953" y="912327"/>
            <a:ext cx="2085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+mj-lt"/>
              </a:rPr>
              <a:t>Ноябрь 2023</a:t>
            </a:r>
            <a:endParaRPr lang="ru-RU" sz="2400" dirty="0">
              <a:latin typeface="+mj-lt"/>
            </a:endParaRPr>
          </a:p>
        </p:txBody>
      </p:sp>
      <p:sp>
        <p:nvSpPr>
          <p:cNvPr id="15" name="TextBox 9"/>
          <p:cNvSpPr txBox="1"/>
          <p:nvPr/>
        </p:nvSpPr>
        <p:spPr>
          <a:xfrm>
            <a:off x="4995284" y="91020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+mj-lt"/>
              </a:rPr>
              <a:t>Май 2024</a:t>
            </a:r>
            <a:endParaRPr lang="ru-RU" sz="2400" dirty="0">
              <a:latin typeface="+mj-lt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2113115" y="2641699"/>
            <a:ext cx="341214" cy="2770052"/>
          </a:xfrm>
          <a:prstGeom prst="leftBrace">
            <a:avLst>
              <a:gd name="adj1" fmla="val 0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747993" y="2599551"/>
            <a:ext cx="259606" cy="2819801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16200000">
            <a:off x="9144379" y="2650226"/>
            <a:ext cx="290658" cy="2759248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334989" y="2777914"/>
            <a:ext cx="1182623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7902453" y="2665116"/>
            <a:ext cx="2540499" cy="8272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+mj-lt"/>
              </a:rPr>
              <a:t>Итоговый </a:t>
            </a:r>
            <a:r>
              <a:rPr lang="ru-RU" b="1" dirty="0" smtClean="0">
                <a:latin typeface="+mj-lt"/>
              </a:rPr>
              <a:t>вариант</a:t>
            </a:r>
            <a:endParaRPr lang="ru-RU" b="1" dirty="0">
              <a:latin typeface="+mj-lt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5072975" y="2806683"/>
            <a:ext cx="1717130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+mj-lt"/>
              </a:rPr>
              <a:t>Прототип</a:t>
            </a:r>
            <a:endParaRPr lang="ru-RU" b="1" dirty="0">
              <a:latin typeface="+mj-lt"/>
            </a:endParaRPr>
          </a:p>
        </p:txBody>
      </p:sp>
      <p:sp>
        <p:nvSpPr>
          <p:cNvPr id="22" name="TextBox 17"/>
          <p:cNvSpPr txBox="1"/>
          <p:nvPr/>
        </p:nvSpPr>
        <p:spPr>
          <a:xfrm>
            <a:off x="2119396" y="2817801"/>
            <a:ext cx="16197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+mj-lt"/>
              </a:rPr>
              <a:t>Идея</a:t>
            </a:r>
            <a:endParaRPr lang="ru-RU" b="1" dirty="0">
              <a:latin typeface="+mj-lt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1623459" y="3563735"/>
            <a:ext cx="1894153" cy="315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такта 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5065834" y="3519999"/>
            <a:ext cx="158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sp>
        <p:nvSpPr>
          <p:cNvPr id="25" name="TextBox 20"/>
          <p:cNvSpPr txBox="1"/>
          <p:nvPr/>
        </p:nvSpPr>
        <p:spPr>
          <a:xfrm>
            <a:off x="8489988" y="3546679"/>
            <a:ext cx="195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III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111408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085079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41"/>
          <p:cNvSpPr txBox="1"/>
          <p:nvPr/>
        </p:nvSpPr>
        <p:spPr>
          <a:xfrm>
            <a:off x="7727885" y="938976"/>
            <a:ext cx="223224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+mj-lt"/>
              </a:rPr>
              <a:t>Октябрь 2024</a:t>
            </a:r>
            <a:endParaRPr lang="ru-RU" sz="2400" dirty="0">
              <a:latin typeface="+mj-lt"/>
            </a:endParaRPr>
          </a:p>
        </p:txBody>
      </p:sp>
      <p:sp>
        <p:nvSpPr>
          <p:cNvPr id="29" name="TextBox 42"/>
          <p:cNvSpPr txBox="1"/>
          <p:nvPr/>
        </p:nvSpPr>
        <p:spPr>
          <a:xfrm>
            <a:off x="898693" y="4237117"/>
            <a:ext cx="299028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Уточнение проблемы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формулировка идеи проекта.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Расширить знания о законодательных нормативов.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Провести анализ рынка и выявить конкурентов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Составление </a:t>
            </a:r>
            <a:r>
              <a:rPr lang="ru-RU" sz="1400" dirty="0">
                <a:latin typeface="+mj-lt"/>
                <a:cs typeface="Times New Roman" panose="02020603050405020304" pitchFamily="18" charset="0"/>
              </a:rPr>
              <a:t>и утверждение технического задания на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проект</a:t>
            </a:r>
            <a:r>
              <a:rPr lang="ru-RU" sz="1400" dirty="0" smtClean="0">
                <a:latin typeface="+mj-lt"/>
                <a:cs typeface="Traditional Arabic" panose="02020603050405020304" pitchFamily="18" charset="-78"/>
              </a:rPr>
              <a:t>а.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4144454" y="4250072"/>
            <a:ext cx="393390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Times New Roman" panose="02020603050405020304" pitchFamily="18" charset="0"/>
              </a:rPr>
              <a:t>Подготовка расчета стоимости проекта для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предприятия.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Корректировка первоначального состава.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Times New Roman" panose="02020603050405020304" pitchFamily="18" charset="0"/>
              </a:rPr>
              <a:t>Проведение лабораторных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исследований.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8086846" y="4175179"/>
            <a:ext cx="3153022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100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Проведение повторных тестирований и сравнение с прошлыми результатами.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Уточнение расчета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стоимости. </a:t>
            </a: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Times New Roman" panose="02020603050405020304" pitchFamily="18" charset="0"/>
              </a:rPr>
              <a:t>Подготовка рабочей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документации и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модели.</a:t>
            </a: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Выход на </a:t>
            </a:r>
            <a:r>
              <a:rPr lang="ru-RU" sz="1400" dirty="0" smtClean="0">
                <a:latin typeface="+mj-lt"/>
                <a:cs typeface="Times New Roman" panose="02020603050405020304" pitchFamily="18" charset="0"/>
              </a:rPr>
              <a:t>рынок.</a:t>
            </a:r>
            <a:endParaRPr lang="ru-RU" sz="1400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09" y="1852613"/>
            <a:ext cx="11879315" cy="351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pic>
        <p:nvPicPr>
          <p:cNvPr id="7170" name="Picture 2" descr="D:\Desktop\oc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7" r="19407"/>
          <a:stretch/>
        </p:blipFill>
        <p:spPr bwMode="auto">
          <a:xfrm>
            <a:off x="1042953" y="2838450"/>
            <a:ext cx="1519269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697689" y="5222115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Петровская А.А.</a:t>
            </a:r>
          </a:p>
          <a:p>
            <a:pPr algn="ctr"/>
            <a:r>
              <a:rPr lang="ru-RU" sz="1400" dirty="0" smtClean="0">
                <a:latin typeface="+mj-lt"/>
              </a:rPr>
              <a:t>Руководитель</a:t>
            </a:r>
            <a:endParaRPr lang="ru-RU" sz="1400" dirty="0">
              <a:latin typeface="+mj-lt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17222" b="18889"/>
          <a:stretch/>
        </p:blipFill>
        <p:spPr bwMode="auto">
          <a:xfrm>
            <a:off x="3282927" y="971550"/>
            <a:ext cx="1717697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3036875" y="3329450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Смирнова А.Д.</a:t>
            </a: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pic>
        <p:nvPicPr>
          <p:cNvPr id="7173" name="Picture 5" descr="Илья Александрович Афоничев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22870" b="23102"/>
          <a:stretch/>
        </p:blipFill>
        <p:spPr bwMode="auto">
          <a:xfrm>
            <a:off x="6229350" y="971550"/>
            <a:ext cx="1652276" cy="22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5950588" y="3329450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Афоничев И.А.</a:t>
            </a: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pic>
        <p:nvPicPr>
          <p:cNvPr id="7175" name="Picture 7" descr="Ксения Игоревна Ганюшкин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7" r="17870" b="20880"/>
          <a:stretch/>
        </p:blipFill>
        <p:spPr bwMode="auto">
          <a:xfrm>
            <a:off x="9026619" y="972638"/>
            <a:ext cx="1955706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8899572" y="3331865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Ганюшкина К.И.</a:t>
            </a: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pic>
        <p:nvPicPr>
          <p:cNvPr id="7177" name="Picture 9" descr="Игорь Максимович Кононов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9" t="5763" r="25139" b="29998"/>
          <a:stretch/>
        </p:blipFill>
        <p:spPr bwMode="auto">
          <a:xfrm>
            <a:off x="4548187" y="3855085"/>
            <a:ext cx="1704976" cy="220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4295775" y="6199813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Кононов И.М.</a:t>
            </a: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  <p:pic>
        <p:nvPicPr>
          <p:cNvPr id="7179" name="Picture 11" descr="https://sun9-48.userapi.com/impg/FOMy4IhBEdBhBtATiEHVjixydcsludg48zRaKA/IHFCZSU-iZA.jpg?size=960x1200&amp;quality=95&amp;sign=f5e757f2ed02e1e1fdbd9fd30808d545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8" t="27529" r="24407" b="15431"/>
          <a:stretch/>
        </p:blipFill>
        <p:spPr bwMode="auto">
          <a:xfrm>
            <a:off x="7991476" y="3845962"/>
            <a:ext cx="1619250" cy="221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556C3C7-92F2-419B-86DE-EF457804E2BF}"/>
              </a:ext>
            </a:extLst>
          </p:cNvPr>
          <p:cNvSpPr txBox="1"/>
          <p:nvPr/>
        </p:nvSpPr>
        <p:spPr>
          <a:xfrm>
            <a:off x="7696201" y="6217901"/>
            <a:ext cx="2209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j-lt"/>
              </a:rPr>
              <a:t>Гостев Т.П.</a:t>
            </a:r>
          </a:p>
          <a:p>
            <a:pPr algn="ctr"/>
            <a:r>
              <a:rPr lang="ru-RU" sz="1400" dirty="0" smtClean="0">
                <a:latin typeface="+mj-lt"/>
              </a:rPr>
              <a:t>Участник команды</a:t>
            </a: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4c612441-9502-4d03-96ef-459065c861af"/>
    <ds:schemaRef ds:uri="2b9d9955-93fb-4bd4-bcdb-8e7ddc259c20"/>
  </ds:schemaRefs>
</ds:datastoreItem>
</file>

<file path=customXml/itemProps2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2909</TotalTime>
  <Words>336</Words>
  <Application>Microsoft Office PowerPoint</Application>
  <PresentationFormat>Произвольный</PresentationFormat>
  <Paragraphs>102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</vt:lpstr>
      <vt:lpstr>Производство теплоизоляционных материалов на базе отходов металлургической промышленности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kafsten</cp:lastModifiedBy>
  <cp:revision>332</cp:revision>
  <dcterms:created xsi:type="dcterms:W3CDTF">2022-04-04T12:37:27Z</dcterms:created>
  <dcterms:modified xsi:type="dcterms:W3CDTF">2023-12-01T07:21:33Z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