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3"/>
  </p:notesMasterIdLst>
  <p:sldIdLst>
    <p:sldId id="256" r:id="rId2"/>
    <p:sldId id="285" r:id="rId3"/>
    <p:sldId id="278" r:id="rId4"/>
    <p:sldId id="286" r:id="rId5"/>
    <p:sldId id="282" r:id="rId6"/>
    <p:sldId id="269" r:id="rId7"/>
    <p:sldId id="283" r:id="rId8"/>
    <p:sldId id="287" r:id="rId9"/>
    <p:sldId id="284" r:id="rId10"/>
    <p:sldId id="281" r:id="rId11"/>
    <p:sldId id="275" r:id="rId12"/>
  </p:sldIdLst>
  <p:sldSz cx="9144000" cy="5143500" type="screen16x9"/>
  <p:notesSz cx="6858000" cy="9144000"/>
  <p:embeddedFontLst>
    <p:embeddedFont>
      <p:font typeface="Arial Black" panose="020B0A04020102020204" pitchFamily="34" charset="0"/>
      <p:bold r:id="rId14"/>
    </p:embeddedFon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Lato ExtraBold" panose="020F0502020204030203" pitchFamily="34" charset="0"/>
      <p:bold r:id="rId19"/>
      <p:boldItalic r:id="rId20"/>
    </p:embeddedFont>
    <p:embeddedFont>
      <p:font typeface="Lato Medium" panose="020F0502020204030203" pitchFamily="34" charset="0"/>
      <p:regular r:id="rId21"/>
      <p:italic r:id="rId22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41175"/>
    <a:srgbClr val="090298"/>
    <a:srgbClr val="21017D"/>
    <a:srgbClr val="F6F7F8"/>
    <a:srgbClr val="2F3086"/>
    <a:srgbClr val="29ABE2"/>
    <a:srgbClr val="45458F"/>
    <a:srgbClr val="E9EEF3"/>
    <a:srgbClr val="E1E8EF"/>
    <a:srgbClr val="FAFB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C083E6E3-FA7D-4D7B-A595-EF9225AFEA82}" styleName="Светлый стиль 1 -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1E171933-4619-4E11-9A3F-F7608DF75F80}" styleName="Средний стиль 1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73" autoAdjust="0"/>
    <p:restoredTop sz="94693" autoAdjust="0"/>
  </p:normalViewPr>
  <p:slideViewPr>
    <p:cSldViewPr>
      <p:cViewPr varScale="1">
        <p:scale>
          <a:sx n="108" d="100"/>
          <a:sy n="108" d="100"/>
        </p:scale>
        <p:origin x="149" y="77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0CF021-DD99-4022-BFC3-5C77FC4A337B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224A4C-C6FA-49D6-AAE3-F8743F13D6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66892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24A4C-C6FA-49D6-AAE3-F8743F13D6FE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60722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24A4C-C6FA-49D6-AAE3-F8743F13D6FE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42003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24A4C-C6FA-49D6-AAE3-F8743F13D6FE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60734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24A4C-C6FA-49D6-AAE3-F8743F13D6FE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65773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24A4C-C6FA-49D6-AAE3-F8743F13D6FE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40612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24A4C-C6FA-49D6-AAE3-F8743F13D6FE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51494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24A4C-C6FA-49D6-AAE3-F8743F13D6FE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64785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2E580-164C-457B-90FF-7A6D16A56749}" type="datetime1">
              <a:rPr lang="ru-RU" smtClean="0"/>
              <a:t>24.10.2023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7BD36-E8A5-4B72-A705-45821B54B666}" type="datetime1">
              <a:rPr lang="ru-RU" smtClean="0"/>
              <a:t>24.10.2023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47410-D9D2-4646-A9F8-A7B9887CF84F}" type="datetime1">
              <a:rPr lang="ru-RU" smtClean="0"/>
              <a:t>24.10.2023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22E41-264B-47E2-B208-8C157297095B}" type="datetime1">
              <a:rPr lang="ru-RU" smtClean="0"/>
              <a:t>24.10.2023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FA4D1-BF87-466D-9A38-6FEF1AF9DB12}" type="datetime1">
              <a:rPr lang="ru-RU" smtClean="0"/>
              <a:t>24.10.2023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FD37F-0308-496D-B603-F17D721673AC}" type="datetime1">
              <a:rPr lang="ru-RU" smtClean="0"/>
              <a:t>24.10.2023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C5030-0B66-4CF5-90C9-5AA2E5F1D6D4}" type="datetime1">
              <a:rPr lang="ru-RU" smtClean="0"/>
              <a:t>24.10.2023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C89A2-0172-4726-88D1-28E244DEC5EA}" type="datetime1">
              <a:rPr lang="ru-RU" smtClean="0"/>
              <a:t>24.10.2023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EBC66-AD6D-496F-8E06-A2495A0BAC5E}" type="datetime1">
              <a:rPr lang="ru-RU" smtClean="0"/>
              <a:t>24.10.2023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A42E1-1433-44D7-BC59-51C17691082F}" type="datetime1">
              <a:rPr lang="ru-RU" smtClean="0"/>
              <a:t>24.10.2023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AC436-E787-4F6F-B5CD-87563C4D14C9}" type="datetime1">
              <a:rPr lang="ru-RU" smtClean="0"/>
              <a:t>24.10.2023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CC6113-8CEE-48EA-857E-5CE3A07B88FC}" type="datetime1">
              <a:rPr lang="ru-RU" smtClean="0"/>
              <a:t>24.10.2023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2"/>
          <a:srcRect b="59957"/>
          <a:stretch/>
        </p:blipFill>
        <p:spPr>
          <a:xfrm>
            <a:off x="3542621" y="4231637"/>
            <a:ext cx="2328515" cy="932402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3"/>
          <a:srcRect t="25031"/>
          <a:stretch/>
        </p:blipFill>
        <p:spPr>
          <a:xfrm>
            <a:off x="4211960" y="-20538"/>
            <a:ext cx="4031393" cy="159145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43586" y="1464997"/>
            <a:ext cx="4968552" cy="864095"/>
          </a:xfrm>
        </p:spPr>
        <p:txBody>
          <a:bodyPr lIns="0" tIns="0" rIns="0" bIns="0" anchor="t">
            <a:noAutofit/>
          </a:bodyPr>
          <a:lstStyle/>
          <a:p>
            <a:pPr lvl="0" algn="l" defTabSz="457200" fontAlgn="base">
              <a:spcAft>
                <a:spcPct val="0"/>
              </a:spcAft>
              <a:defRPr/>
            </a:pPr>
            <a:r>
              <a:rPr lang="en-GB" altLang="ru-RU" sz="4800" dirty="0">
                <a:latin typeface="Arial Black"/>
                <a:cs typeface="Arial" pitchFamily="34" charset="0"/>
              </a:rPr>
              <a:t>ARGeometrix</a:t>
            </a:r>
            <a:endParaRPr lang="ru-RU" altLang="ru-RU" sz="4800" dirty="0">
              <a:latin typeface="Arial Black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3216971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defTabSz="45720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ru-RU" altLang="ru-RU" dirty="0">
                <a:solidFill>
                  <a:srgbClr val="45458F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Иваново, 2023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624" y="359682"/>
            <a:ext cx="3057525" cy="704850"/>
          </a:xfrm>
          <a:prstGeom prst="rect">
            <a:avLst/>
          </a:prstGeom>
        </p:spPr>
      </p:pic>
      <p:sp>
        <p:nvSpPr>
          <p:cNvPr id="11" name="Овал 10"/>
          <p:cNvSpPr/>
          <p:nvPr/>
        </p:nvSpPr>
        <p:spPr>
          <a:xfrm>
            <a:off x="4891775" y="705234"/>
            <a:ext cx="5112568" cy="5112568"/>
          </a:xfrm>
          <a:prstGeom prst="ellipse">
            <a:avLst/>
          </a:prstGeom>
          <a:solidFill>
            <a:srgbClr val="4545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395473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306586" y="285316"/>
            <a:ext cx="2524192" cy="194421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467544" y="344843"/>
            <a:ext cx="8229600" cy="313932"/>
          </a:xfrm>
        </p:spPr>
        <p:txBody>
          <a:bodyPr lIns="0" tIns="0" rIns="0" bIns="0" anchor="t">
            <a:spAutoFit/>
          </a:bodyPr>
          <a:lstStyle/>
          <a:p>
            <a:pPr algn="l">
              <a:lnSpc>
                <a:spcPct val="85000"/>
              </a:lnSpc>
            </a:pPr>
            <a:r>
              <a:rPr lang="ru-RU" sz="2400" dirty="0">
                <a:latin typeface="Arial Black" panose="020B0A04020102020204" pitchFamily="34" charset="0"/>
              </a:rPr>
              <a:t>Бизнес-идея</a:t>
            </a:r>
            <a:endParaRPr lang="ru-RU" sz="24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509827" y="3219822"/>
            <a:ext cx="4527208" cy="1923678"/>
          </a:xfrm>
          <a:prstGeom prst="rect">
            <a:avLst/>
          </a:prstGeom>
        </p:spPr>
      </p:pic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95536" y="843558"/>
            <a:ext cx="2448272" cy="1440160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sz="2000" dirty="0"/>
              <a:t>Бесплатное приложение для формирования познавательного интереса учащихся на уроках геометрии, ясного понимания геометрической фигуры</a:t>
            </a:r>
            <a:r>
              <a:rPr lang="en-US" sz="2000" dirty="0"/>
              <a:t> (</a:t>
            </a:r>
            <a:r>
              <a:rPr lang="ru-RU" sz="2000" dirty="0"/>
              <a:t>учащиеся школы 7-11 класс)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19616" y="2859782"/>
            <a:ext cx="3635896" cy="1754326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r>
              <a:rPr lang="ru-RU" sz="1200" dirty="0"/>
              <a:t>На рынке не представлены полноценные 3D-учебники. На данный момент представлены лишь 3D-калькуляторы, которые не входят в состав УМК по геометрии, являясь дополнительным сторонним источником. Таким образом, проект уникален, т.к. он сможет обеспечить простой и быстрый доступ к наглядному материалу на уроках и при выполнении учениками домашнего задания.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940152" y="267494"/>
            <a:ext cx="2952328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/>
              <a:t>3D-модель — это объемное изображение некого объекта. Чтобы его получить, в специальной программе строят пересекающиеся плоскости по трем осям.</a:t>
            </a:r>
            <a:br>
              <a:rPr lang="ru-RU" sz="1200" dirty="0"/>
            </a:br>
            <a:r>
              <a:rPr lang="ru-RU" sz="1200" dirty="0"/>
              <a:t>Получается реалистичный объект, который можно расположить в пространстве как угодно.</a:t>
            </a:r>
            <a:br>
              <a:rPr lang="ru-RU" sz="1200" dirty="0"/>
            </a:br>
            <a:r>
              <a:rPr lang="ru-RU" sz="1200" dirty="0"/>
              <a:t>Готовую 3D модель можно скачать и использовать где угодно: для 3D-печати, разработки игр, презентаций.</a:t>
            </a:r>
          </a:p>
        </p:txBody>
      </p:sp>
      <p:pic>
        <p:nvPicPr>
          <p:cNvPr id="1026" name="Picture 2" descr="ГЕОМЕТРИЧЕСКИЕ ФИГУРЫ — Blog — Ghenadie Sontu Fine Ar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7426" y="267494"/>
            <a:ext cx="2664802" cy="2664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3027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:\!!! НТИ\Точка кипения предпринимательская\5O0A1445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29" r="32229"/>
          <a:stretch/>
        </p:blipFill>
        <p:spPr bwMode="auto">
          <a:xfrm>
            <a:off x="6139543" y="0"/>
            <a:ext cx="3004458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457200" y="490364"/>
            <a:ext cx="8229600" cy="313932"/>
          </a:xfrm>
        </p:spPr>
        <p:txBody>
          <a:bodyPr lIns="0" tIns="0" rIns="0" bIns="0" anchor="t">
            <a:spAutoFit/>
          </a:bodyPr>
          <a:lstStyle/>
          <a:p>
            <a:pPr algn="l">
              <a:lnSpc>
                <a:spcPct val="85000"/>
              </a:lnSpc>
            </a:pPr>
            <a:r>
              <a:rPr lang="ru-RU" sz="2400" dirty="0">
                <a:latin typeface="Arial Black" panose="020B0A04020102020204" pitchFamily="34" charset="0"/>
              </a:rPr>
              <a:t>Описание продукта</a:t>
            </a:r>
            <a:endParaRPr lang="ru-RU" sz="2400" dirty="0"/>
          </a:p>
        </p:txBody>
      </p:sp>
      <p:sp>
        <p:nvSpPr>
          <p:cNvPr id="12" name="Объект 11"/>
          <p:cNvSpPr>
            <a:spLocks noGrp="1"/>
          </p:cNvSpPr>
          <p:nvPr>
            <p:ph idx="1"/>
          </p:nvPr>
        </p:nvSpPr>
        <p:spPr>
          <a:xfrm>
            <a:off x="457199" y="915566"/>
            <a:ext cx="5575377" cy="3834896"/>
          </a:xfrm>
        </p:spPr>
        <p:txBody>
          <a:bodyPr wrap="square" lIns="0" tIns="0" rIns="0" bIns="0">
            <a:spAutoFit/>
          </a:bodyPr>
          <a:lstStyle/>
          <a:p>
            <a:pPr marL="0" indent="0">
              <a:buNone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Дополненная реальность (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Augmented Reality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0" indent="0">
              <a:buNone/>
            </a:pP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Учебник с дополненной реальностью позволит учащимся видеть геометрические фигуры в трехмерной форме, а не только на бумаге или на экране компьютера. Это позволит лучше представить пространственную структуру фигуры и понять ее особенности. </a:t>
            </a:r>
            <a:b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400" dirty="0"/>
              <a:t>Работа с дополненной реальностью сделает уроки более интерактивными и даже обеспечит игровой подход (учащиеся смогут решать головоломки и находить геометрические решения).</a:t>
            </a:r>
            <a:br>
              <a:rPr lang="ru-RU" sz="1400" dirty="0"/>
            </a:br>
            <a:endParaRPr lang="ru-RU" sz="1400" dirty="0"/>
          </a:p>
          <a:p>
            <a:r>
              <a:rPr lang="ru-RU" sz="1400" dirty="0"/>
              <a:t>Дополненная реальность с геометрическими фигурами позволит учиться геометрии более эффективно и интересно, помогая визуализировать абстрактные понятия и применять их на практике.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509827" y="3219822"/>
            <a:ext cx="4527208" cy="1923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1917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E754B19D-7B09-4110-B1DE-266FDE1AB56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33" t="1000" r="6556" b="18139"/>
          <a:stretch/>
        </p:blipFill>
        <p:spPr bwMode="auto">
          <a:xfrm>
            <a:off x="506737" y="36619"/>
            <a:ext cx="3168352" cy="2526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3E43518D-1B85-4A98-9E00-46DCDF6FFF4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" t="28327" r="25193"/>
          <a:stretch/>
        </p:blipFill>
        <p:spPr bwMode="auto">
          <a:xfrm>
            <a:off x="3707904" y="42562"/>
            <a:ext cx="4960800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0956980-7A2C-4486-8DAC-5E04645EF9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8820" y="2639981"/>
            <a:ext cx="5526360" cy="2460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0207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457200" y="490364"/>
            <a:ext cx="8229600" cy="313932"/>
          </a:xfrm>
        </p:spPr>
        <p:txBody>
          <a:bodyPr lIns="0" tIns="0" rIns="0" bIns="0" anchor="t">
            <a:spAutoFit/>
          </a:bodyPr>
          <a:lstStyle/>
          <a:p>
            <a:pPr algn="l">
              <a:lnSpc>
                <a:spcPct val="85000"/>
              </a:lnSpc>
            </a:pPr>
            <a:r>
              <a:rPr lang="ru-RU" sz="2400" dirty="0">
                <a:latin typeface="Arial Black" panose="020B0A04020102020204" pitchFamily="34" charset="0"/>
              </a:rPr>
              <a:t>Визуализация продукта</a:t>
            </a:r>
            <a:endParaRPr lang="ru-RU" sz="24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509827" y="3219822"/>
            <a:ext cx="4527208" cy="1923678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383128" y="843558"/>
            <a:ext cx="4572000" cy="304698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200" dirty="0"/>
              <a:t>Основные функции приложения для уроков геометрии с 3D моделями фигур для 7-11 классов могут включать:</a:t>
            </a:r>
            <a:br>
              <a:rPr lang="ru-RU" sz="1200" dirty="0"/>
            </a:br>
            <a:br>
              <a:rPr lang="ru-RU" sz="1200" dirty="0"/>
            </a:br>
            <a:r>
              <a:rPr lang="ru-RU" sz="1200" dirty="0"/>
              <a:t>1. Визуализация 3D моделей: Приложение должно позволять учащимся просматривать 3D модели различных геометрических фигур, таких как кубы, сферы, пирамиды и т.д.</a:t>
            </a:r>
            <a:br>
              <a:rPr lang="ru-RU" sz="1200" dirty="0"/>
            </a:br>
            <a:br>
              <a:rPr lang="ru-RU" sz="1200" dirty="0"/>
            </a:br>
            <a:r>
              <a:rPr lang="ru-RU" sz="1200" dirty="0"/>
              <a:t>2. Вращение и масштабирование: Учащиеся должны иметь возможность вращать и масштабировать 3D модели фигур, чтобы изучить их различные аспекты и свойства.</a:t>
            </a:r>
            <a:br>
              <a:rPr lang="ru-RU" sz="1200" dirty="0"/>
            </a:br>
            <a:br>
              <a:rPr lang="ru-RU" sz="1200" dirty="0"/>
            </a:br>
            <a:r>
              <a:rPr lang="ru-RU" sz="1200" dirty="0"/>
              <a:t>3. Различные варианты представления: Приложение может предлагать несколько способов отображения 3D моделей, таких как секции, пересечения и проекции, чтобы помочь учащимся лучше понять структуру фигур.</a:t>
            </a:r>
          </a:p>
        </p:txBody>
      </p:sp>
      <p:pic>
        <p:nvPicPr>
          <p:cNvPr id="2050" name="Picture 2" descr="Página 46 | Fotos de 3d Object, +43.000 Fotos de stock gratuitas de gran  calida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070908"/>
            <a:ext cx="3688118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16361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29AB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457200" y="490364"/>
            <a:ext cx="3754760" cy="261610"/>
          </a:xfrm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85000"/>
              </a:lnSpc>
            </a:pPr>
            <a:r>
              <a:rPr lang="en-US" sz="2000" dirty="0">
                <a:solidFill>
                  <a:schemeClr val="bg1"/>
                </a:solidFill>
                <a:latin typeface="Arial Black" panose="020B0A04020102020204" pitchFamily="34" charset="0"/>
              </a:rPr>
              <a:t>SWOT-</a:t>
            </a:r>
            <a:r>
              <a:rPr lang="ru-RU" sz="2000" dirty="0">
                <a:solidFill>
                  <a:schemeClr val="bg1"/>
                </a:solidFill>
                <a:latin typeface="Arial Black" panose="020B0A04020102020204" pitchFamily="34" charset="0"/>
              </a:rPr>
              <a:t>анализ</a:t>
            </a:r>
            <a:endParaRPr lang="ru-RU" sz="2000" dirty="0">
              <a:solidFill>
                <a:schemeClr val="bg1"/>
              </a:solidFill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509827" y="3219822"/>
            <a:ext cx="4527208" cy="1923678"/>
          </a:xfrm>
          <a:prstGeom prst="rect">
            <a:avLst/>
          </a:prstGeom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9074809"/>
              </p:ext>
            </p:extLst>
          </p:nvPr>
        </p:nvGraphicFramePr>
        <p:xfrm>
          <a:off x="107500" y="843558"/>
          <a:ext cx="8929535" cy="4228447"/>
        </p:xfrm>
        <a:graphic>
          <a:graphicData uri="http://schemas.openxmlformats.org/drawingml/2006/table">
            <a:tbl>
              <a:tblPr bandRow="1">
                <a:tableStyleId>{7DF18680-E054-41AD-8BC1-D1AEF772440D}</a:tableStyleId>
              </a:tblPr>
              <a:tblGrid>
                <a:gridCol w="14882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882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882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12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0528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8825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125327">
                <a:tc>
                  <a:txBody>
                    <a:bodyPr/>
                    <a:lstStyle/>
                    <a:p>
                      <a:r>
                        <a:rPr lang="ru-RU" sz="1200" b="0" i="1" kern="1200" dirty="0">
                          <a:effectLst/>
                        </a:rPr>
                        <a:t>Сильные стороны учебников с дополнительной реальностью (AR):</a:t>
                      </a:r>
                      <a:endParaRPr lang="ru-RU" sz="1200" b="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u="sng" kern="1200" dirty="0">
                          <a:effectLst/>
                        </a:rPr>
                        <a:t>Интерактивность: </a:t>
                      </a:r>
                      <a:r>
                        <a:rPr lang="ru-RU" sz="1100" kern="1200" dirty="0">
                          <a:effectLst/>
                        </a:rPr>
                        <a:t>AR-учебники позволяют ученикам взаимодействовать с контентом, что делает обучение более интересным и захватывающим.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u="sng" kern="1200" dirty="0">
                          <a:effectLst/>
                        </a:rPr>
                        <a:t>Визуализация: </a:t>
                      </a:r>
                      <a:endParaRPr lang="en-US" sz="1100" u="sng" kern="1200" dirty="0">
                        <a:effectLst/>
                      </a:endParaRPr>
                    </a:p>
                    <a:p>
                      <a:r>
                        <a:rPr lang="ru-RU" sz="1100" kern="1200" dirty="0">
                          <a:effectLst/>
                        </a:rPr>
                        <a:t>AR позволяет визуализировать сложные концепции и процессы, делая их более понятными для учащихся.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u="sng" kern="1200" dirty="0">
                          <a:effectLst/>
                        </a:rPr>
                        <a:t>Персонализация</a:t>
                      </a:r>
                      <a:r>
                        <a:rPr lang="ru-RU" sz="1100" kern="1200" dirty="0">
                          <a:effectLst/>
                        </a:rPr>
                        <a:t>: Ученики могут настраивать свой учебный процесс, выбирая интересующие их темы и задания.</a:t>
                      </a:r>
                      <a:br>
                        <a:rPr lang="ru-RU" sz="1100" dirty="0"/>
                      </a:b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u="sng" kern="1200" dirty="0" err="1">
                          <a:effectLst/>
                        </a:rPr>
                        <a:t>Геймификация</a:t>
                      </a:r>
                      <a:r>
                        <a:rPr lang="ru-RU" sz="1100" kern="1200" dirty="0">
                          <a:effectLst/>
                        </a:rPr>
                        <a:t>: Учебники с AR часто используют игровые элементы, чтобы сделать обучение более увлекательным.</a:t>
                      </a:r>
                      <a:br>
                        <a:rPr lang="ru-RU" sz="1100" dirty="0"/>
                      </a:b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u="sng" kern="1200" dirty="0">
                          <a:effectLst/>
                        </a:rPr>
                        <a:t>Многопользовательский</a:t>
                      </a:r>
                      <a:r>
                        <a:rPr lang="ru-RU" sz="1100" kern="1200" dirty="0">
                          <a:effectLst/>
                        </a:rPr>
                        <a:t> </a:t>
                      </a:r>
                      <a:r>
                        <a:rPr lang="ru-RU" sz="1100" u="sng" kern="1200" dirty="0">
                          <a:effectLst/>
                        </a:rPr>
                        <a:t>режим</a:t>
                      </a:r>
                      <a:r>
                        <a:rPr lang="ru-RU" sz="1100" kern="1200" dirty="0">
                          <a:effectLst/>
                        </a:rPr>
                        <a:t>: </a:t>
                      </a:r>
                      <a:endParaRPr lang="en-US" sz="1100" kern="1200" dirty="0">
                        <a:effectLst/>
                      </a:endParaRPr>
                    </a:p>
                    <a:p>
                      <a:r>
                        <a:rPr lang="ru-RU" sz="1100" kern="1200" dirty="0">
                          <a:effectLst/>
                        </a:rPr>
                        <a:t>AR-технологии позволяют учащимся работать вместе над проектами, что способствует развитию навыков сотрудничества и общения.</a:t>
                      </a:r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51625">
                <a:tc>
                  <a:txBody>
                    <a:bodyPr/>
                    <a:lstStyle/>
                    <a:p>
                      <a:r>
                        <a:rPr lang="ru-RU" sz="1200" b="0" i="1" kern="1200" dirty="0">
                          <a:effectLst/>
                        </a:rPr>
                        <a:t>Слабые стороны учебников с AR:</a:t>
                      </a:r>
                      <a:endParaRPr lang="ru-RU" sz="1200" b="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0" i="0" u="sng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Стоимость</a:t>
                      </a:r>
                      <a:r>
                        <a:rPr lang="ru-RU" sz="11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endParaRPr lang="en-US" sz="11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1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AR-устройства и учебники могут быть достаточно дорогими, что делает их недоступными для некоторых учеников.</a:t>
                      </a:r>
                      <a:br>
                        <a:rPr lang="ru-RU" sz="1100" dirty="0"/>
                      </a:b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0" i="0" u="sng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Проблемы с безопасностью: </a:t>
                      </a:r>
                      <a:r>
                        <a:rPr lang="ru-RU" sz="11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Некоторые AR-приложения могут содержать неприемлемый контент или вирусы, что может представлять угрозу для учеников.</a:t>
                      </a:r>
                      <a:br>
                        <a:rPr lang="ru-RU" sz="1100" dirty="0"/>
                      </a:b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0" i="0" u="sng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Технические проблемы: </a:t>
                      </a:r>
                      <a:endParaRPr lang="en-US" sz="1100" b="0" i="0" u="sng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1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AR-книги могут иметь проблемы с подключением к интернету или с совместимостью с различными устройствами.</a:t>
                      </a:r>
                      <a:br>
                        <a:rPr lang="ru-RU" sz="1100" dirty="0"/>
                      </a:b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0" i="0" u="sng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Ограниченное использование: </a:t>
                      </a:r>
                      <a:endParaRPr lang="en-US" sz="1100" b="0" i="0" u="sng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1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AR-технология может быть не доступна в некоторых учебных заведениях или регионах.</a:t>
                      </a:r>
                    </a:p>
                    <a:p>
                      <a:br>
                        <a:rPr lang="ru-RU" dirty="0"/>
                      </a:b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683090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457200" y="490364"/>
            <a:ext cx="8229600" cy="313932"/>
          </a:xfrm>
        </p:spPr>
        <p:txBody>
          <a:bodyPr lIns="0" tIns="0" rIns="0" bIns="0" anchor="t">
            <a:spAutoFit/>
          </a:bodyPr>
          <a:lstStyle/>
          <a:p>
            <a:pPr algn="l">
              <a:lnSpc>
                <a:spcPct val="85000"/>
              </a:lnSpc>
            </a:pPr>
            <a:r>
              <a:rPr lang="ru-RU" sz="2400" dirty="0">
                <a:latin typeface="Arial Black" panose="020B0A04020102020204" pitchFamily="34" charset="0"/>
              </a:rPr>
              <a:t>Бизнес-модель</a:t>
            </a:r>
            <a:endParaRPr lang="ru-RU" sz="2400" dirty="0"/>
          </a:p>
        </p:txBody>
      </p:sp>
      <p:sp>
        <p:nvSpPr>
          <p:cNvPr id="12" name="Объект 11"/>
          <p:cNvSpPr>
            <a:spLocks noGrp="1"/>
          </p:cNvSpPr>
          <p:nvPr>
            <p:ph idx="1"/>
          </p:nvPr>
        </p:nvSpPr>
        <p:spPr>
          <a:xfrm>
            <a:off x="471414" y="1059582"/>
            <a:ext cx="7052914" cy="2400657"/>
          </a:xfrm>
        </p:spPr>
        <p:txBody>
          <a:bodyPr wrap="square" lIns="0" tIns="0" rIns="0" bIns="0">
            <a:spAutoFit/>
          </a:bodyPr>
          <a:lstStyle/>
          <a:p>
            <a:r>
              <a:rPr lang="ru-RU" sz="1200" dirty="0"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Целевая аудитория: ученики и учителя школ.</a:t>
            </a:r>
          </a:p>
          <a:p>
            <a:r>
              <a:rPr lang="ru-RU" sz="1200" dirty="0"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Содержание и функциональность: учебник будет включать в себя различные геометрические фигуры, их свойства, формулы и примеры применения, а также будет обладать интерактивностью благодаря дополненной реальности с трёхмерными моделями фигур.</a:t>
            </a:r>
          </a:p>
          <a:p>
            <a:r>
              <a:rPr lang="ru-RU" sz="1200" dirty="0"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Техническая реализация: наём технических специалистов (разработчиков)</a:t>
            </a:r>
            <a:r>
              <a:rPr lang="en-GB" sz="1200" dirty="0"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; </a:t>
            </a:r>
            <a:r>
              <a:rPr lang="ru-RU" sz="1200" dirty="0"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разработка трёхмерных моделей геометрических фигур на движке </a:t>
            </a:r>
            <a:r>
              <a:rPr lang="en-GB" sz="1200" dirty="0"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Unity/Unreal Engine</a:t>
            </a:r>
            <a:r>
              <a:rPr lang="ru-RU" sz="1200" dirty="0"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 и т.д.</a:t>
            </a:r>
            <a:r>
              <a:rPr lang="en-GB" sz="1200" dirty="0"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;</a:t>
            </a:r>
            <a:r>
              <a:rPr lang="ru-RU" sz="1200" dirty="0"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 разработка приложения на телефон, для работы с геометрическими фигурами и учебником.</a:t>
            </a:r>
          </a:p>
          <a:p>
            <a:r>
              <a:rPr lang="ru-RU" sz="1200" dirty="0"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Реализация и распространение: предоставление учебников и программы на безвозмездной основе, как государственный проект.</a:t>
            </a:r>
          </a:p>
          <a:p>
            <a:r>
              <a:rPr lang="ru-RU" sz="1200" dirty="0"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Финансирование: государственное финансирование.</a:t>
            </a:r>
          </a:p>
          <a:p>
            <a:r>
              <a:rPr lang="ru-RU" sz="1200" dirty="0"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Обновление и сопровождение: программа будет регулярно обновляться, возможные баги (ошибки) будут исправляться.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509827" y="3219822"/>
            <a:ext cx="4527208" cy="1923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11479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693E43DD-BFAE-46F8-B1DC-B1A61537B4A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88" r="12988"/>
          <a:stretch/>
        </p:blipFill>
        <p:spPr bwMode="auto">
          <a:xfrm>
            <a:off x="863588" y="106886"/>
            <a:ext cx="7416824" cy="4929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14750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rgbClr val="2F30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138336" y="339502"/>
            <a:ext cx="5122912" cy="313932"/>
          </a:xfr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85000"/>
              </a:lnSpc>
            </a:pPr>
            <a:r>
              <a:rPr lang="ru-RU" sz="2400" dirty="0">
                <a:solidFill>
                  <a:srgbClr val="241175"/>
                </a:solidFill>
                <a:latin typeface="Arial Black" panose="020B0A04020102020204" pitchFamily="34" charset="0"/>
              </a:rPr>
              <a:t>Комплекс маркетинга </a:t>
            </a:r>
            <a:r>
              <a:rPr lang="en-US" sz="2400" dirty="0">
                <a:solidFill>
                  <a:srgbClr val="241175"/>
                </a:solidFill>
                <a:latin typeface="Arial Black" panose="020B0A04020102020204" pitchFamily="34" charset="0"/>
              </a:rPr>
              <a:t>7P</a:t>
            </a:r>
            <a:endParaRPr lang="ru-RU" sz="2400" dirty="0">
              <a:solidFill>
                <a:srgbClr val="241175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509827" y="3219822"/>
            <a:ext cx="4527208" cy="192367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493328" y="927006"/>
            <a:ext cx="1954051" cy="1384995"/>
          </a:xfrm>
          <a:prstGeom prst="rect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1200" dirty="0"/>
              <a:t>Определение потребности в продукте:</a:t>
            </a:r>
          </a:p>
          <a:p>
            <a:r>
              <a:rPr lang="ru-RU" sz="1200" dirty="0"/>
              <a:t>пользователь осознает, что ему нужен такой учебник для учебы или саморазвития.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45496" y="1034523"/>
            <a:ext cx="1907704" cy="1569660"/>
          </a:xfrm>
          <a:prstGeom prst="rect">
            <a:avLst/>
          </a:prstGeom>
          <a:ln>
            <a:solidFill>
              <a:schemeClr val="accent4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1200" dirty="0"/>
              <a:t>Поиск информации: пользователь ищет информацию о существующих учебниках, их содержании и особенностях использования.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45496" y="3106047"/>
            <a:ext cx="1990150" cy="1569660"/>
          </a:xfrm>
          <a:prstGeom prst="rect">
            <a:avLst/>
          </a:prstGeom>
          <a:ln>
            <a:solidFill>
              <a:schemeClr val="accent4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1200" dirty="0"/>
              <a:t>Выбор учебника с AR: на основе полученной информации пользователь выбирает подходящий для себя учебник, исходя из своих интересов, целей и бюджета.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699792" y="3003798"/>
            <a:ext cx="1541124" cy="1569660"/>
          </a:xfrm>
          <a:prstGeom prst="rect">
            <a:avLst/>
          </a:prstGeom>
          <a:ln>
            <a:solidFill>
              <a:schemeClr val="accent4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1200" dirty="0"/>
              <a:t>Покупка: после выбора учебника пользователь совершает покупку, возможно, через интернет-магазин или книжный</a:t>
            </a:r>
          </a:p>
        </p:txBody>
      </p:sp>
      <p:cxnSp>
        <p:nvCxnSpPr>
          <p:cNvPr id="17" name="Скругленная соединительная линия 16"/>
          <p:cNvCxnSpPr>
            <a:stCxn id="3" idx="1"/>
          </p:cNvCxnSpPr>
          <p:nvPr/>
        </p:nvCxnSpPr>
        <p:spPr>
          <a:xfrm rot="10800000" flipV="1">
            <a:off x="2053200" y="1619504"/>
            <a:ext cx="440128" cy="376182"/>
          </a:xfrm>
          <a:prstGeom prst="curvedConnector3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Скругленная соединительная линия 18"/>
          <p:cNvCxnSpPr>
            <a:stCxn id="4" idx="2"/>
          </p:cNvCxnSpPr>
          <p:nvPr/>
        </p:nvCxnSpPr>
        <p:spPr>
          <a:xfrm rot="5400000">
            <a:off x="604522" y="2611221"/>
            <a:ext cx="501864" cy="487788"/>
          </a:xfrm>
          <a:prstGeom prst="curvedConnector3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Скругленная соединительная линия 21"/>
          <p:cNvCxnSpPr/>
          <p:nvPr/>
        </p:nvCxnSpPr>
        <p:spPr>
          <a:xfrm flipV="1">
            <a:off x="2135647" y="3651870"/>
            <a:ext cx="564145" cy="432050"/>
          </a:xfrm>
          <a:prstGeom prst="curvedConnector3">
            <a:avLst>
              <a:gd name="adj1" fmla="val 50000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Прямоугольник 26"/>
          <p:cNvSpPr/>
          <p:nvPr/>
        </p:nvSpPr>
        <p:spPr>
          <a:xfrm>
            <a:off x="4788024" y="2966445"/>
            <a:ext cx="1841391" cy="2123658"/>
          </a:xfrm>
          <a:prstGeom prst="rect">
            <a:avLst/>
          </a:prstGeom>
          <a:solidFill>
            <a:srgbClr val="241175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</a:rPr>
              <a:t>Загрузка приложения: после покупки пользователь загружает на свой смартфон или планшет приложение, которое позволит работать с дополнительной реальностью в учебнике.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7092280" y="3013714"/>
            <a:ext cx="1841391" cy="1754326"/>
          </a:xfrm>
          <a:prstGeom prst="rect">
            <a:avLst/>
          </a:prstGeom>
          <a:solidFill>
            <a:srgbClr val="241175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</a:rPr>
              <a:t>Настройка приложения: пользователь настраивает приложение для корректной работы с учебником и дополнительной реальностью.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7092280" y="253696"/>
            <a:ext cx="1890463" cy="2308324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</a:rPr>
              <a:t>Использование: в соответствии с инструкциями в учебнике, пользователь начинает использовать учебник с дополнительной реальностью, изучая новый материал, выполняя задания и закрепляя полученные знания.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4604867" y="195486"/>
            <a:ext cx="2168563" cy="2492990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</a:rPr>
              <a:t>Оценка и анализ результатов использования учебника с AR: по окончании использования учебника пользователь оценивает эффективность и полезность изученного материала, а также удобство и полезность использования дополнительной реальности в процессе обучения.</a:t>
            </a:r>
          </a:p>
        </p:txBody>
      </p:sp>
      <p:cxnSp>
        <p:nvCxnSpPr>
          <p:cNvPr id="32" name="Скругленная соединительная линия 31"/>
          <p:cNvCxnSpPr>
            <a:stCxn id="8" idx="3"/>
          </p:cNvCxnSpPr>
          <p:nvPr/>
        </p:nvCxnSpPr>
        <p:spPr>
          <a:xfrm>
            <a:off x="4240916" y="3788628"/>
            <a:ext cx="547108" cy="511314"/>
          </a:xfrm>
          <a:prstGeom prst="curvedConnector3">
            <a:avLst/>
          </a:prstGeom>
          <a:ln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34" name="Скругленная соединительная линия 33"/>
          <p:cNvCxnSpPr/>
          <p:nvPr/>
        </p:nvCxnSpPr>
        <p:spPr>
          <a:xfrm flipV="1">
            <a:off x="6629950" y="3374192"/>
            <a:ext cx="462865" cy="432050"/>
          </a:xfrm>
          <a:prstGeom prst="curvedConnector3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Скругленная соединительная линия 36"/>
          <p:cNvCxnSpPr/>
          <p:nvPr/>
        </p:nvCxnSpPr>
        <p:spPr>
          <a:xfrm rot="5400000" flipH="1" flipV="1">
            <a:off x="7979811" y="2595186"/>
            <a:ext cx="441776" cy="375449"/>
          </a:xfrm>
          <a:prstGeom prst="curvedConnector3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Скругленная соединительная линия 40"/>
          <p:cNvCxnSpPr>
            <a:stCxn id="29" idx="1"/>
          </p:cNvCxnSpPr>
          <p:nvPr/>
        </p:nvCxnSpPr>
        <p:spPr>
          <a:xfrm rot="10800000" flipV="1">
            <a:off x="6773432" y="1407858"/>
            <a:ext cx="318849" cy="299796"/>
          </a:xfrm>
          <a:prstGeom prst="curvedConnector3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81997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457200" y="490364"/>
            <a:ext cx="8229600" cy="313932"/>
          </a:xfrm>
        </p:spPr>
        <p:txBody>
          <a:bodyPr lIns="0" tIns="0" rIns="0" bIns="0" anchor="t">
            <a:spAutoFit/>
          </a:bodyPr>
          <a:lstStyle/>
          <a:p>
            <a:pPr algn="l">
              <a:lnSpc>
                <a:spcPct val="85000"/>
              </a:lnSpc>
            </a:pPr>
            <a:r>
              <a:rPr lang="ru-RU" sz="2400" dirty="0">
                <a:latin typeface="Arial Black" panose="020B0A04020102020204" pitchFamily="34" charset="0"/>
              </a:rPr>
              <a:t>Команда проекта</a:t>
            </a:r>
            <a:endParaRPr lang="ru-RU" sz="24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509827" y="3228110"/>
            <a:ext cx="4527208" cy="1923678"/>
          </a:xfrm>
          <a:prstGeom prst="rect">
            <a:avLst/>
          </a:prstGeom>
        </p:spPr>
      </p:pic>
      <p:sp>
        <p:nvSpPr>
          <p:cNvPr id="3" name="Овал 2"/>
          <p:cNvSpPr/>
          <p:nvPr/>
        </p:nvSpPr>
        <p:spPr>
          <a:xfrm>
            <a:off x="323528" y="1010266"/>
            <a:ext cx="1440160" cy="144016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2123728" y="1010161"/>
            <a:ext cx="1440160" cy="1440160"/>
          </a:xfrm>
          <a:prstGeom prst="ellipse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3851920" y="1013560"/>
            <a:ext cx="1440160" cy="144016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5580112" y="1010161"/>
            <a:ext cx="1440160" cy="1440160"/>
          </a:xfrm>
          <a:prstGeom prst="ellipse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7337565" y="1013560"/>
            <a:ext cx="1440160" cy="144016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323528" y="2746207"/>
            <a:ext cx="1440160" cy="1440160"/>
          </a:xfrm>
          <a:prstGeom prst="ellipse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2123728" y="2746207"/>
            <a:ext cx="1440160" cy="144016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3852453" y="2746207"/>
            <a:ext cx="1440160" cy="1440160"/>
          </a:xfrm>
          <a:prstGeom prst="ellipse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5580112" y="2746207"/>
            <a:ext cx="1440160" cy="144016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/>
          <p:cNvSpPr/>
          <p:nvPr/>
        </p:nvSpPr>
        <p:spPr>
          <a:xfrm>
            <a:off x="7337565" y="2746207"/>
            <a:ext cx="1440160" cy="1440160"/>
          </a:xfrm>
          <a:prstGeom prst="ellipse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74011" y="1407075"/>
            <a:ext cx="133919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Капустина Анастасия</a:t>
            </a:r>
            <a:endParaRPr lang="en-US" b="1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2174211" y="1407074"/>
            <a:ext cx="133919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Гнедина Дарья</a:t>
            </a:r>
            <a:endParaRPr lang="en-US" b="1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3902403" y="1407073"/>
            <a:ext cx="133919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Киселева Алёна</a:t>
            </a:r>
            <a:endParaRPr lang="en-US" b="1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5630595" y="1406587"/>
            <a:ext cx="133919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Егорова Анна</a:t>
            </a:r>
            <a:endParaRPr lang="en-US" b="1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7388048" y="1406585"/>
            <a:ext cx="133919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Богослова Анастасия</a:t>
            </a:r>
            <a:endParaRPr lang="en-US" b="1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374010" y="3143120"/>
            <a:ext cx="133919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Гончарова Евгения</a:t>
            </a:r>
            <a:endParaRPr lang="en-US" b="1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2174210" y="3143119"/>
            <a:ext cx="133919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Аланова Валерия</a:t>
            </a:r>
            <a:endParaRPr lang="en-US" b="1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3902936" y="3143117"/>
            <a:ext cx="133919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Мовчан Вероника</a:t>
            </a:r>
            <a:endParaRPr lang="en-US" b="1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5630595" y="3143116"/>
            <a:ext cx="133919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Напалкова Алёна</a:t>
            </a:r>
            <a:endParaRPr lang="en-US" b="1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7388048" y="3143115"/>
            <a:ext cx="133919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Лотарева Екатерина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0151823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F308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45039" y="1966706"/>
            <a:ext cx="6264696" cy="1224135"/>
          </a:xfrm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85000"/>
              </a:lnSpc>
            </a:pPr>
            <a:r>
              <a:rPr lang="ru-RU" sz="4800" dirty="0">
                <a:solidFill>
                  <a:schemeClr val="bg1"/>
                </a:solidFill>
              </a:rPr>
              <a:t>Спасибо за внимание!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509827" y="3219822"/>
            <a:ext cx="4527208" cy="192367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085" y="339502"/>
            <a:ext cx="3130302" cy="792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285203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очка кипения предпринимательская">
      <a:dk1>
        <a:srgbClr val="413F41"/>
      </a:dk1>
      <a:lt1>
        <a:srgbClr val="FFFFFF"/>
      </a:lt1>
      <a:dk2>
        <a:srgbClr val="413F41"/>
      </a:dk2>
      <a:lt2>
        <a:srgbClr val="D9E1ED"/>
      </a:lt2>
      <a:accent1>
        <a:srgbClr val="E33C3C"/>
      </a:accent1>
      <a:accent2>
        <a:srgbClr val="6998CF"/>
      </a:accent2>
      <a:accent3>
        <a:srgbClr val="E31926"/>
      </a:accent3>
      <a:accent4>
        <a:srgbClr val="0543E8"/>
      </a:accent4>
      <a:accent5>
        <a:srgbClr val="000000"/>
      </a:accent5>
      <a:accent6>
        <a:srgbClr val="8999A8"/>
      </a:accent6>
      <a:hlink>
        <a:srgbClr val="8999A8"/>
      </a:hlink>
      <a:folHlink>
        <a:srgbClr val="8999A8"/>
      </a:folHlink>
    </a:clrScheme>
    <a:fontScheme name="Точка кипения-П">
      <a:majorFont>
        <a:latin typeface="Lato ExtraBold"/>
        <a:ea typeface=""/>
        <a:cs typeface=""/>
      </a:majorFont>
      <a:minorFont>
        <a:latin typeface="Lato Medium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943</TotalTime>
  <Words>846</Words>
  <Application>Microsoft Office PowerPoint</Application>
  <PresentationFormat>Экран (16:9)</PresentationFormat>
  <Paragraphs>68</Paragraphs>
  <Slides>11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Calibri</vt:lpstr>
      <vt:lpstr>Lato Medium</vt:lpstr>
      <vt:lpstr>Lato ExtraBold</vt:lpstr>
      <vt:lpstr>Arial Black</vt:lpstr>
      <vt:lpstr>Тема Office</vt:lpstr>
      <vt:lpstr>ARGeometrix</vt:lpstr>
      <vt:lpstr>Бизнес-идея</vt:lpstr>
      <vt:lpstr>Описание продукта</vt:lpstr>
      <vt:lpstr>Презентация PowerPoint</vt:lpstr>
      <vt:lpstr>Визуализация продукта</vt:lpstr>
      <vt:lpstr>SWOT-анализ</vt:lpstr>
      <vt:lpstr>Бизнес-модель</vt:lpstr>
      <vt:lpstr>Презентация PowerPoint</vt:lpstr>
      <vt:lpstr>Комплекс маркетинга 7P</vt:lpstr>
      <vt:lpstr>Команда проекта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Ola</dc:creator>
  <cp:lastModifiedBy>Stacey Queen</cp:lastModifiedBy>
  <cp:revision>177</cp:revision>
  <dcterms:created xsi:type="dcterms:W3CDTF">2022-08-29T08:52:56Z</dcterms:created>
  <dcterms:modified xsi:type="dcterms:W3CDTF">2023-10-24T20:50:01Z</dcterms:modified>
</cp:coreProperties>
</file>