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Trebuchet MS" panose="020B060302020202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  <p:embeddedFont>
      <p:font typeface="Raleway SemiBold" panose="020B0604020202020204" charset="-52"/>
      <p:regular r:id="rId35"/>
      <p:bold r:id="rId36"/>
      <p:italic r:id="rId37"/>
      <p:boldItalic r:id="rId38"/>
    </p:embeddedFont>
    <p:embeddedFont>
      <p:font typeface="Raleway" panose="020B0604020202020204" charset="-52"/>
      <p:regular r:id="rId39"/>
      <p:bold r:id="rId40"/>
      <p:italic r:id="rId41"/>
      <p:boldItalic r:id="rId42"/>
    </p:embeddedFont>
    <p:embeddedFont>
      <p:font typeface="Century Gothic" panose="020B050202020202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9">
          <p15:clr>
            <a:srgbClr val="747775"/>
          </p15:clr>
        </p15:guide>
        <p15:guide id="2" pos="158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532F7B-69A0-485E-9492-3C4FEE88F125}">
  <a:tblStyle styleId="{4B532F7B-69A0-485E-9492-3C4FEE88F1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2BBDF3-5457-40A0-83C4-0381E0ECF35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29"/>
        <p:guide pos="15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26905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7087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166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619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0098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9a876d53e4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9a876d53e4_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6007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3577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3065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5223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6257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4e42221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94e42221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8997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2084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5402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8125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5030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192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hyperlink" Target="https://pt.2035.university/project/prilozenie-dla-botaniceskogo-sada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258825" y="860320"/>
            <a:ext cx="4655700" cy="304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Набор для школьников по </a:t>
            </a:r>
            <a:r>
              <a:rPr lang="ru" sz="3100" dirty="0" smtClean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микробиологии</a:t>
            </a:r>
            <a:br>
              <a:rPr lang="ru" sz="3100" dirty="0" smtClean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US" sz="3100" b="1" dirty="0" smtClean="0">
                <a:latin typeface="Trebuchet MS"/>
                <a:ea typeface="Trebuchet MS"/>
                <a:cs typeface="Trebuchet MS"/>
                <a:sym typeface="Trebuchet MS"/>
              </a:rPr>
              <a:t>MIBIOOL</a:t>
            </a:r>
            <a:endParaRPr sz="3100" b="1" dirty="0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31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u="sng" dirty="0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5"/>
              </a:rPr>
              <a:t>Ссылка на проект на платформе Projects</a:t>
            </a:r>
            <a:endParaRPr sz="31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6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171" y="1273995"/>
            <a:ext cx="7132405" cy="4079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marR="12700" lvl="0" indent="97199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60000" marR="12700" lvl="0" indent="97199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u="sng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Включение школьников в изучение микробиологии имеет несколько преимуществ: </a:t>
            </a:r>
            <a:endParaRPr sz="1300" u="sng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12700" lvl="0" indent="-31115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7030A0"/>
              </a:buClr>
              <a:buSzPts val="1300"/>
              <a:buFont typeface="Wingdings" panose="05000000000000000000" pitchFamily="2" charset="2"/>
              <a:buChar char="ü"/>
            </a:pP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Ф</a:t>
            </a:r>
            <a:r>
              <a:rPr lang="ru" sz="13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ормирование </a:t>
            </a: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 школьников интереса к науке и технологиям, а также развитие их научного мышление и лабораторных навыков </a:t>
            </a: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127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300"/>
              <a:buFont typeface="Wingdings" panose="05000000000000000000" pitchFamily="2" charset="2"/>
              <a:buChar char="ü"/>
            </a:pP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3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онимание </a:t>
            </a: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основ микробиологии поможет школьникам лучше понять окружающий мир и его </a:t>
            </a:r>
            <a:r>
              <a:rPr lang="ru" sz="13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взаимодействие </a:t>
            </a: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 микроорганизмами</a:t>
            </a: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127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300"/>
              <a:buFont typeface="Wingdings" panose="05000000000000000000" pitchFamily="2" charset="2"/>
              <a:buChar char="ü"/>
            </a:pPr>
            <a:r>
              <a:rPr lang="ru" sz="13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Проект </a:t>
            </a: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поможет стимулировать молодежь к выбору профессии в области науки и технологий, что в свою очередь будет способствовать развитию инновационной экономики страны</a:t>
            </a: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127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300"/>
              <a:buFont typeface="Wingdings" panose="05000000000000000000" pitchFamily="2" charset="2"/>
              <a:buChar char="ü"/>
            </a:pP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3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роект </a:t>
            </a:r>
            <a:r>
              <a:rPr lang="ru" sz="13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"Набор для школьников по микробиологии" может быть важным инструментом для привлечения молодежи к научным исследованиям и разработкам </a:t>
            </a: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1270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1270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1270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60000" marR="12700" lvl="0" indent="179999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610458" y="427872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4171" y="306870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5" name="Google Shape;1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5050" y="429975"/>
            <a:ext cx="1401325" cy="140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7113" y="3628725"/>
            <a:ext cx="1463175" cy="14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7618050" y="2221113"/>
            <a:ext cx="140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Учебные программы 7-11 классы</a:t>
            </a:r>
            <a:endParaRPr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8" name="Google Shape;138;p26"/>
          <p:cNvSpPr/>
          <p:nvPr/>
        </p:nvSpPr>
        <p:spPr>
          <a:xfrm>
            <a:off x="8255850" y="1992525"/>
            <a:ext cx="125700" cy="228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139" name="Google Shape;139;p26"/>
          <p:cNvSpPr/>
          <p:nvPr/>
        </p:nvSpPr>
        <p:spPr>
          <a:xfrm rot="10800000">
            <a:off x="8277775" y="3092275"/>
            <a:ext cx="125700" cy="228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1272137" y="1949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510261" y="263471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237" y="36135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/>
          <p:nvPr/>
        </p:nvSpPr>
        <p:spPr>
          <a:xfrm>
            <a:off x="1562950" y="3838250"/>
            <a:ext cx="603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155" name="Google Shape;155;p27"/>
          <p:cNvGraphicFramePr/>
          <p:nvPr>
            <p:extLst>
              <p:ext uri="{D42A27DB-BD31-4B8C-83A1-F6EECF244321}">
                <p14:modId xmlns:p14="http://schemas.microsoft.com/office/powerpoint/2010/main" val="3084051483"/>
              </p:ext>
            </p:extLst>
          </p:nvPr>
        </p:nvGraphicFramePr>
        <p:xfrm>
          <a:off x="757047" y="3981584"/>
          <a:ext cx="7675800" cy="7924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79300"/>
                <a:gridCol w="1279300"/>
                <a:gridCol w="1279300"/>
                <a:gridCol w="1279300"/>
                <a:gridCol w="1122175"/>
                <a:gridCol w="143642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dirty="0">
                          <a:latin typeface="Raleway" panose="020B0604020202020204" charset="-52"/>
                          <a:sym typeface="Raleway SemiBold"/>
                        </a:rPr>
                        <a:t>Предмет</a:t>
                      </a:r>
                      <a:endParaRPr b="1" dirty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i="0" dirty="0">
                          <a:latin typeface="Raleway" panose="020B0604020202020204" charset="-52"/>
                          <a:sym typeface="Raleway SemiBold"/>
                        </a:rPr>
                        <a:t>2018</a:t>
                      </a:r>
                      <a:endParaRPr b="1" i="0" dirty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i="0" dirty="0">
                          <a:latin typeface="Raleway" panose="020B0604020202020204" charset="-52"/>
                          <a:sym typeface="Raleway SemiBold"/>
                        </a:rPr>
                        <a:t>2019</a:t>
                      </a:r>
                      <a:endParaRPr b="1" i="0" dirty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i="0">
                          <a:latin typeface="Raleway" panose="020B0604020202020204" charset="-52"/>
                          <a:sym typeface="Raleway SemiBold"/>
                        </a:rPr>
                        <a:t>2020</a:t>
                      </a:r>
                      <a:endParaRPr b="1" i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i="0">
                          <a:latin typeface="Raleway" panose="020B0604020202020204" charset="-52"/>
                          <a:sym typeface="Raleway SemiBold"/>
                        </a:rPr>
                        <a:t>2021</a:t>
                      </a:r>
                      <a:endParaRPr b="1" i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i="0" dirty="0">
                          <a:latin typeface="Raleway" panose="020B0604020202020204" charset="-52"/>
                          <a:sym typeface="Raleway SemiBold"/>
                        </a:rPr>
                        <a:t>прибавка в %</a:t>
                      </a:r>
                      <a:endParaRPr b="1" i="0" dirty="0"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dirty="0">
                          <a:latin typeface="Raleway" panose="020B0604020202020204" charset="-52"/>
                          <a:sym typeface="Raleway"/>
                        </a:rPr>
                        <a:t>Биология</a:t>
                      </a:r>
                      <a:endParaRPr b="1" dirty="0"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 panose="020B0604020202020204" charset="-52"/>
                          <a:sym typeface="Raleway"/>
                        </a:rPr>
                        <a:t>58 143</a:t>
                      </a:r>
                      <a:endParaRPr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latin typeface="Raleway" panose="020B0604020202020204" charset="-52"/>
                          <a:sym typeface="Raleway"/>
                        </a:rPr>
                        <a:t>107 138</a:t>
                      </a:r>
                      <a:endParaRPr dirty="0"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 panose="020B0604020202020204" charset="-52"/>
                          <a:sym typeface="Raleway"/>
                        </a:rPr>
                        <a:t>75 485</a:t>
                      </a:r>
                      <a:endParaRPr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 panose="020B0604020202020204" charset="-52"/>
                          <a:sym typeface="Raleway"/>
                        </a:rPr>
                        <a:t>101 111</a:t>
                      </a:r>
                      <a:endParaRPr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latin typeface="Raleway" panose="020B0604020202020204" charset="-52"/>
                          <a:sym typeface="Raleway"/>
                        </a:rPr>
                        <a:t>33,95%</a:t>
                      </a:r>
                      <a:endParaRPr dirty="0">
                        <a:latin typeface="Raleway" panose="020B0604020202020204" charset="-52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56" name="Google Shape;156;p27"/>
          <p:cNvSpPr txBox="1"/>
          <p:nvPr/>
        </p:nvSpPr>
        <p:spPr>
          <a:xfrm>
            <a:off x="1377850" y="3612276"/>
            <a:ext cx="640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dk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Количество участников школьного этапа ВсОШ по биологии за 2018-2021 гг*</a:t>
            </a:r>
            <a:endParaRPr sz="1300" dirty="0">
              <a:solidFill>
                <a:schemeClr val="dk2"/>
              </a:solidFill>
              <a:latin typeface="Raleway" panose="020B0604020202020204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757047" y="4750481"/>
            <a:ext cx="581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*источник Образовательный центр гимназии Е.М. Примакова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210635"/>
              </p:ext>
            </p:extLst>
          </p:nvPr>
        </p:nvGraphicFramePr>
        <p:xfrm>
          <a:off x="1244780" y="831252"/>
          <a:ext cx="7496724" cy="27736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98908"/>
                <a:gridCol w="2498908"/>
                <a:gridCol w="2498908"/>
              </a:tblGrid>
              <a:tr h="26761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Raleway" panose="020B0604020202020204" charset="-52"/>
                        </a:rPr>
                        <a:t>Сегменты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Raleway" panose="020B0604020202020204" charset="-52"/>
                        </a:rPr>
                        <a:t>Клиенты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  <a:tr h="883112">
                <a:tc rowSpan="3"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А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А1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u="sng" dirty="0" smtClean="0">
                          <a:latin typeface="Raleway" panose="020B0604020202020204" charset="-52"/>
                        </a:rPr>
                        <a:t>Школы и лицеи: </a:t>
                      </a:r>
                    </a:p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1) направленные на</a:t>
                      </a:r>
                      <a:r>
                        <a:rPr lang="ru-RU" sz="1200" baseline="0" dirty="0" smtClean="0">
                          <a:latin typeface="Raleway" panose="020B0604020202020204" charset="-52"/>
                        </a:rPr>
                        <a:t> </a:t>
                      </a:r>
                      <a:r>
                        <a:rPr lang="ru-RU" sz="1200" dirty="0" smtClean="0">
                          <a:latin typeface="Raleway" panose="020B0604020202020204" charset="-52"/>
                        </a:rPr>
                        <a:t>углубленное изучение естественно-научных дисциплин</a:t>
                      </a:r>
                    </a:p>
                  </a:txBody>
                  <a:tcPr/>
                </a:tc>
              </a:tr>
              <a:tr h="561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А2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2) стремящиеся подготавливать учеников к победе в олимпиадах </a:t>
                      </a:r>
                    </a:p>
                  </a:txBody>
                  <a:tcPr/>
                </a:tc>
              </a:tr>
              <a:tr h="72254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А3</a:t>
                      </a:r>
                      <a:endParaRPr lang="ru-RU" sz="12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Raleway" panose="020B0604020202020204" charset="-52"/>
                        </a:rPr>
                        <a:t>3) которым важен рейтинг, поэтому они хотят первыми опробовать и ввести новые технологии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1218625" y="3664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1"/>
          </p:nvPr>
        </p:nvSpPr>
        <p:spPr>
          <a:xfrm>
            <a:off x="169903" y="1090456"/>
            <a:ext cx="4649508" cy="3245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565400" lvl="0" indent="-34290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SzPts val="1400"/>
              <a:buFont typeface="+mj-lt"/>
              <a:buAutoNum type="arabicPeriod"/>
            </a:pPr>
            <a:r>
              <a:rPr lang="ru" sz="1600" dirty="0" smtClean="0">
                <a:solidFill>
                  <a:srgbClr val="122C40"/>
                </a:solidFill>
              </a:rPr>
              <a:t>В </a:t>
            </a:r>
            <a:r>
              <a:rPr lang="ru" sz="1600" dirty="0">
                <a:solidFill>
                  <a:srgbClr val="122C40"/>
                </a:solidFill>
              </a:rPr>
              <a:t>школах идет упор на теорию, при этом </a:t>
            </a:r>
            <a:r>
              <a:rPr lang="ru" sz="1600" dirty="0" smtClean="0">
                <a:solidFill>
                  <a:srgbClr val="122C40"/>
                </a:solidFill>
              </a:rPr>
              <a:t>почти </a:t>
            </a:r>
            <a:r>
              <a:rPr lang="ru" sz="1600" dirty="0" smtClean="0">
                <a:solidFill>
                  <a:srgbClr val="122C40"/>
                </a:solidFill>
              </a:rPr>
              <a:t>отсутствуют </a:t>
            </a:r>
            <a:r>
              <a:rPr lang="ru" sz="1600" dirty="0">
                <a:solidFill>
                  <a:srgbClr val="122C40"/>
                </a:solidFill>
              </a:rPr>
              <a:t>практические занятия, что мешает удержать внимание школьников</a:t>
            </a:r>
            <a:endParaRPr sz="1600" dirty="0">
              <a:solidFill>
                <a:srgbClr val="122C40"/>
              </a:solidFill>
            </a:endParaRPr>
          </a:p>
          <a:p>
            <a:pPr marL="5654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SzPts val="1400"/>
              <a:buFont typeface="+mj-lt"/>
              <a:buAutoNum type="arabicPeriod"/>
            </a:pPr>
            <a:r>
              <a:rPr lang="ru" sz="1600" dirty="0">
                <a:solidFill>
                  <a:srgbClr val="122C40"/>
                </a:solidFill>
              </a:rPr>
              <a:t>Устаревшая учебная программа, в которой нет упоминания о новых научных направлениях, например, о биотехнологии</a:t>
            </a:r>
            <a:endParaRPr sz="1600" dirty="0">
              <a:solidFill>
                <a:srgbClr val="122C40"/>
              </a:solidFill>
            </a:endParaRPr>
          </a:p>
          <a:p>
            <a:pPr marL="5654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SzPts val="1400"/>
              <a:buFont typeface="+mj-lt"/>
              <a:buAutoNum type="arabicPeriod"/>
            </a:pPr>
            <a:r>
              <a:rPr lang="ru" sz="1600" dirty="0">
                <a:solidFill>
                  <a:srgbClr val="122C40"/>
                </a:solidFill>
              </a:rPr>
              <a:t>Отсутствие </a:t>
            </a:r>
            <a:r>
              <a:rPr lang="ru" sz="1600" dirty="0" smtClean="0">
                <a:solidFill>
                  <a:srgbClr val="122C40"/>
                </a:solidFill>
              </a:rPr>
              <a:t>оборудования</a:t>
            </a:r>
            <a:r>
              <a:rPr lang="en-US" sz="1600" dirty="0" smtClean="0">
                <a:solidFill>
                  <a:srgbClr val="122C40"/>
                </a:solidFill>
              </a:rPr>
              <a:t> </a:t>
            </a:r>
            <a:r>
              <a:rPr lang="ru-RU" sz="1600" dirty="0" smtClean="0">
                <a:solidFill>
                  <a:srgbClr val="122C40"/>
                </a:solidFill>
              </a:rPr>
              <a:t>и материалов</a:t>
            </a:r>
            <a:r>
              <a:rPr lang="ru" sz="1600" dirty="0" smtClean="0">
                <a:solidFill>
                  <a:srgbClr val="122C40"/>
                </a:solidFill>
              </a:rPr>
              <a:t> </a:t>
            </a:r>
            <a:r>
              <a:rPr lang="ru" sz="1600" dirty="0">
                <a:solidFill>
                  <a:srgbClr val="122C40"/>
                </a:solidFill>
              </a:rPr>
              <a:t>в муниципальных </a:t>
            </a:r>
            <a:r>
              <a:rPr lang="ru" sz="1600" dirty="0" smtClean="0">
                <a:solidFill>
                  <a:srgbClr val="122C40"/>
                </a:solidFill>
              </a:rPr>
              <a:t>учреждениях</a:t>
            </a:r>
            <a:endParaRPr sz="1600" dirty="0">
              <a:solidFill>
                <a:srgbClr val="122C40"/>
              </a:solidFill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456748" y="23250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4" y="315339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r="856" b="4010"/>
          <a:stretch/>
        </p:blipFill>
        <p:spPr>
          <a:xfrm>
            <a:off x="5065603" y="2311561"/>
            <a:ext cx="3476384" cy="2527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r="2018" b="1912"/>
          <a:stretch/>
        </p:blipFill>
        <p:spPr>
          <a:xfrm>
            <a:off x="4342825" y="203700"/>
            <a:ext cx="3802626" cy="4848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1183736" y="436575"/>
            <a:ext cx="25656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456821" y="31371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98" y="46107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1002450" y="1769575"/>
            <a:ext cx="1807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Число уезжающих из России ученых</a:t>
            </a:r>
            <a:endParaRPr dirty="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1759350" y="2418450"/>
            <a:ext cx="293400" cy="540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00" y="3017462"/>
            <a:ext cx="1554350" cy="155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2750" y="2938750"/>
            <a:ext cx="1711775" cy="17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1277702" y="3466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2556431" y="926206"/>
            <a:ext cx="3615470" cy="1179568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2000" dirty="0" smtClean="0">
                <a:solidFill>
                  <a:srgbClr val="132C40"/>
                </a:solidFill>
              </a:rPr>
              <a:t>Набор по микробиологии для школьников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</a:rPr>
              <a:t>MIBIOOL</a:t>
            </a:r>
            <a:endParaRPr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469467" y="292456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7" name="Google Shape;19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788" y="386259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6941" y="2172725"/>
            <a:ext cx="5471400" cy="2726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575" y="1507813"/>
            <a:ext cx="1746739" cy="24671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1" name="Google Shape;20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9300" y="2577750"/>
            <a:ext cx="2088600" cy="208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02" name="Google Shape;20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0400" y="217456"/>
            <a:ext cx="2257500" cy="1997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671" t="23349" r="8150" b="21853"/>
          <a:stretch/>
        </p:blipFill>
        <p:spPr>
          <a:xfrm>
            <a:off x="6318608" y="164386"/>
            <a:ext cx="2582459" cy="1623259"/>
          </a:xfrm>
          <a:prstGeom prst="rect">
            <a:avLst/>
          </a:prstGeom>
        </p:spPr>
      </p:pic>
      <p:sp>
        <p:nvSpPr>
          <p:cNvPr id="207" name="Google Shape;207;p31"/>
          <p:cNvSpPr txBox="1">
            <a:spLocks noGrp="1"/>
          </p:cNvSpPr>
          <p:nvPr>
            <p:ph type="title"/>
          </p:nvPr>
        </p:nvSpPr>
        <p:spPr>
          <a:xfrm>
            <a:off x="431807" y="45550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857598" y="1525177"/>
            <a:ext cx="6893700" cy="292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2"/>
                </a:solidFill>
                <a:latin typeface="Raleway" panose="020B0604020202020204" charset="-52"/>
              </a:rPr>
              <a:t>Мы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, компания Mibiool,</a:t>
            </a:r>
            <a:br>
              <a:rPr lang="ru" dirty="0">
                <a:solidFill>
                  <a:schemeClr val="dk2"/>
                </a:solidFill>
                <a:latin typeface="Raleway" panose="020B0604020202020204" charset="-52"/>
              </a:rPr>
            </a:br>
            <a:r>
              <a:rPr lang="ru" b="1" dirty="0">
                <a:solidFill>
                  <a:schemeClr val="dk2"/>
                </a:solidFill>
                <a:latin typeface="Raleway" panose="020B0604020202020204" charset="-52"/>
              </a:rPr>
              <a:t>помогаем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 образовательным учреждениям (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школам, имеющим профильные классы, гимназиям и лицеям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), а также заинтересованным людям, столкнувшимся с нехваткой эффективного обучения в биологических направлениях, </a:t>
            </a:r>
            <a:br>
              <a:rPr lang="ru" dirty="0">
                <a:solidFill>
                  <a:schemeClr val="dk2"/>
                </a:solidFill>
                <a:latin typeface="Raleway" panose="020B0604020202020204" charset="-52"/>
              </a:rPr>
            </a:br>
            <a:r>
              <a:rPr lang="ru" b="1" dirty="0">
                <a:solidFill>
                  <a:schemeClr val="dk2"/>
                </a:solidFill>
                <a:latin typeface="Raleway" panose="020B0604020202020204" charset="-52"/>
              </a:rPr>
              <a:t>в ситуации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 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недостаточного развития поставок 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 </a:t>
            </a:r>
            <a:br>
              <a:rPr lang="ru" dirty="0">
                <a:solidFill>
                  <a:schemeClr val="dk2"/>
                </a:solidFill>
                <a:latin typeface="Raleway" panose="020B0604020202020204" charset="-52"/>
              </a:rPr>
            </a:br>
            <a:r>
              <a:rPr lang="ru" b="1" dirty="0">
                <a:solidFill>
                  <a:schemeClr val="dk2"/>
                </a:solidFill>
                <a:latin typeface="Raleway" panose="020B0604020202020204" charset="-52"/>
              </a:rPr>
              <a:t>решать проблему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 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отсутствия оборудования, неактуального теоретического материала</a:t>
            </a:r>
            <a:b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</a:br>
            <a:r>
              <a:rPr lang="ru" b="1" dirty="0">
                <a:solidFill>
                  <a:schemeClr val="dk2"/>
                </a:solidFill>
                <a:latin typeface="Raleway" panose="020B0604020202020204" charset="-52"/>
              </a:rPr>
              <a:t>с помощью</a:t>
            </a:r>
            <a:r>
              <a:rPr lang="ru" dirty="0">
                <a:solidFill>
                  <a:schemeClr val="dk2"/>
                </a:solidFill>
                <a:latin typeface="Raleway" panose="020B0604020202020204" charset="-52"/>
              </a:rPr>
              <a:t> технологии 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укомплектованных наборов Mibiool для микробиологических исследований, видеоуроков</a:t>
            </a:r>
            <a:b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</a:br>
            <a:r>
              <a:rPr lang="ru" b="1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и получать ценность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  <a:ea typeface="Roboto"/>
                <a:cs typeface="Roboto"/>
                <a:sym typeface="Roboto"/>
              </a:rPr>
              <a:t> </a:t>
            </a:r>
            <a:r>
              <a:rPr lang="ru" dirty="0">
                <a:solidFill>
                  <a:srgbClr val="1F1F1F"/>
                </a:solidFill>
                <a:highlight>
                  <a:srgbClr val="FFFFFF"/>
                </a:highlight>
                <a:latin typeface="Raleway" panose="020B0604020202020204" charset="-52"/>
              </a:rPr>
              <a:t>экономии денег, времени на поиски оборудования и повышение уровня интереса к науке.</a:t>
            </a:r>
            <a:endParaRPr dirty="0">
              <a:solidFill>
                <a:schemeClr val="accent3"/>
              </a:solidFill>
              <a:latin typeface="Raleway" panose="020B0604020202020204" charset="-52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401718" y="805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9" name="Google Shape;219;p32"/>
          <p:cNvSpPr txBox="1">
            <a:spLocks noGrp="1"/>
          </p:cNvSpPr>
          <p:nvPr>
            <p:ph type="title"/>
          </p:nvPr>
        </p:nvSpPr>
        <p:spPr>
          <a:xfrm>
            <a:off x="401717" y="461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1"/>
          </p:nvPr>
        </p:nvSpPr>
        <p:spPr>
          <a:xfrm>
            <a:off x="401727" y="6257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B2G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17 тыс школ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12500 рублей - это 2.5 млрд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- 30 млн рублей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- 2.4 млн рублей </a:t>
            </a:r>
            <a:endParaRPr dirty="0"/>
          </a:p>
        </p:txBody>
      </p:sp>
      <p:sp>
        <p:nvSpPr>
          <p:cNvPr id="221" name="Google Shape;22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28998"/>
              </p:ext>
            </p:extLst>
          </p:nvPr>
        </p:nvGraphicFramePr>
        <p:xfrm>
          <a:off x="1235192" y="2137719"/>
          <a:ext cx="6501248" cy="261303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250624"/>
                <a:gridCol w="3250624"/>
              </a:tblGrid>
              <a:tr h="3794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Рынок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Числовое значение 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*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  <a:tr h="52737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Общий объем целевого рынка (ТАМ)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17 тыс. школ, 2.5 млрд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руб.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  <a:tr h="52737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Доступный объем рынка </a:t>
                      </a:r>
                      <a:r>
                        <a:rPr lang="en-US" b="1" dirty="0">
                          <a:latin typeface="Raleway" panose="020B0604020202020204" charset="-52"/>
                        </a:rPr>
                        <a:t>(SAM)</a:t>
                      </a:r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200 школ из 316 (в ХМАО), 30 млн руб.</a:t>
                      </a:r>
                    </a:p>
                  </a:txBody>
                  <a:tcPr/>
                </a:tc>
              </a:tr>
              <a:tr h="117883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Реально достижимый объем рынка</a:t>
                      </a:r>
                      <a:r>
                        <a:rPr lang="en-US" b="1" baseline="0" dirty="0">
                          <a:latin typeface="Raleway" panose="020B0604020202020204" charset="-52"/>
                        </a:rPr>
                        <a:t> (SOM)</a:t>
                      </a:r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16 школ (с углубленным изучением предметов), 2.4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млн </a:t>
                      </a:r>
                      <a:r>
                        <a:rPr lang="ru-RU" dirty="0">
                          <a:latin typeface="Raleway" panose="020B0604020202020204" charset="-52"/>
                        </a:rPr>
                        <a:t>руб.</a:t>
                      </a:r>
                    </a:p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(12.500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руб./ мес. (1 набор на 6 человек), 150.000 руб./ год)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18086" y="4763269"/>
            <a:ext cx="2945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Raleway" panose="020B0604020202020204" charset="-52"/>
              </a:rPr>
              <a:t>*источник </a:t>
            </a:r>
            <a:r>
              <a:rPr lang="ru-RU" sz="1200" dirty="0" err="1">
                <a:latin typeface="Raleway" panose="020B0604020202020204" charset="-52"/>
              </a:rPr>
              <a:t>Минпросвещение</a:t>
            </a:r>
            <a:r>
              <a:rPr lang="ru-RU" sz="1200" dirty="0">
                <a:latin typeface="Raleway" panose="020B0604020202020204" charset="-52"/>
              </a:rPr>
              <a:t> России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401726" y="1178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title"/>
          </p:nvPr>
        </p:nvSpPr>
        <p:spPr>
          <a:xfrm>
            <a:off x="401725" y="833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85" y="-2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32482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88041"/>
              </p:ext>
            </p:extLst>
          </p:nvPr>
        </p:nvGraphicFramePr>
        <p:xfrm>
          <a:off x="495558" y="793711"/>
          <a:ext cx="8198776" cy="40956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49694"/>
                <a:gridCol w="2049694"/>
                <a:gridCol w="2049694"/>
                <a:gridCol w="2049694"/>
              </a:tblGrid>
              <a:tr h="27437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Критерии 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Наш продукт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«Школьный мир»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«Четыре глаза»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949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dirty="0">
                          <a:effectLst/>
                          <a:latin typeface="Raleway" panose="020B0604020202020204" charset="-52"/>
                        </a:rPr>
                        <a:t>Название</a:t>
                      </a:r>
                    </a:p>
                    <a:p>
                      <a:pPr algn="l"/>
                      <a:r>
                        <a:rPr lang="ru-RU" sz="1400" b="1" dirty="0">
                          <a:effectLst/>
                          <a:latin typeface="Raleway" panose="020B0604020202020204" charset="-52"/>
                        </a:rPr>
                        <a:t>продукта</a:t>
                      </a:r>
                      <a:endParaRPr lang="ru-RU" sz="1400" b="1" dirty="0">
                        <a:effectLst/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n-US" sz="1400" b="1" dirty="0" err="1">
                          <a:latin typeface="Raleway" panose="020B0604020202020204" charset="-52"/>
                        </a:rPr>
                        <a:t>Mibiool</a:t>
                      </a:r>
                      <a:r>
                        <a:rPr lang="ru-RU" sz="1400" dirty="0">
                          <a:latin typeface="Raleway" panose="020B0604020202020204" charset="-52"/>
                        </a:rPr>
                        <a:t>. Наборы для школьников по микробиологии.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 smtClean="0">
                          <a:latin typeface="Raleway" panose="020B0604020202020204" charset="-52"/>
                        </a:rPr>
                        <a:t>Разработка, производство </a:t>
                      </a:r>
                      <a:r>
                        <a:rPr lang="ru-RU" sz="1400" dirty="0">
                          <a:latin typeface="Raleway" panose="020B0604020202020204" charset="-52"/>
                        </a:rPr>
                        <a:t>и </a:t>
                      </a:r>
                      <a:r>
                        <a:rPr lang="ru-RU" sz="1400" dirty="0" smtClean="0">
                          <a:latin typeface="Raleway" panose="020B0604020202020204" charset="-52"/>
                        </a:rPr>
                        <a:t>поставка </a:t>
                      </a:r>
                      <a:r>
                        <a:rPr lang="ru-RU" sz="1400" dirty="0">
                          <a:latin typeface="Raleway" panose="020B0604020202020204" charset="-52"/>
                        </a:rPr>
                        <a:t>учебного оборудования и учебно-наглядных пособий</a:t>
                      </a:r>
                      <a:r>
                        <a:rPr lang="ru-RU" sz="1400" dirty="0" smtClean="0">
                          <a:latin typeface="Raleway" panose="020B0604020202020204" charset="-52"/>
                        </a:rPr>
                        <a:t>.</a:t>
                      </a:r>
                      <a:endParaRPr lang="ru-RU" sz="14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Набор учебный по выращиванию бактерий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4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dirty="0">
                          <a:effectLst/>
                          <a:latin typeface="Raleway" panose="020B0604020202020204" charset="-52"/>
                        </a:rPr>
                        <a:t>Целевая аудитория</a:t>
                      </a:r>
                      <a:endParaRPr lang="ru-RU" sz="1400" b="1" dirty="0">
                        <a:effectLst/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 smtClean="0">
                          <a:latin typeface="Raleway" panose="020B0604020202020204" charset="-52"/>
                        </a:rPr>
                        <a:t>Школы.</a:t>
                      </a:r>
                      <a:r>
                        <a:rPr lang="ru-RU" sz="1400" baseline="0" dirty="0" smtClean="0">
                          <a:latin typeface="Raleway" panose="020B0604020202020204" charset="-52"/>
                        </a:rPr>
                        <a:t> </a:t>
                      </a:r>
                      <a:r>
                        <a:rPr lang="ru-RU" sz="1400" dirty="0" smtClean="0">
                          <a:latin typeface="Raleway" panose="020B0604020202020204" charset="-52"/>
                        </a:rPr>
                        <a:t>Гимназии</a:t>
                      </a:r>
                      <a:r>
                        <a:rPr lang="ru-RU" sz="1400" dirty="0">
                          <a:latin typeface="Raleway" panose="020B0604020202020204" charset="-52"/>
                        </a:rPr>
                        <a:t>, Лицеи. </a:t>
                      </a:r>
                      <a:r>
                        <a:rPr lang="ru-RU" sz="1400" dirty="0" smtClean="0">
                          <a:latin typeface="Raleway" panose="020B0604020202020204" charset="-52"/>
                        </a:rPr>
                        <a:t>Учащиеся.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Raleway" panose="020B0604020202020204" charset="-52"/>
                        </a:rPr>
                        <a:t>Любой</a:t>
                      </a:r>
                      <a:r>
                        <a:rPr lang="ru-RU" sz="1400" baseline="0" dirty="0" smtClean="0">
                          <a:latin typeface="Raleway" panose="020B0604020202020204" charset="-52"/>
                        </a:rPr>
                        <a:t> желающий</a:t>
                      </a:r>
                      <a:endParaRPr lang="ru-RU" sz="1400" dirty="0" smtClean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Школы, лицеи, гимназии, ВУЗы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Любой</a:t>
                      </a:r>
                      <a:r>
                        <a:rPr lang="ru-RU" sz="1400" baseline="0" dirty="0">
                          <a:latin typeface="Raleway" panose="020B0604020202020204" charset="-52"/>
                        </a:rPr>
                        <a:t> человек, интересующийся наукой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643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dirty="0">
                          <a:effectLst/>
                          <a:latin typeface="Raleway" panose="020B0604020202020204" charset="-52"/>
                        </a:rPr>
                        <a:t>Технологический уровень</a:t>
                      </a:r>
                      <a:endParaRPr lang="ru-RU" sz="1400" b="1" dirty="0">
                        <a:effectLst/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Базовый</a:t>
                      </a:r>
                      <a:r>
                        <a:rPr lang="ru-RU" sz="1400" baseline="0" dirty="0">
                          <a:latin typeface="Raleway" panose="020B0604020202020204" charset="-52"/>
                        </a:rPr>
                        <a:t> 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Базовый 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Raleway" panose="020B0604020202020204" charset="-52"/>
                        </a:rPr>
                        <a:t>Базовый </a:t>
                      </a:r>
                      <a:endParaRPr lang="ru-RU" sz="1400" dirty="0"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643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dirty="0">
                          <a:effectLst/>
                          <a:latin typeface="Raleway" panose="020B0604020202020204" charset="-52"/>
                        </a:rPr>
                        <a:t>Стоимость</a:t>
                      </a:r>
                      <a:r>
                        <a:rPr lang="ru-RU" sz="1400" b="1" baseline="0" dirty="0">
                          <a:effectLst/>
                          <a:latin typeface="Raleway" panose="020B0604020202020204" charset="-52"/>
                        </a:rPr>
                        <a:t> наборов </a:t>
                      </a:r>
                      <a:endParaRPr lang="ru-RU" sz="1400" b="1" dirty="0">
                        <a:effectLst/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>
                          <a:solidFill>
                            <a:srgbClr val="00B050"/>
                          </a:solidFill>
                          <a:latin typeface="Raleway" panose="020B0604020202020204" charset="-52"/>
                        </a:rPr>
                        <a:t>3500 рублей (12.500 на 6 человек)</a:t>
                      </a:r>
                      <a:endParaRPr lang="ru-RU" sz="1400" b="1" i="1" dirty="0">
                        <a:solidFill>
                          <a:srgbClr val="00B05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9050 рублей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4600 рублей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4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dirty="0" smtClean="0">
                          <a:effectLst/>
                          <a:latin typeface="Raleway" panose="020B0604020202020204" charset="-52"/>
                        </a:rPr>
                        <a:t>Обратная связь</a:t>
                      </a:r>
                      <a:endParaRPr lang="ru-RU" sz="1400" b="1" dirty="0">
                        <a:effectLst/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 smtClean="0">
                          <a:solidFill>
                            <a:srgbClr val="00B050"/>
                          </a:solidFill>
                          <a:latin typeface="Raleway" panose="020B0604020202020204" charset="-52"/>
                        </a:rPr>
                        <a:t>Сильно</a:t>
                      </a:r>
                      <a:r>
                        <a:rPr lang="ru-RU" sz="1400" b="1" i="1" baseline="0" dirty="0" smtClean="0">
                          <a:solidFill>
                            <a:srgbClr val="00B050"/>
                          </a:solidFill>
                          <a:latin typeface="Raleway" panose="020B0604020202020204" charset="-52"/>
                        </a:rPr>
                        <a:t> </a:t>
                      </a:r>
                      <a:r>
                        <a:rPr lang="ru-RU" sz="1400" b="1" i="1" baseline="0" dirty="0">
                          <a:solidFill>
                            <a:srgbClr val="00B050"/>
                          </a:solidFill>
                          <a:latin typeface="Raleway" panose="020B0604020202020204" charset="-52"/>
                        </a:rPr>
                        <a:t>развита </a:t>
                      </a:r>
                      <a:r>
                        <a:rPr lang="ru-RU" sz="1400" b="1" i="1" baseline="0" dirty="0" smtClean="0">
                          <a:solidFill>
                            <a:srgbClr val="00B050"/>
                          </a:solidFill>
                          <a:latin typeface="Raleway" panose="020B0604020202020204" charset="-52"/>
                        </a:rPr>
                        <a:t>(чат-бот, куратор)</a:t>
                      </a:r>
                      <a:endParaRPr lang="ru-RU" sz="1400" b="1" i="1" dirty="0">
                        <a:solidFill>
                          <a:srgbClr val="00B05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Слабо</a:t>
                      </a:r>
                      <a:r>
                        <a:rPr lang="ru-RU" sz="1400" b="1" i="1" baseline="0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 развита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Слабо развита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Raleway" panose="020B0604020202020204" charset="-5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/>
          <p:nvPr/>
        </p:nvSpPr>
        <p:spPr>
          <a:xfrm>
            <a:off x="401726" y="1178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4"/>
          <p:cNvSpPr txBox="1">
            <a:spLocks noGrp="1"/>
          </p:cNvSpPr>
          <p:nvPr>
            <p:ph type="title"/>
          </p:nvPr>
        </p:nvSpPr>
        <p:spPr>
          <a:xfrm>
            <a:off x="401725" y="833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85" y="-2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32482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725111"/>
              </p:ext>
            </p:extLst>
          </p:nvPr>
        </p:nvGraphicFramePr>
        <p:xfrm>
          <a:off x="235598" y="874470"/>
          <a:ext cx="8411532" cy="3972793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02883"/>
                <a:gridCol w="2102883"/>
                <a:gridCol w="2102883"/>
                <a:gridCol w="2102883"/>
              </a:tblGrid>
              <a:tr h="24140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Критерии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«</a:t>
                      </a:r>
                      <a:r>
                        <a:rPr lang="ru-RU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ВнешРегионТорг</a:t>
                      </a:r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».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ООО «Новые технологии»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604020202020204" charset="-52"/>
                        </a:rPr>
                        <a:t>HOME SCIENCE TOOLS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  <a:tr h="6035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Описание</a:t>
                      </a:r>
                    </a:p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продукта</a:t>
                      </a:r>
                    </a:p>
                    <a:p>
                      <a:pPr algn="l"/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Биологическая </a:t>
                      </a:r>
                      <a:r>
                        <a:rPr lang="ru-RU" dirty="0" err="1">
                          <a:latin typeface="Raleway" panose="020B0604020202020204" charset="-52"/>
                        </a:rPr>
                        <a:t>микролаборатория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Набор для опытов по микробиологии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Микроскопический комплект жизни</a:t>
                      </a:r>
                    </a:p>
                  </a:txBody>
                  <a:tcPr/>
                </a:tc>
              </a:tr>
              <a:tr h="7845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Целевая аудитория</a:t>
                      </a:r>
                    </a:p>
                    <a:p>
                      <a:pPr algn="l"/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Школы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</a:t>
                      </a:r>
                      <a:r>
                        <a:rPr lang="ru-RU" dirty="0">
                          <a:latin typeface="Raleway" panose="020B0604020202020204" charset="-52"/>
                        </a:rPr>
                        <a:t>и любые образовательные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</a:t>
                      </a:r>
                      <a:r>
                        <a:rPr lang="ru-RU" dirty="0">
                          <a:latin typeface="Raleway" panose="020B0604020202020204" charset="-52"/>
                        </a:rPr>
                        <a:t>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Учащиеся школ или училищ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Образовательные организации,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</a:t>
                      </a:r>
                      <a:r>
                        <a:rPr lang="ru-RU" dirty="0">
                          <a:latin typeface="Raleway" panose="020B0604020202020204" charset="-52"/>
                        </a:rPr>
                        <a:t>студенты, школьники</a:t>
                      </a:r>
                    </a:p>
                  </a:txBody>
                  <a:tcPr/>
                </a:tc>
              </a:tr>
              <a:tr h="6035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Технологический уровень</a:t>
                      </a:r>
                    </a:p>
                    <a:p>
                      <a:pPr algn="l"/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Продвинутый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Начальный;</a:t>
                      </a:r>
                    </a:p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базовый</a:t>
                      </a:r>
                      <a:r>
                        <a:rPr lang="ru-RU" baseline="0" dirty="0">
                          <a:latin typeface="Raleway" panose="020B0604020202020204" charset="-52"/>
                        </a:rPr>
                        <a:t> </a:t>
                      </a:r>
                      <a:endParaRPr lang="ru-RU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latin typeface="Raleway" panose="020B0604020202020204" charset="-52"/>
                        </a:rPr>
                        <a:t>Продвинутый </a:t>
                      </a:r>
                    </a:p>
                  </a:txBody>
                  <a:tcPr/>
                </a:tc>
              </a:tr>
              <a:tr h="6035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>
                          <a:latin typeface="Raleway" panose="020B0604020202020204" charset="-52"/>
                        </a:rPr>
                        <a:t>Стоимость</a:t>
                      </a:r>
                      <a:r>
                        <a:rPr lang="ru-RU" b="1" baseline="0" dirty="0">
                          <a:latin typeface="Raleway" panose="020B0604020202020204" charset="-52"/>
                        </a:rPr>
                        <a:t> наборов</a:t>
                      </a:r>
                      <a:endParaRPr lang="ru-RU" b="1" dirty="0">
                        <a:latin typeface="Raleway" panose="020B0604020202020204" charset="-52"/>
                      </a:endParaRPr>
                    </a:p>
                    <a:p>
                      <a:pPr algn="l"/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11.000 рублей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500 рублей;</a:t>
                      </a:r>
                    </a:p>
                    <a:p>
                      <a:pPr algn="l"/>
                      <a:r>
                        <a:rPr lang="ru-RU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2500</a:t>
                      </a:r>
                      <a:r>
                        <a:rPr lang="ru-RU" b="1" i="1" baseline="0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 рублей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$35.95;</a:t>
                      </a:r>
                    </a:p>
                    <a:p>
                      <a:pPr algn="l"/>
                      <a:r>
                        <a:rPr lang="ru-RU" b="1" i="1" dirty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$59,95</a:t>
                      </a:r>
                    </a:p>
                  </a:txBody>
                  <a:tcPr/>
                </a:tc>
              </a:tr>
              <a:tr h="6035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dirty="0" smtClean="0">
                          <a:latin typeface="Raleway" panose="020B0604020202020204" charset="-52"/>
                        </a:rPr>
                        <a:t>Обратная связь</a:t>
                      </a:r>
                      <a:endParaRPr lang="ru-RU" b="1" dirty="0">
                        <a:latin typeface="Raleway" panose="020B0604020202020204" charset="-52"/>
                      </a:endParaRPr>
                    </a:p>
                    <a:p>
                      <a:pPr algn="l"/>
                      <a:endParaRPr lang="ru-RU" b="1" dirty="0"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Слабо развита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Слабо развита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ru-RU" b="1" i="1" dirty="0" smtClean="0">
                          <a:solidFill>
                            <a:srgbClr val="FF0000"/>
                          </a:solidFill>
                          <a:latin typeface="Raleway" panose="020B0604020202020204" charset="-52"/>
                        </a:rPr>
                        <a:t>Слабо развита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590411" y="13899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 txBox="1">
            <a:spLocks noGrp="1"/>
          </p:cNvSpPr>
          <p:nvPr>
            <p:ph type="title"/>
          </p:nvPr>
        </p:nvSpPr>
        <p:spPr>
          <a:xfrm>
            <a:off x="588859" y="1358181"/>
            <a:ext cx="3524588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Raleway" panose="020B0604020202020204" charset="-52"/>
              </a:rPr>
              <a:t>БИЗНЕС-МОДЕЛЬ</a:t>
            </a:r>
            <a:endParaRPr sz="3000" dirty="0">
              <a:solidFill>
                <a:schemeClr val="lt1"/>
              </a:solidFill>
              <a:latin typeface="Raleway" panose="020B0604020202020204" charset="-52"/>
            </a:endParaRPr>
          </a:p>
        </p:txBody>
      </p:sp>
      <p:sp>
        <p:nvSpPr>
          <p:cNvPr id="258" name="Google Shape;258;p35"/>
          <p:cNvSpPr txBox="1">
            <a:spLocks noGrp="1"/>
          </p:cNvSpPr>
          <p:nvPr>
            <p:ph type="body" idx="1"/>
          </p:nvPr>
        </p:nvSpPr>
        <p:spPr>
          <a:xfrm>
            <a:off x="401716" y="2031965"/>
            <a:ext cx="7423462" cy="250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>
                <a:solidFill>
                  <a:schemeClr val="bg2"/>
                </a:solidFill>
              </a:rPr>
              <a:t>Мы будем делать наборы по микробиологии </a:t>
            </a:r>
            <a:endParaRPr sz="1400" dirty="0">
              <a:solidFill>
                <a:schemeClr val="bg2"/>
              </a:solidFill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>
                <a:solidFill>
                  <a:schemeClr val="bg2"/>
                </a:solidFill>
              </a:rPr>
              <a:t>Это будет стоить </a:t>
            </a:r>
            <a:r>
              <a:rPr lang="ru" sz="1400" dirty="0" smtClean="0">
                <a:solidFill>
                  <a:schemeClr val="bg2"/>
                </a:solidFill>
              </a:rPr>
              <a:t>3500/12500 рублей</a:t>
            </a:r>
            <a:endParaRPr sz="1400" dirty="0">
              <a:solidFill>
                <a:schemeClr val="bg2"/>
              </a:solidFill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>
                <a:solidFill>
                  <a:schemeClr val="bg2"/>
                </a:solidFill>
              </a:rPr>
              <a:t>У нас будут покупать наборы инструментов и материалов для сбора образцов микроорганизмов, комплекты реактивов и сред для выращивания и идентификации микробов, методическое пособие</a:t>
            </a:r>
            <a:endParaRPr sz="1400" dirty="0">
              <a:solidFill>
                <a:schemeClr val="bg2"/>
              </a:solidFill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 dirty="0">
                <a:solidFill>
                  <a:schemeClr val="bg2"/>
                </a:solidFill>
              </a:rPr>
              <a:t>Дополнительно мы можем зарабатывать на подписке на видеоуроки и приложении для школьников с видеоигрой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>
            <a:spLocks noGrp="1"/>
          </p:cNvSpPr>
          <p:nvPr>
            <p:ph type="title"/>
          </p:nvPr>
        </p:nvSpPr>
        <p:spPr>
          <a:xfrm>
            <a:off x="374632" y="37610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6"/>
          <p:cNvSpPr txBox="1">
            <a:spLocks noGrp="1"/>
          </p:cNvSpPr>
          <p:nvPr>
            <p:ph type="body" idx="1"/>
          </p:nvPr>
        </p:nvSpPr>
        <p:spPr>
          <a:xfrm>
            <a:off x="374632" y="1015536"/>
            <a:ext cx="7758000" cy="2803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700" b="1" u="sng" dirty="0" smtClean="0">
                <a:solidFill>
                  <a:schemeClr val="tx1"/>
                </a:solidFill>
                <a:latin typeface="Raleway" panose="020B0604020202020204" charset="-52"/>
                <a:ea typeface="Arial"/>
                <a:cs typeface="Arial"/>
                <a:sym typeface="Arial"/>
              </a:rPr>
              <a:t>Мы: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С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формулировали проблему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С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формировали идею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О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пределили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технологические 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направления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И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зучили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целевую аудиторию, </a:t>
            </a:r>
            <a:endParaRPr lang="ru" sz="1700" dirty="0" smtClean="0">
              <a:latin typeface="Raleway" panose="020B0604020202020204" charset="-52"/>
              <a:ea typeface="Arial"/>
              <a:cs typeface="Arial"/>
              <a:sym typeface="Arial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П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роанализировали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рынок и основных конкурентов, </a:t>
            </a:r>
            <a:endParaRPr lang="ru" sz="1700" dirty="0" smtClean="0">
              <a:latin typeface="Raleway" panose="020B0604020202020204" charset="-52"/>
              <a:ea typeface="Arial"/>
              <a:cs typeface="Arial"/>
              <a:sym typeface="Arial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В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ыдвинули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стратегические и тактические гипотезы, </a:t>
            </a:r>
            <a:endParaRPr lang="ru" sz="1700" dirty="0" smtClean="0">
              <a:latin typeface="Raleway" panose="020B0604020202020204" charset="-52"/>
              <a:ea typeface="Arial"/>
              <a:cs typeface="Arial"/>
              <a:sym typeface="Arial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П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ровели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интервью </a:t>
            </a:r>
            <a:r>
              <a:rPr lang="ru" sz="1700" dirty="0" smtClean="0">
                <a:latin typeface="Raleway" panose="020B0604020202020204" charset="-52"/>
                <a:ea typeface="Arial"/>
                <a:cs typeface="Arial"/>
                <a:sym typeface="Arial"/>
              </a:rPr>
              <a:t>и опросы для </a:t>
            </a:r>
            <a:r>
              <a:rPr lang="ru" sz="1700" dirty="0">
                <a:latin typeface="Raleway" panose="020B0604020202020204" charset="-52"/>
                <a:ea typeface="Arial"/>
                <a:cs typeface="Arial"/>
                <a:sym typeface="Arial"/>
              </a:rPr>
              <a:t>их подтверждения.</a:t>
            </a:r>
            <a:endParaRPr sz="1700" dirty="0">
              <a:highlight>
                <a:schemeClr val="lt1"/>
              </a:highlight>
              <a:latin typeface="Raleway" panose="020B0604020202020204" charset="-52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5030332" y="3920900"/>
            <a:ext cx="1288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Ссылка на интервью</a:t>
            </a:r>
            <a:endParaRPr dirty="0">
              <a:solidFill>
                <a:schemeClr val="dk2"/>
              </a:solidFill>
              <a:latin typeface="Raleway" panose="020B0604020202020204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6236739" y="4134987"/>
            <a:ext cx="471300" cy="20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5" name="Google Shape;27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162" y="3378575"/>
            <a:ext cx="1660244" cy="17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659" y="1884926"/>
            <a:ext cx="1499746" cy="1493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81" name="Google Shape;281;p37"/>
          <p:cNvGraphicFramePr/>
          <p:nvPr>
            <p:extLst>
              <p:ext uri="{D42A27DB-BD31-4B8C-83A1-F6EECF244321}">
                <p14:modId xmlns:p14="http://schemas.microsoft.com/office/powerpoint/2010/main" val="2368546750"/>
              </p:ext>
            </p:extLst>
          </p:nvPr>
        </p:nvGraphicFramePr>
        <p:xfrm>
          <a:off x="401722" y="1090075"/>
          <a:ext cx="5119450" cy="36725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59725"/>
                <a:gridCol w="2559725"/>
              </a:tblGrid>
              <a:tr h="390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b="1" u="none" strike="noStrike" cap="none" dirty="0">
                          <a:latin typeface="Raleway" panose="020B0604020202020204" charset="-52"/>
                          <a:sym typeface="Raleway SemiBold"/>
                        </a:rPr>
                        <a:t>РОЛЬ</a:t>
                      </a:r>
                      <a:endParaRPr sz="1400" b="1" u="none" strike="noStrike" cap="none" dirty="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b="1" u="none" strike="noStrike" cap="none" dirty="0">
                          <a:latin typeface="Raleway" panose="020B0604020202020204" charset="-52"/>
                          <a:sym typeface="Raleway SemiBold"/>
                        </a:rPr>
                        <a:t>ФАМИЛИЯ ИМЯ</a:t>
                      </a:r>
                      <a:endParaRPr sz="1400" b="1" u="none" strike="noStrike" cap="none" dirty="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/>
                </a:tc>
              </a:tr>
              <a:tr h="390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Лидер</a:t>
                      </a:r>
                      <a:r>
                        <a:rPr lang="ru" sz="1400" u="none" strike="noStrike" cap="none">
                          <a:latin typeface="Raleway" panose="020B0604020202020204" charset="-52"/>
                          <a:sym typeface="Raleway SemiBold"/>
                        </a:rPr>
                        <a:t> 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Перенесей Анастасия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390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Финансист 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Карев Степан 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390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 Коммуникатор 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Крайнова Юлия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43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Инженер проекта 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Ширепова Екатерина </a:t>
                      </a:r>
                      <a:endParaRPr sz="1400">
                        <a:latin typeface="Raleway" panose="020B0604020202020204" charset="-52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46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Маркетолог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Бикинеева Ольга</a:t>
                      </a:r>
                      <a:r>
                        <a:rPr lang="ru" sz="1400">
                          <a:latin typeface="Raleway" panose="020B0604020202020204" charset="-52"/>
                          <a:sym typeface="Calibri"/>
                        </a:rPr>
                        <a:t> 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435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Реализатор/исполнитель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Шарафутдинова Камила 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  <a:tr h="446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>
                          <a:latin typeface="Raleway" panose="020B0604020202020204" charset="-52"/>
                          <a:sym typeface="Raleway SemiBold"/>
                        </a:rPr>
                        <a:t>Аналитик-стратег</a:t>
                      </a:r>
                      <a:endParaRPr sz="140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latin typeface="Raleway" panose="020B0604020202020204" charset="-52"/>
                          <a:sym typeface="Raleway SemiBold"/>
                        </a:rPr>
                        <a:t>Живонос Никита </a:t>
                      </a:r>
                      <a:endParaRPr sz="1400" dirty="0">
                        <a:solidFill>
                          <a:schemeClr val="bg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82" name="Google Shape;28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4575" y="800491"/>
            <a:ext cx="3060188" cy="4238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4" name="Google Shape;294;p38"/>
          <p:cNvSpPr txBox="1">
            <a:spLocks noGrp="1"/>
          </p:cNvSpPr>
          <p:nvPr>
            <p:ph type="body" idx="1"/>
          </p:nvPr>
        </p:nvSpPr>
        <p:spPr>
          <a:xfrm>
            <a:off x="530715" y="1301634"/>
            <a:ext cx="7973700" cy="1338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chemeClr val="tx2"/>
                </a:solidFill>
                <a:latin typeface="Raleway" panose="020B0604020202020204" charset="-52"/>
              </a:rPr>
              <a:t>Планы развития, основные укрупненные задачи</a:t>
            </a:r>
            <a:endParaRPr sz="1600" dirty="0">
              <a:solidFill>
                <a:schemeClr val="tx2"/>
              </a:solidFill>
              <a:latin typeface="Raleway" panose="020B0604020202020204" charset="-52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300"/>
              <a:buAutoNum type="arabicParenR"/>
            </a:pPr>
            <a:r>
              <a:rPr lang="ru-RU" sz="1300" dirty="0" smtClean="0">
                <a:solidFill>
                  <a:schemeClr val="tx2"/>
                </a:solidFill>
                <a:latin typeface="Raleway" panose="020B0604020202020204" charset="-52"/>
              </a:rPr>
              <a:t>Оформить готовые наборы</a:t>
            </a:r>
            <a:endParaRPr sz="1300" dirty="0">
              <a:solidFill>
                <a:schemeClr val="tx2"/>
              </a:solidFill>
              <a:latin typeface="Raleway" panose="020B0604020202020204" charset="-52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300"/>
              <a:buAutoNum type="arabicParenR"/>
            </a:pPr>
            <a:r>
              <a:rPr lang="ru-RU" sz="1300" dirty="0" smtClean="0">
                <a:solidFill>
                  <a:schemeClr val="tx2"/>
                </a:solidFill>
                <a:latin typeface="Raleway" panose="020B0604020202020204" charset="-52"/>
              </a:rPr>
              <a:t>Создать мобильное приложения с видеоигрой</a:t>
            </a:r>
            <a:endParaRPr sz="1300" dirty="0">
              <a:solidFill>
                <a:schemeClr val="tx2"/>
              </a:solidFill>
              <a:latin typeface="Raleway" panose="020B0604020202020204" charset="-52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300"/>
              <a:buAutoNum type="arabicParenR"/>
            </a:pPr>
            <a:r>
              <a:rPr lang="ru-RU" sz="1300" dirty="0" smtClean="0">
                <a:solidFill>
                  <a:schemeClr val="tx2"/>
                </a:solidFill>
                <a:latin typeface="Raleway" panose="020B0604020202020204" charset="-52"/>
              </a:rPr>
              <a:t>Протестировать работу мобильного приложения</a:t>
            </a:r>
            <a:endParaRPr sz="1300" dirty="0">
              <a:solidFill>
                <a:schemeClr val="tx2"/>
              </a:solidFill>
              <a:latin typeface="Raleway" panose="020B0604020202020204" charset="-52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300"/>
              <a:buAutoNum type="arabicParenR"/>
            </a:pPr>
            <a:r>
              <a:rPr lang="ru" sz="1300" dirty="0">
                <a:solidFill>
                  <a:schemeClr val="tx2"/>
                </a:solidFill>
                <a:latin typeface="Raleway" panose="020B0604020202020204" charset="-52"/>
              </a:rPr>
              <a:t>Расширить линейку продукта по другим биологическим дисциплинам</a:t>
            </a:r>
            <a:endParaRPr sz="1300" dirty="0">
              <a:solidFill>
                <a:schemeClr val="tx2"/>
              </a:solidFill>
              <a:latin typeface="Raleway" panose="020B0604020202020204" charset="-52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3" name="Google Shape;303;p38"/>
          <p:cNvGraphicFramePr/>
          <p:nvPr>
            <p:extLst>
              <p:ext uri="{D42A27DB-BD31-4B8C-83A1-F6EECF244321}">
                <p14:modId xmlns:p14="http://schemas.microsoft.com/office/powerpoint/2010/main" val="913999565"/>
              </p:ext>
            </p:extLst>
          </p:nvPr>
        </p:nvGraphicFramePr>
        <p:xfrm>
          <a:off x="530715" y="2975225"/>
          <a:ext cx="7532025" cy="2063500"/>
        </p:xfrm>
        <a:graphic>
          <a:graphicData uri="http://schemas.openxmlformats.org/drawingml/2006/table">
            <a:tbl>
              <a:tblPr>
                <a:noFill/>
                <a:tableStyleId>{462BBDF3-5457-40A0-83C4-0381E0ECF353}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 dirty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200" b="1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200" b="1" u="none" strike="noStrike" cap="none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 dirty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200" b="1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599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Разработать </a:t>
                      </a:r>
                      <a:r>
                        <a:rPr lang="ru" sz="1200" dirty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сайта 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21.12.2023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Крайнова Юлия</a:t>
                      </a:r>
                      <a:endParaRPr sz="1200" u="none" strike="noStrike" cap="none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Написать методические рекомендации и инструкцию к наборам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18.12.2023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 err="1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Шарафутдинова</a:t>
                      </a: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Камила</a:t>
                      </a:r>
                      <a:endParaRPr sz="1200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Продумать рекламу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16.12.2023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 dirty="0" err="1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Живонос</a:t>
                      </a:r>
                      <a:r>
                        <a:rPr lang="ru-RU" sz="1200" u="none" strike="noStrike" cap="none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Никита</a:t>
                      </a:r>
                      <a:endParaRPr sz="1200" u="none" strike="noStrike" cap="none" dirty="0">
                        <a:solidFill>
                          <a:schemeClr val="tx2"/>
                        </a:solidFill>
                        <a:latin typeface="Ralewa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04" name="Google Shape;304;p38"/>
          <p:cNvSpPr txBox="1"/>
          <p:nvPr/>
        </p:nvSpPr>
        <p:spPr>
          <a:xfrm>
            <a:off x="527847" y="2560526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chemeClr val="tx2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310" name="Google Shape;310;p39"/>
          <p:cNvSpPr txBox="1">
            <a:spLocks noGrp="1"/>
          </p:cNvSpPr>
          <p:nvPr>
            <p:ph type="body" idx="1"/>
          </p:nvPr>
        </p:nvSpPr>
        <p:spPr>
          <a:xfrm>
            <a:off x="456827" y="2208999"/>
            <a:ext cx="45351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</a:rPr>
              <a:t>Перенесей Анастасия</a:t>
            </a: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</a:rPr>
              <a:t>ТГ: @nastinesseven</a:t>
            </a: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</a:rPr>
              <a:t>E-mail: perenesej_as@edu.surgu.ru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311" name="Google Shape;311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9" name="Google Shape;319;p39"/>
          <p:cNvPicPr preferRelativeResize="0"/>
          <p:nvPr/>
        </p:nvPicPr>
        <p:blipFill rotWithShape="1">
          <a:blip r:embed="rId4">
            <a:alphaModFix/>
          </a:blip>
          <a:srcRect r="48199"/>
          <a:stretch/>
        </p:blipFill>
        <p:spPr>
          <a:xfrm>
            <a:off x="6367287" y="2068198"/>
            <a:ext cx="2010613" cy="283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5675" y="3086100"/>
            <a:ext cx="2193800" cy="19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724</Words>
  <Application>Microsoft Office PowerPoint</Application>
  <PresentationFormat>Экран (16:9)</PresentationFormat>
  <Paragraphs>187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Wingdings</vt:lpstr>
      <vt:lpstr>Trebuchet MS</vt:lpstr>
      <vt:lpstr>Calibri</vt:lpstr>
      <vt:lpstr>Helvetica Neue</vt:lpstr>
      <vt:lpstr>Roboto</vt:lpstr>
      <vt:lpstr>Raleway SemiBold</vt:lpstr>
      <vt:lpstr>Times New Roman</vt:lpstr>
      <vt:lpstr>Raleway</vt:lpstr>
      <vt:lpstr>Century Gothic</vt:lpstr>
      <vt:lpstr>Simple Light</vt:lpstr>
      <vt:lpstr>Simple Light</vt:lpstr>
      <vt:lpstr>Набор для школьников по микробиологии MIBIOOL  Ссылка на проект на платформе Projects</vt:lpstr>
      <vt:lpstr>Презентация PowerPoint</vt:lpstr>
      <vt:lpstr>ЦЕЛЕВАЯ АУДИТОРИЯ</vt:lpstr>
      <vt:lpstr>ПРОБЛЕМА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Набор для школьников по микробиологии  Ссылка на проект на платформе Projects</dc:title>
  <dc:creator>Хозяйка</dc:creator>
  <cp:lastModifiedBy>Пользователь Windows</cp:lastModifiedBy>
  <cp:revision>52</cp:revision>
  <dcterms:modified xsi:type="dcterms:W3CDTF">2023-12-06T16:11:21Z</dcterms:modified>
</cp:coreProperties>
</file>