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hELTY/zVj3TUPt12sd1iJ2JKAU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hyperlink" Target="https://ekaterinburg.postupi.online/vuz/uggu/" TargetMode="External"/><Relationship Id="rId5" Type="http://schemas.openxmlformats.org/officeDocument/2006/relationships/hyperlink" Target="https://ekaterinburg.postupi.online/vuz/urgups/" TargetMode="External"/><Relationship Id="rId6" Type="http://schemas.openxmlformats.org/officeDocument/2006/relationships/hyperlink" Target="https://ekaterinburg.postupi.online/vuz/ugltu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lang="ru-RU" sz="3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Разработка и продажа стендов коллаборативных роботов для системы образования</a:t>
            </a:r>
            <a:endParaRPr sz="3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838200" y="3048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94" name="Google Shape;94;p2"/>
          <p:cNvSpPr txBox="1"/>
          <p:nvPr>
            <p:ph idx="1" type="body"/>
          </p:nvPr>
        </p:nvSpPr>
        <p:spPr>
          <a:xfrm>
            <a:off x="1087125" y="3201200"/>
            <a:ext cx="425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00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Российские роботы отстают в надежности</a:t>
            </a:r>
            <a:endParaRPr/>
          </a:p>
        </p:txBody>
      </p:sp>
      <p:sp>
        <p:nvSpPr>
          <p:cNvPr id="95" name="Google Shape;95;p2"/>
          <p:cNvSpPr txBox="1"/>
          <p:nvPr>
            <p:ph idx="1" type="body"/>
          </p:nvPr>
        </p:nvSpPr>
        <p:spPr>
          <a:xfrm>
            <a:off x="6792800" y="3201200"/>
            <a:ext cx="425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Малое число интеграций снижает экспертность</a:t>
            </a:r>
            <a:endParaRPr/>
          </a:p>
        </p:txBody>
      </p:sp>
      <p:sp>
        <p:nvSpPr>
          <p:cNvPr id="96" name="Google Shape;96;p2"/>
          <p:cNvSpPr txBox="1"/>
          <p:nvPr>
            <p:ph idx="1" type="body"/>
          </p:nvPr>
        </p:nvSpPr>
        <p:spPr>
          <a:xfrm>
            <a:off x="1087125" y="5231650"/>
            <a:ext cx="425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00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Предприятия не покупают из за рисков</a:t>
            </a:r>
            <a:endParaRPr/>
          </a:p>
        </p:txBody>
      </p:sp>
      <p:sp>
        <p:nvSpPr>
          <p:cNvPr id="97" name="Google Shape;97;p2"/>
          <p:cNvSpPr txBox="1"/>
          <p:nvPr>
            <p:ph idx="1" type="body"/>
          </p:nvPr>
        </p:nvSpPr>
        <p:spPr>
          <a:xfrm>
            <a:off x="6792800" y="5231650"/>
            <a:ext cx="425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 производителей нехватка успешных интеграций</a:t>
            </a:r>
            <a:endParaRPr/>
          </a:p>
        </p:txBody>
      </p:sp>
      <p:cxnSp>
        <p:nvCxnSpPr>
          <p:cNvPr id="98" name="Google Shape;98;p2"/>
          <p:cNvCxnSpPr>
            <a:stCxn id="95" idx="1"/>
            <a:endCxn id="94" idx="3"/>
          </p:cNvCxnSpPr>
          <p:nvPr/>
        </p:nvCxnSpPr>
        <p:spPr>
          <a:xfrm rot="10800000">
            <a:off x="5339600" y="3629900"/>
            <a:ext cx="14532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9" name="Google Shape;99;p2"/>
          <p:cNvCxnSpPr>
            <a:stCxn id="94" idx="2"/>
            <a:endCxn id="96" idx="0"/>
          </p:cNvCxnSpPr>
          <p:nvPr/>
        </p:nvCxnSpPr>
        <p:spPr>
          <a:xfrm>
            <a:off x="3213375" y="4058600"/>
            <a:ext cx="0" cy="1173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0" name="Google Shape;100;p2"/>
          <p:cNvCxnSpPr>
            <a:stCxn id="96" idx="3"/>
            <a:endCxn id="97" idx="1"/>
          </p:cNvCxnSpPr>
          <p:nvPr/>
        </p:nvCxnSpPr>
        <p:spPr>
          <a:xfrm>
            <a:off x="5339625" y="5660350"/>
            <a:ext cx="14532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1" name="Google Shape;101;p2"/>
          <p:cNvCxnSpPr>
            <a:stCxn id="97" idx="0"/>
            <a:endCxn id="95" idx="2"/>
          </p:cNvCxnSpPr>
          <p:nvPr/>
        </p:nvCxnSpPr>
        <p:spPr>
          <a:xfrm rot="10800000">
            <a:off x="8919050" y="4058650"/>
            <a:ext cx="0" cy="1173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2" name="Google Shape;102;p2"/>
          <p:cNvSpPr txBox="1"/>
          <p:nvPr/>
        </p:nvSpPr>
        <p:spPr>
          <a:xfrm>
            <a:off x="2978125" y="1703675"/>
            <a:ext cx="61194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rgbClr val="414042"/>
                </a:solidFill>
                <a:latin typeface="Calibri"/>
                <a:ea typeface="Calibri"/>
                <a:cs typeface="Calibri"/>
                <a:sym typeface="Calibri"/>
              </a:rPr>
              <a:t>Нехватка научной экспертизы в отечественных роботах</a:t>
            </a:r>
            <a:endParaRPr b="1" i="0" sz="2800" u="none" cap="none" strike="noStrike">
              <a:solidFill>
                <a:srgbClr val="41404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>
            <p:ph type="title"/>
          </p:nvPr>
        </p:nvSpPr>
        <p:spPr>
          <a:xfrm>
            <a:off x="838200" y="3048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8" name="Google Shape;108;p4"/>
          <p:cNvSpPr txBox="1"/>
          <p:nvPr>
            <p:ph idx="1" type="body"/>
          </p:nvPr>
        </p:nvSpPr>
        <p:spPr>
          <a:xfrm>
            <a:off x="838200" y="1825625"/>
            <a:ext cx="4983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800"/>
              <a:buNone/>
            </a:pP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Образовательный коллаборативный робот</a:t>
            </a:r>
            <a:endParaRPr b="1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800"/>
              <a:buAutoNum type="arabicParenR"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Учебные заведения имеют меньшие требования к отказоустойчивости и надежности системы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800"/>
              <a:buFont typeface="Arial"/>
              <a:buAutoNum type="arabicParenR"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Стоимость учебного робота меньше стоимости робота для промышленности 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4"/>
          <p:cNvPicPr preferRelativeResize="0"/>
          <p:nvPr/>
        </p:nvPicPr>
        <p:blipFill rotWithShape="1">
          <a:blip r:embed="rId4">
            <a:alphaModFix/>
          </a:blip>
          <a:srcRect b="0" l="4687" r="19220" t="0"/>
          <a:stretch/>
        </p:blipFill>
        <p:spPr>
          <a:xfrm>
            <a:off x="6042750" y="2071574"/>
            <a:ext cx="5391000" cy="3985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>
            <p:ph type="title"/>
          </p:nvPr>
        </p:nvSpPr>
        <p:spPr>
          <a:xfrm>
            <a:off x="838200" y="3048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5" name="Google Shape;115;p6"/>
          <p:cNvSpPr txBox="1"/>
          <p:nvPr>
            <p:ph idx="1" type="body"/>
          </p:nvPr>
        </p:nvSpPr>
        <p:spPr>
          <a:xfrm>
            <a:off x="6817725" y="1998000"/>
            <a:ext cx="4983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 основе проекта совокупность технологий необходимых для коллаборативного робота: 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800"/>
              <a:buAutoNum type="arabicParenR"/>
            </a:pP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Сервопривод с контролем момента</a:t>
            </a:r>
            <a:endParaRPr b="1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800"/>
              <a:buFont typeface="Arial"/>
              <a:buAutoNum type="arabicParenR"/>
            </a:pP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Система управления приводами</a:t>
            </a:r>
            <a:endParaRPr b="1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800"/>
              <a:buFont typeface="Arial"/>
              <a:buAutoNum type="arabicParenR"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 для удобного программирования робота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500" y="2043325"/>
            <a:ext cx="4941900" cy="4392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/>
          <p:nvPr>
            <p:ph type="title"/>
          </p:nvPr>
        </p:nvSpPr>
        <p:spPr>
          <a:xfrm>
            <a:off x="838200" y="3048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2" name="Google Shape;122;p8"/>
          <p:cNvSpPr txBox="1"/>
          <p:nvPr>
            <p:ph idx="1" type="body"/>
          </p:nvPr>
        </p:nvSpPr>
        <p:spPr>
          <a:xfrm>
            <a:off x="522775" y="1974575"/>
            <a:ext cx="5542200" cy="42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Список SOM клиентов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AutoNum type="arabicParenR"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Уральский федеральный университет имени первого Президента России Б.Н. Ельцина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AutoNum type="arabicParenR"/>
            </a:pPr>
            <a:r>
              <a:rPr lang="ru-RU" sz="2200">
                <a:solidFill>
                  <a:srgbClr val="333333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Уральский государственный горный университет</a:t>
            </a:r>
            <a:endParaRPr sz="22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AutoNum type="arabicParenR"/>
            </a:pPr>
            <a:r>
              <a:rPr lang="ru-RU" sz="2200">
                <a:solidFill>
                  <a:srgbClr val="333333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Уральский государственный университет путей сообщения</a:t>
            </a:r>
            <a:endParaRPr sz="22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AutoNum type="arabicParenR"/>
            </a:pPr>
            <a:r>
              <a:rPr lang="ru-RU" sz="2200">
                <a:solidFill>
                  <a:srgbClr val="333333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Уральский государственный лесотехнический университет</a:t>
            </a:r>
            <a:endParaRPr sz="22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Font typeface="Arial"/>
              <a:buAutoNum type="arabicParenR"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Радиоколледж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8"/>
          <p:cNvSpPr/>
          <p:nvPr/>
        </p:nvSpPr>
        <p:spPr>
          <a:xfrm>
            <a:off x="6118650" y="2813700"/>
            <a:ext cx="3600000" cy="3600000"/>
          </a:xfrm>
          <a:prstGeom prst="ellipse">
            <a:avLst/>
          </a:prstGeom>
          <a:gradFill>
            <a:gsLst>
              <a:gs pos="0">
                <a:srgbClr val="01BABD"/>
              </a:gs>
              <a:gs pos="100000">
                <a:srgbClr val="414042"/>
              </a:gs>
            </a:gsLst>
            <a:lin ang="5400012" scaled="0"/>
          </a:gra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7339250" y="3887075"/>
            <a:ext cx="2160000" cy="2160000"/>
          </a:xfrm>
          <a:prstGeom prst="ellipse">
            <a:avLst/>
          </a:prstGeom>
          <a:gradFill>
            <a:gsLst>
              <a:gs pos="0">
                <a:srgbClr val="01BABD"/>
              </a:gs>
              <a:gs pos="100000">
                <a:srgbClr val="414042"/>
              </a:gs>
            </a:gsLst>
            <a:lin ang="5400012" scaled="0"/>
          </a:gra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8241525" y="4773925"/>
            <a:ext cx="1080000" cy="1080000"/>
          </a:xfrm>
          <a:prstGeom prst="ellipse">
            <a:avLst/>
          </a:prstGeom>
          <a:gradFill>
            <a:gsLst>
              <a:gs pos="0">
                <a:srgbClr val="01BABD"/>
              </a:gs>
              <a:gs pos="100000">
                <a:srgbClr val="414042"/>
              </a:gs>
            </a:gsLst>
            <a:lin ang="5400012" scaled="0"/>
          </a:gra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6" name="Google Shape;126;p8"/>
          <p:cNvCxnSpPr>
            <a:endCxn id="127" idx="1"/>
          </p:cNvCxnSpPr>
          <p:nvPr/>
        </p:nvCxnSpPr>
        <p:spPr>
          <a:xfrm>
            <a:off x="8957475" y="5529825"/>
            <a:ext cx="897600" cy="715500"/>
          </a:xfrm>
          <a:prstGeom prst="straightConnector1">
            <a:avLst/>
          </a:prstGeom>
          <a:noFill/>
          <a:ln cap="flat" cmpd="sng" w="28575">
            <a:solidFill>
              <a:srgbClr val="3D484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7" name="Google Shape;127;p8"/>
          <p:cNvSpPr txBox="1"/>
          <p:nvPr>
            <p:ph idx="1" type="body"/>
          </p:nvPr>
        </p:nvSpPr>
        <p:spPr>
          <a:xfrm>
            <a:off x="9855075" y="5978925"/>
            <a:ext cx="2241900" cy="5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SOM 5 млн. </a:t>
            </a:r>
            <a:r>
              <a:rPr lang="ru-RU" sz="22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₽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8"/>
          <p:cNvSpPr txBox="1"/>
          <p:nvPr>
            <p:ph idx="1" type="body"/>
          </p:nvPr>
        </p:nvSpPr>
        <p:spPr>
          <a:xfrm>
            <a:off x="9718650" y="3256625"/>
            <a:ext cx="2241900" cy="5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SAM 100 млн. </a:t>
            </a:r>
            <a:r>
              <a:rPr lang="ru-RU" sz="22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₽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" name="Google Shape;129;p8"/>
          <p:cNvCxnSpPr>
            <a:endCxn id="128" idx="1"/>
          </p:cNvCxnSpPr>
          <p:nvPr/>
        </p:nvCxnSpPr>
        <p:spPr>
          <a:xfrm flipH="1" rot="10800000">
            <a:off x="8809650" y="3523025"/>
            <a:ext cx="909000" cy="1041000"/>
          </a:xfrm>
          <a:prstGeom prst="straightConnector1">
            <a:avLst/>
          </a:prstGeom>
          <a:noFill/>
          <a:ln cap="flat" cmpd="sng" w="28575">
            <a:solidFill>
              <a:srgbClr val="3D484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0" name="Google Shape;130;p8"/>
          <p:cNvSpPr txBox="1"/>
          <p:nvPr>
            <p:ph idx="1" type="body"/>
          </p:nvPr>
        </p:nvSpPr>
        <p:spPr>
          <a:xfrm>
            <a:off x="9405175" y="2314375"/>
            <a:ext cx="2495100" cy="5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TAM 1000 млн. </a:t>
            </a:r>
            <a:r>
              <a:rPr lang="ru-RU" sz="22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₽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" name="Google Shape;131;p8"/>
          <p:cNvCxnSpPr>
            <a:endCxn id="130" idx="1"/>
          </p:cNvCxnSpPr>
          <p:nvPr/>
        </p:nvCxnSpPr>
        <p:spPr>
          <a:xfrm flipH="1" rot="10800000">
            <a:off x="8496175" y="2580775"/>
            <a:ext cx="909000" cy="1041000"/>
          </a:xfrm>
          <a:prstGeom prst="straightConnector1">
            <a:avLst/>
          </a:prstGeom>
          <a:noFill/>
          <a:ln cap="flat" cmpd="sng" w="28575">
            <a:solidFill>
              <a:srgbClr val="3D484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/>
          <p:nvPr>
            <p:ph type="title"/>
          </p:nvPr>
        </p:nvSpPr>
        <p:spPr>
          <a:xfrm>
            <a:off x="838200" y="3048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37" name="Google Shape;13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6688" y="2612088"/>
            <a:ext cx="2914570" cy="273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01363" y="1530571"/>
            <a:ext cx="2525227" cy="8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9"/>
          <p:cNvSpPr txBox="1"/>
          <p:nvPr>
            <p:ph idx="1" type="body"/>
          </p:nvPr>
        </p:nvSpPr>
        <p:spPr>
          <a:xfrm>
            <a:off x="672325" y="5573875"/>
            <a:ext cx="49833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Учебный робот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0761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300 0</a:t>
            </a:r>
            <a:r>
              <a:rPr lang="ru-RU" sz="275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00 ₽</a:t>
            </a:r>
            <a:endParaRPr sz="275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Производство китай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9"/>
          <p:cNvSpPr txBox="1"/>
          <p:nvPr>
            <p:ph idx="1" type="body"/>
          </p:nvPr>
        </p:nvSpPr>
        <p:spPr>
          <a:xfrm>
            <a:off x="6698125" y="2155975"/>
            <a:ext cx="4983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r>
              <a:rPr lang="ru-RU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Dobot - марка роботизированных манипуляторов, производимых Shenzhen Yuejiang Technology Co., Ltd. Компания была основана в 2015 году.</a:t>
            </a:r>
            <a:r>
              <a:rPr lang="ru-RU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Первоначально Лю и его соучредители намеревались создавать крупномасштабное промышленное оружие, но, осознав конкуренцию в этой области, он решил начать с небольших моделей, а затем расширять масштабы.</a:t>
            </a:r>
            <a:endParaRPr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r>
              <a:t/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/>
          <p:nvPr>
            <p:ph type="title"/>
          </p:nvPr>
        </p:nvSpPr>
        <p:spPr>
          <a:xfrm>
            <a:off x="838200" y="3048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6" name="Google Shape;146;p10"/>
          <p:cNvSpPr txBox="1"/>
          <p:nvPr>
            <p:ph idx="1" type="body"/>
          </p:nvPr>
        </p:nvSpPr>
        <p:spPr>
          <a:xfrm>
            <a:off x="6817725" y="1845600"/>
            <a:ext cx="4983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Проект предполагает получение дохода из 2 источников: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1) Аренда образовательного стенда по автоматизации кобота ВУЗам и колледжам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2) Образовательные услуги повышения квалификации для программирования роботов  с применением наших технологий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5675" y="2352900"/>
            <a:ext cx="3336600" cy="3336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/>
          <p:nvPr>
            <p:ph type="title"/>
          </p:nvPr>
        </p:nvSpPr>
        <p:spPr>
          <a:xfrm>
            <a:off x="838200" y="3048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3" name="Google Shape;153;p11"/>
          <p:cNvSpPr txBox="1"/>
          <p:nvPr>
            <p:ph idx="1" type="body"/>
          </p:nvPr>
        </p:nvSpPr>
        <p:spPr>
          <a:xfrm>
            <a:off x="772850" y="1902400"/>
            <a:ext cx="4983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Заработок проекта планируется за счет предоставление образовательных роботов в аренду. Для достижения окупаемости (покрытие расходов на штат в размере 4 человек и себестоимость роботов и станков ) необходимо предоставлять в аренду от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роботов, сроком на полгода. 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56150" y="2120875"/>
            <a:ext cx="6131051" cy="3914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/>
          <p:nvPr>
            <p:ph type="title"/>
          </p:nvPr>
        </p:nvSpPr>
        <p:spPr>
          <a:xfrm>
            <a:off x="838200" y="3048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0" name="Google Shape;160;p12"/>
          <p:cNvSpPr txBox="1"/>
          <p:nvPr>
            <p:ph idx="1" type="body"/>
          </p:nvPr>
        </p:nvSpPr>
        <p:spPr>
          <a:xfrm>
            <a:off x="6817725" y="1845600"/>
            <a:ext cx="4983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 2022 году 56 российских компаний-интеграторов внедрили около 770 промышленных и коллаборативных роботов на предприятия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Общая выручка выросла почти на 40%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Общая стоимость одного проекта составляет порядка 14 млн рублей.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4140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Проекты которые используют коллаборативных роботов занимают больше половины от всего количества проектов.</a:t>
            </a:r>
            <a:endParaRPr sz="22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4975" y="2672250"/>
            <a:ext cx="6512926" cy="3075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 txBox="1"/>
          <p:nvPr>
            <p:ph type="title"/>
          </p:nvPr>
        </p:nvSpPr>
        <p:spPr>
          <a:xfrm>
            <a:off x="838200" y="30480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ru-RU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5175" y="1458500"/>
            <a:ext cx="9973825" cy="531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ctrTitle"/>
          </p:nvPr>
        </p:nvSpPr>
        <p:spPr>
          <a:xfrm>
            <a:off x="666750" y="16938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lang="ru-RU" sz="3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