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ebp" ContentType="image/webp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7" r:id="rId2"/>
    <p:sldId id="288" r:id="rId3"/>
    <p:sldId id="289" r:id="rId4"/>
    <p:sldId id="258" r:id="rId5"/>
    <p:sldId id="299" r:id="rId6"/>
    <p:sldId id="259" r:id="rId7"/>
    <p:sldId id="266" r:id="rId8"/>
    <p:sldId id="290" r:id="rId9"/>
    <p:sldId id="291" r:id="rId10"/>
    <p:sldId id="300" r:id="rId11"/>
    <p:sldId id="292" r:id="rId12"/>
    <p:sldId id="301" r:id="rId13"/>
    <p:sldId id="293" r:id="rId14"/>
    <p:sldId id="294" r:id="rId15"/>
    <p:sldId id="302" r:id="rId16"/>
    <p:sldId id="298" r:id="rId17"/>
    <p:sldId id="304" r:id="rId18"/>
    <p:sldId id="305" r:id="rId19"/>
    <p:sldId id="295" r:id="rId20"/>
    <p:sldId id="297" r:id="rId21"/>
    <p:sldId id="306" r:id="rId22"/>
    <p:sldId id="307" r:id="rId23"/>
    <p:sldId id="303" r:id="rId24"/>
    <p:sldId id="308" r:id="rId25"/>
    <p:sldId id="296" r:id="rId26"/>
    <p:sldId id="310" r:id="rId27"/>
    <p:sldId id="309" r:id="rId28"/>
    <p:sldId id="311" r:id="rId2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  <a:srgbClr val="0916A1"/>
    <a:srgbClr val="FF0006"/>
    <a:srgbClr val="1E188C"/>
    <a:srgbClr val="F6F6F6"/>
    <a:srgbClr val="2323A3"/>
    <a:srgbClr val="283593"/>
    <a:srgbClr val="072553"/>
    <a:srgbClr val="29349D"/>
    <a:srgbClr val="535D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53" autoAdjust="0"/>
    <p:restoredTop sz="94660"/>
  </p:normalViewPr>
  <p:slideViewPr>
    <p:cSldViewPr snapToGrid="0">
      <p:cViewPr varScale="1">
        <p:scale>
          <a:sx n="91" d="100"/>
          <a:sy n="91" d="100"/>
        </p:scale>
        <p:origin x="60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Столбец4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Лист1!$A$2:$A$10</c:f>
              <c:numCache>
                <c:formatCode>General</c:formatCode>
                <c:ptCount val="9"/>
                <c:pt idx="0">
                  <c:v>2022</c:v>
                </c:pt>
                <c:pt idx="3">
                  <c:v>2023</c:v>
                </c:pt>
                <c:pt idx="6">
                  <c:v>2024</c:v>
                </c:pt>
              </c:numCache>
            </c:num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61</c:v>
                </c:pt>
                <c:pt idx="1">
                  <c:v>46</c:v>
                </c:pt>
                <c:pt idx="2">
                  <c:v>52</c:v>
                </c:pt>
                <c:pt idx="3">
                  <c:v>61</c:v>
                </c:pt>
                <c:pt idx="4">
                  <c:v>49</c:v>
                </c:pt>
                <c:pt idx="5">
                  <c:v>80</c:v>
                </c:pt>
                <c:pt idx="6">
                  <c:v>70</c:v>
                </c:pt>
                <c:pt idx="7">
                  <c:v>52</c:v>
                </c:pt>
                <c:pt idx="8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51-43BD-B8A7-B537D032794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Столбец3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Лист1!$A$2:$A$10</c:f>
              <c:numCache>
                <c:formatCode>General</c:formatCode>
                <c:ptCount val="9"/>
                <c:pt idx="0">
                  <c:v>2022</c:v>
                </c:pt>
                <c:pt idx="3">
                  <c:v>2023</c:v>
                </c:pt>
                <c:pt idx="6">
                  <c:v>2024</c:v>
                </c:pt>
              </c:numCache>
            </c:numRef>
          </c:cat>
          <c:val>
            <c:numRef>
              <c:f>Лист1!$C$2:$C$10</c:f>
              <c:numCache>
                <c:formatCode>General</c:formatCode>
                <c:ptCount val="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751-43BD-B8A7-B537D032794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Лист1!$A$2:$A$10</c:f>
              <c:numCache>
                <c:formatCode>General</c:formatCode>
                <c:ptCount val="9"/>
                <c:pt idx="0">
                  <c:v>2022</c:v>
                </c:pt>
                <c:pt idx="3">
                  <c:v>2023</c:v>
                </c:pt>
                <c:pt idx="6">
                  <c:v>2024</c:v>
                </c:pt>
              </c:numCache>
            </c:numRef>
          </c:cat>
          <c:val>
            <c:numRef>
              <c:f>Лист1!$D$2:$D$10</c:f>
              <c:numCache>
                <c:formatCode>General</c:formatCode>
                <c:ptCount val="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751-43BD-B8A7-B537D0327945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Столбец2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numRef>
              <c:f>Лист1!$A$2:$A$10</c:f>
              <c:numCache>
                <c:formatCode>General</c:formatCode>
                <c:ptCount val="9"/>
                <c:pt idx="0">
                  <c:v>2022</c:v>
                </c:pt>
                <c:pt idx="3">
                  <c:v>2023</c:v>
                </c:pt>
                <c:pt idx="6">
                  <c:v>2024</c:v>
                </c:pt>
              </c:numCache>
            </c:numRef>
          </c:cat>
          <c:val>
            <c:numRef>
              <c:f>Лист1!$E$2:$E$10</c:f>
              <c:numCache>
                <c:formatCode>General</c:formatCode>
                <c:ptCount val="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751-43BD-B8A7-B537D03279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05891439"/>
        <c:axId val="1305894319"/>
      </c:lineChart>
      <c:catAx>
        <c:axId val="13058914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05894319"/>
        <c:crosses val="autoZero"/>
        <c:auto val="1"/>
        <c:lblAlgn val="ctr"/>
        <c:lblOffset val="100"/>
        <c:noMultiLvlLbl val="0"/>
      </c:catAx>
      <c:valAx>
        <c:axId val="1305894319"/>
        <c:scaling>
          <c:orientation val="minMax"/>
          <c:max val="1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05891439"/>
        <c:crosses val="autoZero"/>
        <c:crossBetween val="between"/>
        <c:majorUnit val="4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E79319-96A4-4079-87BE-9DAF326C4A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51C22EE-9C21-40A6-BD75-31A5ECE507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E45742-FD9F-4F97-99D3-8DC98D8D4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2382-EB54-402E-8A18-101D96DF0C3B}" type="datetimeFigureOut">
              <a:rPr lang="ru-RU" smtClean="0"/>
              <a:t>04.11.2024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E773290-95C3-4863-AEF3-2E9EAFB89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328790-6676-48BE-9B7C-11D508989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DEF36-0588-478A-94BA-2F7EAA2119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5922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C1CD64-010E-4796-81BE-266728F83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DFB64D8-62D8-4E8A-AAD8-BCD1FB7769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B039A82-433F-4044-B1D3-70EC0986F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2382-EB54-402E-8A18-101D96DF0C3B}" type="datetimeFigureOut">
              <a:rPr lang="ru-RU" smtClean="0"/>
              <a:t>04.11.2024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CC2E5D-15D5-4BD8-BE98-96E66DA7E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F3C909D-1EB3-440F-B437-26A446435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DEF36-0588-478A-94BA-2F7EAA2119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7460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DEDED4-4BF9-4C99-9FA7-C7E4C97CB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D9AD7FD-8772-4172-996A-73B52838D6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B0D2520-A076-4C46-A256-EDB0B159E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2382-EB54-402E-8A18-101D96DF0C3B}" type="datetimeFigureOut">
              <a:rPr lang="ru-RU" smtClean="0"/>
              <a:t>04.11.2024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7BAA25D-ABC4-4DF1-B589-AC59F282E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BFAD9-805B-40BD-A823-AAD01B675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DEF36-0588-478A-94BA-2F7EAA2119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373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8AA6E2-F3F3-49B3-8109-A9CB64AD1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22AE035-D228-46DA-8C37-71CE886A1A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7769DA7-1166-446F-9B30-B96BB572FF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83001DC-7B08-4AF0-B7A2-8E664760E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2382-EB54-402E-8A18-101D96DF0C3B}" type="datetimeFigureOut">
              <a:rPr lang="ru-RU" smtClean="0"/>
              <a:t>04.11.2024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BBDCEA-D50A-485F-B090-231B6193E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816F6D1-ECAC-4C12-908D-6ABE0BA55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DEF36-0588-478A-94BA-2F7EAA2119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1490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FE07AE-C189-4ABE-A1CB-131415DD2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66321A5-8EE8-4151-B5AA-39502C4765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9671575-BAEF-41A5-8618-A10E530AED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7A18DCA-788B-4370-ACE7-9E523DAF95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4B7DC5B-2858-4C2A-9166-6E045EDB0D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77B0F26-A01E-462B-A239-89E9760BB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2382-EB54-402E-8A18-101D96DF0C3B}" type="datetimeFigureOut">
              <a:rPr lang="ru-RU" smtClean="0"/>
              <a:t>04.11.2024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593FAFE-0647-4C71-808C-A2B301822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A247965-189F-4EBE-869A-7155D069C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DEF36-0588-478A-94BA-2F7EAA2119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5853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17DDD5-9965-470A-A2D6-C3DE42149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E56A09C-297A-41BE-952B-3B3F88B8C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2382-EB54-402E-8A18-101D96DF0C3B}" type="datetimeFigureOut">
              <a:rPr lang="ru-RU" smtClean="0"/>
              <a:t>04.11.2024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70D0435-FB46-486D-9213-756CEDBEC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5193C34-E297-4F11-BC7C-86290444D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DEF36-0588-478A-94BA-2F7EAA2119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3106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9F0B136-80C3-4659-B8D6-C26201B04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2382-EB54-402E-8A18-101D96DF0C3B}" type="datetimeFigureOut">
              <a:rPr lang="ru-RU" smtClean="0"/>
              <a:t>04.11.2024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28C422F-F235-4CEB-AB15-AF980F7B7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C25237D-56F2-42FF-AF61-ED86E6CAD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DEF36-0588-478A-94BA-2F7EAA2119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202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BA4432-2B6E-4869-8DDE-ED46B5714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84C2C71-19FE-455C-81A7-FE70231D64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5965010-FD2A-4C14-BD54-C1ED1696D2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7F68A36-156B-4199-9009-49FFE382F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2382-EB54-402E-8A18-101D96DF0C3B}" type="datetimeFigureOut">
              <a:rPr lang="ru-RU" smtClean="0"/>
              <a:t>04.11.2024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B3FD454-8826-4F42-911C-3A9A8E9BA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EEE8DDF-7B4F-4D41-9E84-A8C3A01B0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DEF36-0588-478A-94BA-2F7EAA2119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3258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6F6625-31B0-4099-A28F-93B66CD17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29BF17F-4104-4572-939B-D4631A0931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328882F-08AF-448B-8525-76145997F1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80972FC-BBBC-47CD-81AC-2C70584EE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2382-EB54-402E-8A18-101D96DF0C3B}" type="datetimeFigureOut">
              <a:rPr lang="ru-RU" smtClean="0"/>
              <a:t>04.11.2024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F37F280-1B4D-4007-BC71-C7FA1FC88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64E8156-28F3-4094-8AF0-68E204CE3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DEF36-0588-478A-94BA-2F7EAA2119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662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5F71FC-1867-41A6-94D9-984DAF0EF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4F11DFF-7644-4A2F-B3B1-0333985823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95386C2-1F06-4198-9639-A6956CF6F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2382-EB54-402E-8A18-101D96DF0C3B}" type="datetimeFigureOut">
              <a:rPr lang="ru-RU" smtClean="0"/>
              <a:t>04.11.2024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1E1A7D7-F510-490E-95E2-54D9C5A97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60BCC5-533E-4565-B893-68F681F8D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DEF36-0588-478A-94BA-2F7EAA2119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0718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13DC5DC-A2A2-4B58-BD24-EA1B509DC6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9C6DBD6-D8BD-4FB3-9F4B-A6D49C71ED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43FB049-3EA9-4C00-906C-BA24D5F30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2382-EB54-402E-8A18-101D96DF0C3B}" type="datetimeFigureOut">
              <a:rPr lang="ru-RU" smtClean="0"/>
              <a:t>04.11.2024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110FC91-6DCD-4AB1-9D93-6CD4D490A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BA91A88-DC8E-4909-9AA4-0F6DCC289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DEF36-0588-478A-94BA-2F7EAA2119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2342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22814E-816A-4F87-9409-7EDF353A5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E0BDB58-B67F-44B6-9B3A-A95C02710F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12B8473-892A-435C-9320-8BD4836EA5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C52382-EB54-402E-8A18-101D96DF0C3B}" type="datetimeFigureOut">
              <a:rPr lang="ru-RU" smtClean="0"/>
              <a:t>04.11.2024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77E52F-219D-4FD9-90A6-A1E1615D69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C0B293A-9B72-4CE7-9A3E-7E4A11E1FD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DEF36-0588-478A-94BA-2F7EAA2119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5455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ommersant.ru/doc/5999863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webp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8.png"/><Relationship Id="rId7" Type="http://schemas.openxmlformats.org/officeDocument/2006/relationships/image" Target="../media/image30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5" Type="http://schemas.openxmlformats.org/officeDocument/2006/relationships/image" Target="../media/image29.png"/><Relationship Id="rId4" Type="http://schemas.microsoft.com/office/2007/relationships/hdphoto" Target="../media/hdphoto3.wdp"/><Relationship Id="rId9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044A459-2E04-9AF8-2D25-A032570F2E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7" t="7299" r="8004" b="7113"/>
          <a:stretch/>
        </p:blipFill>
        <p:spPr>
          <a:xfrm>
            <a:off x="0" y="0"/>
            <a:ext cx="1221989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8194D39-E074-66B5-3ADC-844DF4721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9011" y="174640"/>
            <a:ext cx="2456607" cy="1511548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0FAAE247-934B-6B84-2F85-AA0ED4498358}"/>
              </a:ext>
            </a:extLst>
          </p:cNvPr>
          <p:cNvSpPr txBox="1"/>
          <p:nvPr/>
        </p:nvSpPr>
        <p:spPr>
          <a:xfrm>
            <a:off x="4130546" y="737245"/>
            <a:ext cx="3958797" cy="443472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dirty="0">
                <a:latin typeface="Montserrat" panose="00000500000000000000" pitchFamily="2" charset="-52"/>
              </a:rPr>
              <a:t>Трек «Коммерческий проект»</a:t>
            </a:r>
          </a:p>
          <a:p>
            <a:pPr algn="ctr"/>
            <a:endParaRPr lang="ru-RU" sz="1400" dirty="0"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474195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7E8E13A-B9B2-8B6F-167F-0F0A1CB9AC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446" y="0"/>
            <a:ext cx="1175657" cy="118549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9421A23-9B2C-9029-F5DC-FA45DD829BA0}"/>
              </a:ext>
            </a:extLst>
          </p:cNvPr>
          <p:cNvSpPr/>
          <p:nvPr/>
        </p:nvSpPr>
        <p:spPr>
          <a:xfrm>
            <a:off x="687897" y="353661"/>
            <a:ext cx="3145872" cy="478172"/>
          </a:xfrm>
          <a:prstGeom prst="rect">
            <a:avLst/>
          </a:prstGeom>
          <a:solidFill>
            <a:srgbClr val="0916A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Рынки НТИ</a:t>
            </a: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F39981A2-B900-0320-ABFC-9E8081B4D1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0217721"/>
              </p:ext>
            </p:extLst>
          </p:nvPr>
        </p:nvGraphicFramePr>
        <p:xfrm>
          <a:off x="687898" y="1095008"/>
          <a:ext cx="10816205" cy="54093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5942">
                  <a:extLst>
                    <a:ext uri="{9D8B030D-6E8A-4147-A177-3AD203B41FA5}">
                      <a16:colId xmlns:a16="http://schemas.microsoft.com/office/drawing/2014/main" val="1251899449"/>
                    </a:ext>
                  </a:extLst>
                </a:gridCol>
                <a:gridCol w="2136960">
                  <a:extLst>
                    <a:ext uri="{9D8B030D-6E8A-4147-A177-3AD203B41FA5}">
                      <a16:colId xmlns:a16="http://schemas.microsoft.com/office/drawing/2014/main" val="166786751"/>
                    </a:ext>
                  </a:extLst>
                </a:gridCol>
                <a:gridCol w="2654300">
                  <a:extLst>
                    <a:ext uri="{9D8B030D-6E8A-4147-A177-3AD203B41FA5}">
                      <a16:colId xmlns:a16="http://schemas.microsoft.com/office/drawing/2014/main" val="1285849489"/>
                    </a:ext>
                  </a:extLst>
                </a:gridCol>
                <a:gridCol w="2271097">
                  <a:extLst>
                    <a:ext uri="{9D8B030D-6E8A-4147-A177-3AD203B41FA5}">
                      <a16:colId xmlns:a16="http://schemas.microsoft.com/office/drawing/2014/main" val="13382761"/>
                    </a:ext>
                  </a:extLst>
                </a:gridCol>
                <a:gridCol w="2717906">
                  <a:extLst>
                    <a:ext uri="{9D8B030D-6E8A-4147-A177-3AD203B41FA5}">
                      <a16:colId xmlns:a16="http://schemas.microsoft.com/office/drawing/2014/main" val="849653631"/>
                    </a:ext>
                  </a:extLst>
                </a:gridCol>
              </a:tblGrid>
              <a:tr h="471628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bg1"/>
                          </a:solidFill>
                          <a:latin typeface="Montserrat" panose="00000500000000000000" pitchFamily="2" charset="-52"/>
                          <a:cs typeface="Arial" panose="020B0604020202020204" pitchFamily="34" charset="0"/>
                        </a:rPr>
                        <a:t>Рынок</a:t>
                      </a: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bg1"/>
                          </a:solidFill>
                          <a:latin typeface="Montserrat" panose="00000500000000000000" pitchFamily="2" charset="-52"/>
                          <a:cs typeface="Arial" panose="020B0604020202020204" pitchFamily="34" charset="0"/>
                        </a:rPr>
                        <a:t>Описание</a:t>
                      </a: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bg1"/>
                          </a:solidFill>
                          <a:latin typeface="Montserrat" panose="00000500000000000000" pitchFamily="2" charset="-52"/>
                          <a:cs typeface="Arial" panose="020B0604020202020204" pitchFamily="34" charset="0"/>
                        </a:rPr>
                        <a:t>Технологии</a:t>
                      </a: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bg1"/>
                          </a:solidFill>
                          <a:latin typeface="Montserrat" panose="00000500000000000000" pitchFamily="2" charset="-52"/>
                          <a:cs typeface="Arial" panose="020B0604020202020204" pitchFamily="34" charset="0"/>
                        </a:rPr>
                        <a:t>Клиенты</a:t>
                      </a: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bg1"/>
                          </a:solidFill>
                          <a:latin typeface="Montserrat" panose="00000500000000000000" pitchFamily="2" charset="-52"/>
                          <a:cs typeface="Arial" panose="020B0604020202020204" pitchFamily="34" charset="0"/>
                        </a:rPr>
                        <a:t>Преимущества</a:t>
                      </a: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7418008"/>
                  </a:ext>
                </a:extLst>
              </a:tr>
              <a:tr h="240174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Montserrat" panose="00000500000000000000" pitchFamily="2" charset="-52"/>
                          <a:cs typeface="Arial" panose="020B0604020202020204" pitchFamily="34" charset="0"/>
                        </a:rPr>
                        <a:t>Технет</a:t>
                      </a:r>
                      <a:endParaRPr lang="ru-RU" sz="1400" dirty="0">
                        <a:solidFill>
                          <a:schemeClr val="bg2">
                            <a:lumMod val="25000"/>
                          </a:schemeClr>
                        </a:solidFill>
                        <a:latin typeface="Montserrat" panose="00000500000000000000" pitchFamily="2" charset="-5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i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Arial" panose="020B0604020202020204" pitchFamily="34" charset="0"/>
                        </a:rPr>
                        <a:t>Ориентирован на создание цифровых платформ и технологий для промышленности. </a:t>
                      </a:r>
                    </a:p>
                    <a:p>
                      <a:pPr algn="l"/>
                      <a:r>
                        <a:rPr lang="ru-RU" sz="1400" b="0" i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Arial" panose="020B0604020202020204" pitchFamily="34" charset="0"/>
                        </a:rPr>
                        <a:t>Основной фокус этого направления — цифровизация производственных процессов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Arial" panose="020B0604020202020204" pitchFamily="34" charset="0"/>
                        </a:rPr>
                        <a:t>Интернет вещей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Arial" panose="020B0604020202020204" pitchFamily="34" charset="0"/>
                        </a:rPr>
                        <a:t>Аддитивное производство (3D-печать)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Arial" panose="020B0604020202020204" pitchFamily="34" charset="0"/>
                        </a:rPr>
                        <a:t>Автоматизация и роботизация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Arial" panose="020B0604020202020204" pitchFamily="34" charset="0"/>
                        </a:rPr>
                        <a:t>Цифровые двойники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Arial" panose="020B0604020202020204" pitchFamily="34" charset="0"/>
                        </a:rPr>
                        <a:t>Искусственный интеллект (ИИ)</a:t>
                      </a:r>
                    </a:p>
                    <a:p>
                      <a:endParaRPr lang="ru-RU" sz="1400" dirty="0">
                        <a:solidFill>
                          <a:schemeClr val="bg2">
                            <a:lumMod val="25000"/>
                          </a:schemeClr>
                        </a:solidFill>
                        <a:latin typeface="Montserrat" panose="00000500000000000000" pitchFamily="2" charset="-5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400" b="0" i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Arial" panose="020B0604020202020204" pitchFamily="34" charset="0"/>
                        </a:rPr>
                        <a:t>Промышленные предприятия, технологические компании, </a:t>
                      </a:r>
                      <a:r>
                        <a:rPr lang="ru-RU" sz="1400" b="0" i="0" kern="120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Arial" panose="020B0604020202020204" pitchFamily="34" charset="0"/>
                        </a:rPr>
                        <a:t>IoT</a:t>
                      </a:r>
                      <a:r>
                        <a:rPr lang="ru-RU" sz="1400" b="0" i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Arial" panose="020B0604020202020204" pitchFamily="34" charset="0"/>
                        </a:rPr>
                        <a:t>-разработчики</a:t>
                      </a:r>
                    </a:p>
                    <a:p>
                      <a:endParaRPr lang="ru-RU" sz="1400" dirty="0">
                        <a:solidFill>
                          <a:schemeClr val="bg2">
                            <a:lumMod val="25000"/>
                          </a:schemeClr>
                        </a:solidFill>
                        <a:latin typeface="Montserrat" panose="00000500000000000000" pitchFamily="2" charset="-5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ontserrat" panose="00000500000000000000" pitchFamily="2" charset="-52"/>
                          <a:cs typeface="Arial" panose="020B0604020202020204" pitchFamily="34" charset="0"/>
                        </a:rPr>
                        <a:t>Увеличение производительности, снижение издержек, повышение безопасности </a:t>
                      </a:r>
                    </a:p>
                    <a:p>
                      <a:endParaRPr lang="ru-RU" sz="1400" dirty="0">
                        <a:solidFill>
                          <a:schemeClr val="bg2">
                            <a:lumMod val="25000"/>
                          </a:schemeClr>
                        </a:solidFill>
                        <a:latin typeface="Montserrat" panose="00000500000000000000" pitchFamily="2" charset="-52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740226"/>
                  </a:ext>
                </a:extLst>
              </a:tr>
              <a:tr h="253595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Montserrat" panose="00000500000000000000" pitchFamily="2" charset="-52"/>
                          <a:cs typeface="Arial" panose="020B0604020202020204" pitchFamily="34" charset="0"/>
                        </a:rPr>
                        <a:t>Сейфнет</a:t>
                      </a:r>
                      <a:endParaRPr lang="ru-RU" sz="1400" dirty="0">
                        <a:solidFill>
                          <a:schemeClr val="bg2">
                            <a:lumMod val="25000"/>
                          </a:schemeClr>
                        </a:solidFill>
                        <a:latin typeface="Montserrat" panose="00000500000000000000" pitchFamily="2" charset="-52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i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Arial" panose="020B0604020202020204" pitchFamily="34" charset="0"/>
                        </a:rPr>
                        <a:t>Направлен на разработку технологий и платформ для обеспечения безопасности личности, общества и государства.</a:t>
                      </a:r>
                    </a:p>
                  </a:txBody>
                  <a:tcP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Arial" panose="020B0604020202020204" pitchFamily="34" charset="0"/>
                        </a:rPr>
                        <a:t>Кибербезопасность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Arial" panose="020B0604020202020204" pitchFamily="34" charset="0"/>
                        </a:rPr>
                        <a:t>Контроль и мониторинг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Arial" panose="020B0604020202020204" pitchFamily="34" charset="0"/>
                        </a:rPr>
                        <a:t>Биометрическая идентификация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Arial" panose="020B0604020202020204" pitchFamily="34" charset="0"/>
                        </a:rPr>
                        <a:t>Безопасность на транспорте и инфраструктуре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Arial" panose="020B0604020202020204" pitchFamily="34" charset="0"/>
                        </a:rPr>
                        <a:t>Искусственный интеллект для анализа угроз</a:t>
                      </a:r>
                    </a:p>
                    <a:p>
                      <a:endParaRPr lang="ru-RU" sz="1400" dirty="0">
                        <a:solidFill>
                          <a:schemeClr val="bg2">
                            <a:lumMod val="25000"/>
                          </a:schemeClr>
                        </a:solidFill>
                        <a:latin typeface="Montserrat" panose="00000500000000000000" pitchFamily="2" charset="-52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400" b="0" i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Arial" panose="020B0604020202020204" pitchFamily="34" charset="0"/>
                        </a:rPr>
                        <a:t>Госорганы, компании с высокими требованиями к защите данных, медицинские и транспортные учреждения</a:t>
                      </a:r>
                    </a:p>
                    <a:p>
                      <a:endParaRPr lang="ru-RU" sz="1400" dirty="0">
                        <a:solidFill>
                          <a:schemeClr val="bg2">
                            <a:lumMod val="25000"/>
                          </a:schemeClr>
                        </a:solidFill>
                        <a:latin typeface="Montserrat" panose="00000500000000000000" pitchFamily="2" charset="-52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ontserrat" panose="00000500000000000000" pitchFamily="2" charset="-52"/>
                          <a:cs typeface="Arial" panose="020B0604020202020204" pitchFamily="34" charset="0"/>
                        </a:rPr>
                        <a:t>Развитие технологий, направленных на безопасность граждан и улучшение защиты персональных данных</a:t>
                      </a:r>
                    </a:p>
                    <a:p>
                      <a:endParaRPr lang="ru-RU" sz="1400" dirty="0">
                        <a:solidFill>
                          <a:schemeClr val="bg2">
                            <a:lumMod val="25000"/>
                          </a:schemeClr>
                        </a:solidFill>
                        <a:latin typeface="Montserrat" panose="00000500000000000000" pitchFamily="2" charset="-52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6F6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13774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3083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099E0B6-4D2D-6179-7923-85BF1351E8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2" t="7174" r="7936" b="6861"/>
          <a:stretch/>
        </p:blipFill>
        <p:spPr>
          <a:xfrm>
            <a:off x="0" y="-1"/>
            <a:ext cx="12192000" cy="6844281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EC9DF32-71A2-4061-2882-AEB44E052A8D}"/>
              </a:ext>
            </a:extLst>
          </p:cNvPr>
          <p:cNvSpPr/>
          <p:nvPr/>
        </p:nvSpPr>
        <p:spPr>
          <a:xfrm>
            <a:off x="687897" y="353661"/>
            <a:ext cx="3145872" cy="478172"/>
          </a:xfrm>
          <a:prstGeom prst="rect">
            <a:avLst/>
          </a:prstGeom>
          <a:solidFill>
            <a:srgbClr val="0916A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Проблемы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64F2D7-277C-BE8B-D274-DD6D5C651D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446" y="0"/>
            <a:ext cx="1175657" cy="1185495"/>
          </a:xfrm>
          <a:prstGeom prst="rect">
            <a:avLst/>
          </a:prstGeom>
        </p:spPr>
      </p:pic>
      <p:sp>
        <p:nvSpPr>
          <p:cNvPr id="6" name="Isosceles Triangle 6">
            <a:extLst>
              <a:ext uri="{FF2B5EF4-FFF2-40B4-BE49-F238E27FC236}">
                <a16:creationId xmlns:a16="http://schemas.microsoft.com/office/drawing/2014/main" id="{EC528B16-3ADC-58DB-D5AD-9A6CA3B72E1B}"/>
              </a:ext>
            </a:extLst>
          </p:cNvPr>
          <p:cNvSpPr/>
          <p:nvPr/>
        </p:nvSpPr>
        <p:spPr>
          <a:xfrm rot="3600000" flipV="1">
            <a:off x="5513819" y="2312102"/>
            <a:ext cx="287077" cy="192482"/>
          </a:xfrm>
          <a:custGeom>
            <a:avLst/>
            <a:gdLst/>
            <a:ahLst/>
            <a:cxnLst/>
            <a:rect l="l" t="t" r="r" b="b"/>
            <a:pathLst>
              <a:path w="431252" h="266261">
                <a:moveTo>
                  <a:pt x="261032" y="0"/>
                </a:moveTo>
                <a:lnTo>
                  <a:pt x="431252" y="266261"/>
                </a:lnTo>
                <a:lnTo>
                  <a:pt x="0" y="15070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E3CB44B0-83FD-F0D7-EADE-2488D7E88061}"/>
              </a:ext>
            </a:extLst>
          </p:cNvPr>
          <p:cNvSpPr/>
          <p:nvPr/>
        </p:nvSpPr>
        <p:spPr>
          <a:xfrm flipV="1">
            <a:off x="809040" y="1385772"/>
            <a:ext cx="6587859" cy="230926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B68B3C-7750-6A5E-0EC7-3BA645022D6C}"/>
              </a:ext>
            </a:extLst>
          </p:cNvPr>
          <p:cNvSpPr txBox="1"/>
          <p:nvPr/>
        </p:nvSpPr>
        <p:spPr>
          <a:xfrm>
            <a:off x="4784063" y="2430499"/>
            <a:ext cx="11748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0" b="1" dirty="0">
                <a:solidFill>
                  <a:schemeClr val="bg1"/>
                </a:solidFill>
                <a:cs typeface="Arial" pitchFamily="34" charset="0"/>
              </a:rPr>
              <a:t>S</a:t>
            </a:r>
            <a:endParaRPr lang="ko-KR" altLang="en-US" sz="6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AAC6980-7133-22C0-2ABD-3BB969048DD8}"/>
              </a:ext>
            </a:extLst>
          </p:cNvPr>
          <p:cNvSpPr txBox="1"/>
          <p:nvPr/>
        </p:nvSpPr>
        <p:spPr>
          <a:xfrm>
            <a:off x="1481154" y="1658583"/>
            <a:ext cx="5493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Невыполнение требований по безопасности</a:t>
            </a:r>
          </a:p>
          <a:p>
            <a:pPr algn="ctr"/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B324366-28D3-A023-CED3-08D000B16804}"/>
              </a:ext>
            </a:extLst>
          </p:cNvPr>
          <p:cNvSpPr txBox="1"/>
          <p:nvPr/>
        </p:nvSpPr>
        <p:spPr>
          <a:xfrm>
            <a:off x="1422430" y="2217606"/>
            <a:ext cx="5493095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Часто на предприятиях наблюдается несоблюдение работниками требований по использованию СИЗ, что увеличивает риск травматизма и профессиональных заболеваний.</a:t>
            </a:r>
          </a:p>
          <a:p>
            <a:pPr algn="ctr"/>
            <a:endParaRPr lang="ko-KR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Isosceles Triangle 6">
            <a:extLst>
              <a:ext uri="{FF2B5EF4-FFF2-40B4-BE49-F238E27FC236}">
                <a16:creationId xmlns:a16="http://schemas.microsoft.com/office/drawing/2014/main" id="{41A77761-1019-7C4C-C981-F968C830FC68}"/>
              </a:ext>
            </a:extLst>
          </p:cNvPr>
          <p:cNvSpPr/>
          <p:nvPr/>
        </p:nvSpPr>
        <p:spPr>
          <a:xfrm rot="3600000" flipV="1">
            <a:off x="6640135" y="4988410"/>
            <a:ext cx="287077" cy="192482"/>
          </a:xfrm>
          <a:custGeom>
            <a:avLst/>
            <a:gdLst/>
            <a:ahLst/>
            <a:cxnLst/>
            <a:rect l="l" t="t" r="r" b="b"/>
            <a:pathLst>
              <a:path w="431252" h="266261">
                <a:moveTo>
                  <a:pt x="261032" y="0"/>
                </a:moveTo>
                <a:lnTo>
                  <a:pt x="431252" y="266261"/>
                </a:lnTo>
                <a:lnTo>
                  <a:pt x="0" y="15070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id="{D04C1F86-3496-B017-3BCB-599708D7D1E0}"/>
              </a:ext>
            </a:extLst>
          </p:cNvPr>
          <p:cNvSpPr/>
          <p:nvPr/>
        </p:nvSpPr>
        <p:spPr>
          <a:xfrm flipV="1">
            <a:off x="1935356" y="4062080"/>
            <a:ext cx="6587859" cy="230926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AAFF72A-A777-D8A0-1D05-C122EEF5E226}"/>
              </a:ext>
            </a:extLst>
          </p:cNvPr>
          <p:cNvSpPr txBox="1"/>
          <p:nvPr/>
        </p:nvSpPr>
        <p:spPr>
          <a:xfrm>
            <a:off x="5910379" y="5106807"/>
            <a:ext cx="11748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0" b="1" dirty="0">
                <a:solidFill>
                  <a:schemeClr val="bg1"/>
                </a:solidFill>
                <a:cs typeface="Arial" pitchFamily="34" charset="0"/>
              </a:rPr>
              <a:t>S</a:t>
            </a:r>
            <a:endParaRPr lang="ko-KR" altLang="en-US" sz="6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595D03F-E0F8-1185-1EF6-8FC9A08D5559}"/>
              </a:ext>
            </a:extLst>
          </p:cNvPr>
          <p:cNvSpPr txBox="1"/>
          <p:nvPr/>
        </p:nvSpPr>
        <p:spPr>
          <a:xfrm>
            <a:off x="2607470" y="4334891"/>
            <a:ext cx="5493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Неэффективный контроль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E71FA5A-20D1-6180-7A4B-68D199DB5E41}"/>
              </a:ext>
            </a:extLst>
          </p:cNvPr>
          <p:cNvSpPr txBox="1"/>
          <p:nvPr/>
        </p:nvSpPr>
        <p:spPr>
          <a:xfrm>
            <a:off x="2548746" y="4893914"/>
            <a:ext cx="54930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Традиционные методы мониторинга соблюдения требований безопасности требуют значительных ресурсов и времени, а также подвержены человеческому фактору.</a:t>
            </a:r>
          </a:p>
        </p:txBody>
      </p:sp>
      <p:sp>
        <p:nvSpPr>
          <p:cNvPr id="22" name="Right Triangle 32">
            <a:extLst>
              <a:ext uri="{FF2B5EF4-FFF2-40B4-BE49-F238E27FC236}">
                <a16:creationId xmlns:a16="http://schemas.microsoft.com/office/drawing/2014/main" id="{363B88AA-49C4-08A6-4EC4-1BF4176FC64D}"/>
              </a:ext>
            </a:extLst>
          </p:cNvPr>
          <p:cNvSpPr/>
          <p:nvPr/>
        </p:nvSpPr>
        <p:spPr>
          <a:xfrm rot="10800000">
            <a:off x="7643365" y="3967851"/>
            <a:ext cx="914400" cy="914400"/>
          </a:xfrm>
          <a:prstGeom prst="rtTriangle">
            <a:avLst/>
          </a:prstGeom>
          <a:solidFill>
            <a:srgbClr val="0916A1"/>
          </a:solidFill>
          <a:ln>
            <a:noFill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23" name="Right Triangle 30">
            <a:extLst>
              <a:ext uri="{FF2B5EF4-FFF2-40B4-BE49-F238E27FC236}">
                <a16:creationId xmlns:a16="http://schemas.microsoft.com/office/drawing/2014/main" id="{47DFFEE3-E586-40F5-889B-D831849AB938}"/>
              </a:ext>
            </a:extLst>
          </p:cNvPr>
          <p:cNvSpPr/>
          <p:nvPr/>
        </p:nvSpPr>
        <p:spPr>
          <a:xfrm rot="5400000">
            <a:off x="687897" y="1258367"/>
            <a:ext cx="914400" cy="914400"/>
          </a:xfrm>
          <a:prstGeom prst="rtTriangl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</p:spTree>
    <p:extLst>
      <p:ext uri="{BB962C8B-B14F-4D97-AF65-F5344CB8AC3E}">
        <p14:creationId xmlns:p14="http://schemas.microsoft.com/office/powerpoint/2010/main" val="720596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59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9F784BF-59C7-4013-A877-89366382D6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9570"/>
            <a:ext cx="12192000" cy="6458857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5F718B7-EF6D-4EA8-A70D-05A574033C2B}"/>
              </a:ext>
            </a:extLst>
          </p:cNvPr>
          <p:cNvSpPr/>
          <p:nvPr/>
        </p:nvSpPr>
        <p:spPr>
          <a:xfrm>
            <a:off x="361950" y="1114424"/>
            <a:ext cx="3609975" cy="4629150"/>
          </a:xfrm>
          <a:prstGeom prst="rect">
            <a:avLst/>
          </a:prstGeom>
          <a:solidFill>
            <a:srgbClr val="535D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239D79B-D2C6-4CF2-A8D3-E8657EAC3482}"/>
              </a:ext>
            </a:extLst>
          </p:cNvPr>
          <p:cNvSpPr/>
          <p:nvPr/>
        </p:nvSpPr>
        <p:spPr>
          <a:xfrm>
            <a:off x="3971925" y="1223962"/>
            <a:ext cx="952500" cy="4810125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C3B9D89-382B-EE66-646F-F83BD6CFF3D8}"/>
              </a:ext>
            </a:extLst>
          </p:cNvPr>
          <p:cNvSpPr/>
          <p:nvPr/>
        </p:nvSpPr>
        <p:spPr>
          <a:xfrm>
            <a:off x="0" y="199570"/>
            <a:ext cx="3609975" cy="4629150"/>
          </a:xfrm>
          <a:prstGeom prst="rect">
            <a:avLst/>
          </a:prstGeom>
          <a:solidFill>
            <a:srgbClr val="535D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1160998-0FD2-47A1-A970-4B3CAAE03B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" y="2266949"/>
            <a:ext cx="4656666" cy="261937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FB5CD5-45DA-B54D-148E-542292A72D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8446" y="0"/>
            <a:ext cx="1175657" cy="118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7740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原创设计师QQ598969553          _4">
            <a:extLst>
              <a:ext uri="{FF2B5EF4-FFF2-40B4-BE49-F238E27FC236}">
                <a16:creationId xmlns:a16="http://schemas.microsoft.com/office/drawing/2014/main" id="{CC99B362-E574-05AA-1E37-B9341A6E695A}"/>
              </a:ext>
            </a:extLst>
          </p:cNvPr>
          <p:cNvGrpSpPr/>
          <p:nvPr/>
        </p:nvGrpSpPr>
        <p:grpSpPr>
          <a:xfrm>
            <a:off x="2432567" y="1732410"/>
            <a:ext cx="7247980" cy="4486939"/>
            <a:chOff x="1912780" y="876235"/>
            <a:chExt cx="8247219" cy="5105528"/>
          </a:xfrm>
          <a:solidFill>
            <a:schemeClr val="bg1">
              <a:lumMod val="85000"/>
              <a:alpha val="60000"/>
            </a:schemeClr>
          </a:solidFill>
        </p:grpSpPr>
        <p:sp>
          <p:nvSpPr>
            <p:cNvPr id="3" name="Oval 5">
              <a:extLst>
                <a:ext uri="{FF2B5EF4-FFF2-40B4-BE49-F238E27FC236}">
                  <a16:creationId xmlns:a16="http://schemas.microsoft.com/office/drawing/2014/main" id="{F1433C0C-0A42-343B-3E82-D8B52D2E5669}"/>
                </a:ext>
              </a:extLst>
            </p:cNvPr>
            <p:cNvSpPr/>
            <p:nvPr/>
          </p:nvSpPr>
          <p:spPr>
            <a:xfrm>
              <a:off x="6058611" y="876235"/>
              <a:ext cx="486054" cy="48604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" name="Oval 6">
              <a:extLst>
                <a:ext uri="{FF2B5EF4-FFF2-40B4-BE49-F238E27FC236}">
                  <a16:creationId xmlns:a16="http://schemas.microsoft.com/office/drawing/2014/main" id="{BCBFE2A1-5862-687D-4D8E-DF5954C06D3A}"/>
                </a:ext>
              </a:extLst>
            </p:cNvPr>
            <p:cNvSpPr/>
            <p:nvPr/>
          </p:nvSpPr>
          <p:spPr>
            <a:xfrm>
              <a:off x="4907686" y="5120971"/>
              <a:ext cx="351942" cy="3522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Oval 7">
              <a:extLst>
                <a:ext uri="{FF2B5EF4-FFF2-40B4-BE49-F238E27FC236}">
                  <a16:creationId xmlns:a16="http://schemas.microsoft.com/office/drawing/2014/main" id="{DD4B17B5-D91F-0B63-AD09-C2FA48587F58}"/>
                </a:ext>
              </a:extLst>
            </p:cNvPr>
            <p:cNvSpPr/>
            <p:nvPr/>
          </p:nvSpPr>
          <p:spPr>
            <a:xfrm>
              <a:off x="8216595" y="2849011"/>
              <a:ext cx="351942" cy="3522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Oval 8">
              <a:extLst>
                <a:ext uri="{FF2B5EF4-FFF2-40B4-BE49-F238E27FC236}">
                  <a16:creationId xmlns:a16="http://schemas.microsoft.com/office/drawing/2014/main" id="{240760AF-24B8-0273-9DCB-850CA2EBC4DB}"/>
                </a:ext>
              </a:extLst>
            </p:cNvPr>
            <p:cNvSpPr/>
            <p:nvPr/>
          </p:nvSpPr>
          <p:spPr>
            <a:xfrm>
              <a:off x="6532473" y="5495717"/>
              <a:ext cx="486054" cy="48604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Oval 9">
              <a:extLst>
                <a:ext uri="{FF2B5EF4-FFF2-40B4-BE49-F238E27FC236}">
                  <a16:creationId xmlns:a16="http://schemas.microsoft.com/office/drawing/2014/main" id="{4CA17D9A-1C7E-8BDF-B743-FAD4AFDBA517}"/>
                </a:ext>
              </a:extLst>
            </p:cNvPr>
            <p:cNvSpPr/>
            <p:nvPr/>
          </p:nvSpPr>
          <p:spPr>
            <a:xfrm>
              <a:off x="5007660" y="1567013"/>
              <a:ext cx="351942" cy="3522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Oval 10">
              <a:extLst>
                <a:ext uri="{FF2B5EF4-FFF2-40B4-BE49-F238E27FC236}">
                  <a16:creationId xmlns:a16="http://schemas.microsoft.com/office/drawing/2014/main" id="{675B1260-0188-D7D6-62F3-04352CA3E47B}"/>
                </a:ext>
              </a:extLst>
            </p:cNvPr>
            <p:cNvSpPr/>
            <p:nvPr/>
          </p:nvSpPr>
          <p:spPr>
            <a:xfrm>
              <a:off x="3898188" y="3582165"/>
              <a:ext cx="351942" cy="3522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85F2541F-1C92-811B-5023-5CD189D2FA04}"/>
                </a:ext>
              </a:extLst>
            </p:cNvPr>
            <p:cNvSpPr/>
            <p:nvPr/>
          </p:nvSpPr>
          <p:spPr>
            <a:xfrm>
              <a:off x="2234252" y="1326990"/>
              <a:ext cx="1776780" cy="1776213"/>
            </a:xfrm>
            <a:custGeom>
              <a:avLst/>
              <a:gdLst>
                <a:gd name="connsiteX0" fmla="*/ 0 w 1776780"/>
                <a:gd name="connsiteY0" fmla="*/ 888107 h 1776213"/>
                <a:gd name="connsiteX1" fmla="*/ 888390 w 1776780"/>
                <a:gd name="connsiteY1" fmla="*/ 0 h 1776213"/>
                <a:gd name="connsiteX2" fmla="*/ 1776780 w 1776780"/>
                <a:gd name="connsiteY2" fmla="*/ 888107 h 1776213"/>
                <a:gd name="connsiteX3" fmla="*/ 888390 w 1776780"/>
                <a:gd name="connsiteY3" fmla="*/ 1776214 h 1776213"/>
                <a:gd name="connsiteX4" fmla="*/ 0 w 1776780"/>
                <a:gd name="connsiteY4" fmla="*/ 888107 h 1776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76780" h="1776213">
                  <a:moveTo>
                    <a:pt x="0" y="888107"/>
                  </a:moveTo>
                  <a:cubicBezTo>
                    <a:pt x="0" y="397619"/>
                    <a:pt x="397746" y="0"/>
                    <a:pt x="888390" y="0"/>
                  </a:cubicBezTo>
                  <a:cubicBezTo>
                    <a:pt x="1379034" y="0"/>
                    <a:pt x="1776780" y="397619"/>
                    <a:pt x="1776780" y="888107"/>
                  </a:cubicBezTo>
                  <a:cubicBezTo>
                    <a:pt x="1776780" y="1378595"/>
                    <a:pt x="1379034" y="1776214"/>
                    <a:pt x="888390" y="1776214"/>
                  </a:cubicBezTo>
                  <a:cubicBezTo>
                    <a:pt x="397746" y="1776214"/>
                    <a:pt x="0" y="1378595"/>
                    <a:pt x="0" y="88810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9743" tIns="389660" rIns="389743" bIns="389660" numCol="1" spcCol="1270" anchor="ctr" anchorCtr="0">
              <a:noAutofit/>
            </a:bodyPr>
            <a:lstStyle/>
            <a:p>
              <a:pPr lvl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400" kern="1200">
                <a:latin typeface="+mn-ea"/>
              </a:endParaRPr>
            </a:p>
          </p:txBody>
        </p:sp>
        <p:sp>
          <p:nvSpPr>
            <p:cNvPr id="10" name="Oval 12">
              <a:extLst>
                <a:ext uri="{FF2B5EF4-FFF2-40B4-BE49-F238E27FC236}">
                  <a16:creationId xmlns:a16="http://schemas.microsoft.com/office/drawing/2014/main" id="{0D43640E-D997-7AE2-7C80-57AADC5ACE1D}"/>
                </a:ext>
              </a:extLst>
            </p:cNvPr>
            <p:cNvSpPr/>
            <p:nvPr/>
          </p:nvSpPr>
          <p:spPr>
            <a:xfrm>
              <a:off x="5566867" y="1582330"/>
              <a:ext cx="486054" cy="48604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Oval 13">
              <a:extLst>
                <a:ext uri="{FF2B5EF4-FFF2-40B4-BE49-F238E27FC236}">
                  <a16:creationId xmlns:a16="http://schemas.microsoft.com/office/drawing/2014/main" id="{0347B85A-B189-C9B9-2311-99B13714B40C}"/>
                </a:ext>
              </a:extLst>
            </p:cNvPr>
            <p:cNvSpPr/>
            <p:nvPr/>
          </p:nvSpPr>
          <p:spPr>
            <a:xfrm>
              <a:off x="2343523" y="3903363"/>
              <a:ext cx="878636" cy="8786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 dirty="0"/>
            </a:p>
          </p:txBody>
        </p:sp>
        <p:sp>
          <p:nvSpPr>
            <p:cNvPr id="12" name="Freeform 14">
              <a:extLst>
                <a:ext uri="{FF2B5EF4-FFF2-40B4-BE49-F238E27FC236}">
                  <a16:creationId xmlns:a16="http://schemas.microsoft.com/office/drawing/2014/main" id="{3D6FC485-182F-05C4-0E0F-1FCD76BFC0CE}"/>
                </a:ext>
              </a:extLst>
            </p:cNvPr>
            <p:cNvSpPr/>
            <p:nvPr/>
          </p:nvSpPr>
          <p:spPr>
            <a:xfrm>
              <a:off x="8383219" y="1028380"/>
              <a:ext cx="1776780" cy="1776213"/>
            </a:xfrm>
            <a:custGeom>
              <a:avLst/>
              <a:gdLst>
                <a:gd name="connsiteX0" fmla="*/ 0 w 1776780"/>
                <a:gd name="connsiteY0" fmla="*/ 888107 h 1776213"/>
                <a:gd name="connsiteX1" fmla="*/ 888390 w 1776780"/>
                <a:gd name="connsiteY1" fmla="*/ 0 h 1776213"/>
                <a:gd name="connsiteX2" fmla="*/ 1776780 w 1776780"/>
                <a:gd name="connsiteY2" fmla="*/ 888107 h 1776213"/>
                <a:gd name="connsiteX3" fmla="*/ 888390 w 1776780"/>
                <a:gd name="connsiteY3" fmla="*/ 1776214 h 1776213"/>
                <a:gd name="connsiteX4" fmla="*/ 0 w 1776780"/>
                <a:gd name="connsiteY4" fmla="*/ 888107 h 1776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76780" h="1776213">
                  <a:moveTo>
                    <a:pt x="0" y="888107"/>
                  </a:moveTo>
                  <a:cubicBezTo>
                    <a:pt x="0" y="397619"/>
                    <a:pt x="397746" y="0"/>
                    <a:pt x="888390" y="0"/>
                  </a:cubicBezTo>
                  <a:cubicBezTo>
                    <a:pt x="1379034" y="0"/>
                    <a:pt x="1776780" y="397619"/>
                    <a:pt x="1776780" y="888107"/>
                  </a:cubicBezTo>
                  <a:cubicBezTo>
                    <a:pt x="1776780" y="1378595"/>
                    <a:pt x="1379034" y="1776214"/>
                    <a:pt x="888390" y="1776214"/>
                  </a:cubicBezTo>
                  <a:cubicBezTo>
                    <a:pt x="397746" y="1776214"/>
                    <a:pt x="0" y="1378595"/>
                    <a:pt x="0" y="88810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9743" tIns="389660" rIns="389743" bIns="389660" numCol="1" spcCol="1270" anchor="ctr" anchorCtr="0">
              <a:noAutofit/>
            </a:bodyPr>
            <a:lstStyle/>
            <a:p>
              <a:pPr lvl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400" kern="1200">
                <a:latin typeface="+mn-ea"/>
              </a:endParaRPr>
            </a:p>
          </p:txBody>
        </p:sp>
        <p:sp>
          <p:nvSpPr>
            <p:cNvPr id="13" name="Oval 15">
              <a:extLst>
                <a:ext uri="{FF2B5EF4-FFF2-40B4-BE49-F238E27FC236}">
                  <a16:creationId xmlns:a16="http://schemas.microsoft.com/office/drawing/2014/main" id="{7FD9ADCD-CE11-43E8-5C20-F49401B85472}"/>
                </a:ext>
              </a:extLst>
            </p:cNvPr>
            <p:cNvSpPr/>
            <p:nvPr/>
          </p:nvSpPr>
          <p:spPr>
            <a:xfrm>
              <a:off x="7590739" y="2254728"/>
              <a:ext cx="486054" cy="48604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Oval 16">
              <a:extLst>
                <a:ext uri="{FF2B5EF4-FFF2-40B4-BE49-F238E27FC236}">
                  <a16:creationId xmlns:a16="http://schemas.microsoft.com/office/drawing/2014/main" id="{E167DD14-131C-5B01-EDCF-6B8CE9ED315E}"/>
                </a:ext>
              </a:extLst>
            </p:cNvPr>
            <p:cNvSpPr/>
            <p:nvPr/>
          </p:nvSpPr>
          <p:spPr>
            <a:xfrm>
              <a:off x="1912780" y="5539114"/>
              <a:ext cx="351941" cy="34375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Oval 17">
              <a:extLst>
                <a:ext uri="{FF2B5EF4-FFF2-40B4-BE49-F238E27FC236}">
                  <a16:creationId xmlns:a16="http://schemas.microsoft.com/office/drawing/2014/main" id="{075FD7D6-9568-E5E4-9C0F-8B48E914DA26}"/>
                </a:ext>
              </a:extLst>
            </p:cNvPr>
            <p:cNvSpPr/>
            <p:nvPr/>
          </p:nvSpPr>
          <p:spPr>
            <a:xfrm>
              <a:off x="5541670" y="4705381"/>
              <a:ext cx="351942" cy="3522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pic>
        <p:nvPicPr>
          <p:cNvPr id="16" name="原创设计师QQ598969553          _5">
            <a:extLst>
              <a:ext uri="{FF2B5EF4-FFF2-40B4-BE49-F238E27FC236}">
                <a16:creationId xmlns:a16="http://schemas.microsoft.com/office/drawing/2014/main" id="{B1990452-341E-9667-E0C8-F0C05995384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85340" y="2242944"/>
            <a:ext cx="4221341" cy="3519948"/>
          </a:xfrm>
          <a:prstGeom prst="rect">
            <a:avLst/>
          </a:prstGeom>
        </p:spPr>
      </p:pic>
      <p:sp>
        <p:nvSpPr>
          <p:cNvPr id="17" name="原创设计师QQ598969553          _6">
            <a:extLst>
              <a:ext uri="{FF2B5EF4-FFF2-40B4-BE49-F238E27FC236}">
                <a16:creationId xmlns:a16="http://schemas.microsoft.com/office/drawing/2014/main" id="{BD2BC7D4-DD77-5DEA-517F-9A3A87116362}"/>
              </a:ext>
            </a:extLst>
          </p:cNvPr>
          <p:cNvSpPr/>
          <p:nvPr/>
        </p:nvSpPr>
        <p:spPr>
          <a:xfrm>
            <a:off x="690549" y="1947684"/>
            <a:ext cx="496601" cy="496601"/>
          </a:xfrm>
          <a:prstGeom prst="ellipse">
            <a:avLst/>
          </a:prstGeom>
          <a:solidFill>
            <a:srgbClr val="FF00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18" name="原创设计师QQ598969553          _7">
            <a:extLst>
              <a:ext uri="{FF2B5EF4-FFF2-40B4-BE49-F238E27FC236}">
                <a16:creationId xmlns:a16="http://schemas.microsoft.com/office/drawing/2014/main" id="{F3D8F885-D550-1AB3-BB71-5BA3743FD353}"/>
              </a:ext>
            </a:extLst>
          </p:cNvPr>
          <p:cNvCxnSpPr>
            <a:cxnSpLocks/>
            <a:stCxn id="17" idx="6"/>
          </p:cNvCxnSpPr>
          <p:nvPr/>
        </p:nvCxnSpPr>
        <p:spPr>
          <a:xfrm flipV="1">
            <a:off x="1187150" y="2194288"/>
            <a:ext cx="2278093" cy="1697"/>
          </a:xfrm>
          <a:prstGeom prst="line">
            <a:avLst/>
          </a:prstGeom>
          <a:ln>
            <a:solidFill>
              <a:srgbClr val="7F8C8D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原创设计师QQ598969553          _8">
            <a:extLst>
              <a:ext uri="{FF2B5EF4-FFF2-40B4-BE49-F238E27FC236}">
                <a16:creationId xmlns:a16="http://schemas.microsoft.com/office/drawing/2014/main" id="{C7694D01-145A-9049-2F96-A719C8A45F0A}"/>
              </a:ext>
            </a:extLst>
          </p:cNvPr>
          <p:cNvSpPr txBox="1"/>
          <p:nvPr/>
        </p:nvSpPr>
        <p:spPr>
          <a:xfrm>
            <a:off x="1203099" y="1797764"/>
            <a:ext cx="22436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rPr>
              <a:t>Непрерывный мониторинг</a:t>
            </a:r>
          </a:p>
          <a:p>
            <a:pPr algn="r"/>
            <a:endParaRPr 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21" name="原创设计师QQ598969553          _10">
            <a:extLst>
              <a:ext uri="{FF2B5EF4-FFF2-40B4-BE49-F238E27FC236}">
                <a16:creationId xmlns:a16="http://schemas.microsoft.com/office/drawing/2014/main" id="{81B6F00C-7FBD-B332-46F3-56E45952AA29}"/>
              </a:ext>
            </a:extLst>
          </p:cNvPr>
          <p:cNvSpPr/>
          <p:nvPr/>
        </p:nvSpPr>
        <p:spPr>
          <a:xfrm>
            <a:off x="1805691" y="5387354"/>
            <a:ext cx="496601" cy="496601"/>
          </a:xfrm>
          <a:prstGeom prst="ellipse">
            <a:avLst/>
          </a:prstGeom>
          <a:solidFill>
            <a:srgbClr val="FF00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22" name="原创设计师QQ598969553          _11">
            <a:extLst>
              <a:ext uri="{FF2B5EF4-FFF2-40B4-BE49-F238E27FC236}">
                <a16:creationId xmlns:a16="http://schemas.microsoft.com/office/drawing/2014/main" id="{59A80379-3340-1DC3-25F7-DE88AFC4C985}"/>
              </a:ext>
            </a:extLst>
          </p:cNvPr>
          <p:cNvCxnSpPr>
            <a:cxnSpLocks/>
            <a:stCxn id="21" idx="6"/>
          </p:cNvCxnSpPr>
          <p:nvPr/>
        </p:nvCxnSpPr>
        <p:spPr>
          <a:xfrm flipV="1">
            <a:off x="2302292" y="5627897"/>
            <a:ext cx="2117382" cy="7758"/>
          </a:xfrm>
          <a:prstGeom prst="line">
            <a:avLst/>
          </a:prstGeom>
          <a:ln>
            <a:solidFill>
              <a:srgbClr val="7F8C8D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原创设计师QQ598969553          _12">
            <a:extLst>
              <a:ext uri="{FF2B5EF4-FFF2-40B4-BE49-F238E27FC236}">
                <a16:creationId xmlns:a16="http://schemas.microsoft.com/office/drawing/2014/main" id="{90192DB7-B82F-E414-1D16-C29FBC7495E9}"/>
              </a:ext>
            </a:extLst>
          </p:cNvPr>
          <p:cNvSpPr txBox="1"/>
          <p:nvPr/>
        </p:nvSpPr>
        <p:spPr>
          <a:xfrm>
            <a:off x="2443366" y="5328711"/>
            <a:ext cx="1747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rPr>
              <a:t>Экономия ресурсов </a:t>
            </a:r>
          </a:p>
          <a:p>
            <a:pPr algn="r"/>
            <a:endParaRPr 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25" name="原创设计师QQ598969553          _14">
            <a:extLst>
              <a:ext uri="{FF2B5EF4-FFF2-40B4-BE49-F238E27FC236}">
                <a16:creationId xmlns:a16="http://schemas.microsoft.com/office/drawing/2014/main" id="{74017FD9-98CE-FEE9-3AB6-0E1351404A49}"/>
              </a:ext>
            </a:extLst>
          </p:cNvPr>
          <p:cNvSpPr/>
          <p:nvPr/>
        </p:nvSpPr>
        <p:spPr>
          <a:xfrm>
            <a:off x="691594" y="3745466"/>
            <a:ext cx="496601" cy="496601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26" name="原创设计师QQ598969553          _15">
            <a:extLst>
              <a:ext uri="{FF2B5EF4-FFF2-40B4-BE49-F238E27FC236}">
                <a16:creationId xmlns:a16="http://schemas.microsoft.com/office/drawing/2014/main" id="{86A986A1-6854-2DE7-3288-5789DE18ED68}"/>
              </a:ext>
            </a:extLst>
          </p:cNvPr>
          <p:cNvCxnSpPr>
            <a:cxnSpLocks/>
            <a:stCxn id="25" idx="6"/>
          </p:cNvCxnSpPr>
          <p:nvPr/>
        </p:nvCxnSpPr>
        <p:spPr>
          <a:xfrm>
            <a:off x="1188195" y="3993767"/>
            <a:ext cx="2326824" cy="8724"/>
          </a:xfrm>
          <a:prstGeom prst="line">
            <a:avLst/>
          </a:prstGeom>
          <a:ln>
            <a:solidFill>
              <a:srgbClr val="7F8C8D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原创设计师QQ598969553          _16">
            <a:extLst>
              <a:ext uri="{FF2B5EF4-FFF2-40B4-BE49-F238E27FC236}">
                <a16:creationId xmlns:a16="http://schemas.microsoft.com/office/drawing/2014/main" id="{675784C8-6F8A-A442-03D0-90CA9F2C4919}"/>
              </a:ext>
            </a:extLst>
          </p:cNvPr>
          <p:cNvSpPr txBox="1"/>
          <p:nvPr/>
        </p:nvSpPr>
        <p:spPr>
          <a:xfrm>
            <a:off x="1154364" y="3705187"/>
            <a:ext cx="26741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altLang="zh-CN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rPr>
              <a:t>Улучшение отчетности и анализа </a:t>
            </a:r>
          </a:p>
        </p:txBody>
      </p:sp>
      <p:sp>
        <p:nvSpPr>
          <p:cNvPr id="29" name="原创设计师QQ598969553          _18">
            <a:extLst>
              <a:ext uri="{FF2B5EF4-FFF2-40B4-BE49-F238E27FC236}">
                <a16:creationId xmlns:a16="http://schemas.microsoft.com/office/drawing/2014/main" id="{FB18CC78-24DA-CDF6-C1A0-76F656123710}"/>
              </a:ext>
            </a:extLst>
          </p:cNvPr>
          <p:cNvSpPr/>
          <p:nvPr/>
        </p:nvSpPr>
        <p:spPr>
          <a:xfrm>
            <a:off x="11002830" y="2231014"/>
            <a:ext cx="496601" cy="496601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30" name="原创设计师QQ598969553          _19">
            <a:extLst>
              <a:ext uri="{FF2B5EF4-FFF2-40B4-BE49-F238E27FC236}">
                <a16:creationId xmlns:a16="http://schemas.microsoft.com/office/drawing/2014/main" id="{F6D9E002-056D-E988-8BC1-E13F4433D89F}"/>
              </a:ext>
            </a:extLst>
          </p:cNvPr>
          <p:cNvCxnSpPr>
            <a:cxnSpLocks/>
            <a:stCxn id="29" idx="2"/>
          </p:cNvCxnSpPr>
          <p:nvPr/>
        </p:nvCxnSpPr>
        <p:spPr>
          <a:xfrm flipH="1" flipV="1">
            <a:off x="8587145" y="2460214"/>
            <a:ext cx="2415685" cy="19101"/>
          </a:xfrm>
          <a:prstGeom prst="line">
            <a:avLst/>
          </a:prstGeom>
          <a:ln>
            <a:solidFill>
              <a:srgbClr val="7F8C8D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原创设计师QQ598969553          _20">
            <a:extLst>
              <a:ext uri="{FF2B5EF4-FFF2-40B4-BE49-F238E27FC236}">
                <a16:creationId xmlns:a16="http://schemas.microsoft.com/office/drawing/2014/main" id="{47AB1E96-6BED-1B35-0544-BD5103FFCAF5}"/>
              </a:ext>
            </a:extLst>
          </p:cNvPr>
          <p:cNvSpPr txBox="1"/>
          <p:nvPr/>
        </p:nvSpPr>
        <p:spPr>
          <a:xfrm>
            <a:off x="8573960" y="2183208"/>
            <a:ext cx="24970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rPr>
              <a:t>Снижение риска травматизма </a:t>
            </a:r>
          </a:p>
          <a:p>
            <a:pPr algn="r"/>
            <a:endParaRPr 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33" name="原创设计师QQ598969553          _22">
            <a:extLst>
              <a:ext uri="{FF2B5EF4-FFF2-40B4-BE49-F238E27FC236}">
                <a16:creationId xmlns:a16="http://schemas.microsoft.com/office/drawing/2014/main" id="{430FC524-F902-E642-2A1A-68276AAC1203}"/>
              </a:ext>
            </a:extLst>
          </p:cNvPr>
          <p:cNvSpPr/>
          <p:nvPr/>
        </p:nvSpPr>
        <p:spPr>
          <a:xfrm>
            <a:off x="11002830" y="4965327"/>
            <a:ext cx="496601" cy="496601"/>
          </a:xfrm>
          <a:prstGeom prst="ellipse">
            <a:avLst/>
          </a:prstGeom>
          <a:solidFill>
            <a:srgbClr val="FF00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34" name="原创设计师QQ598969553          _23">
            <a:extLst>
              <a:ext uri="{FF2B5EF4-FFF2-40B4-BE49-F238E27FC236}">
                <a16:creationId xmlns:a16="http://schemas.microsoft.com/office/drawing/2014/main" id="{DF5BBA07-03DC-215F-A93D-1297276AEE37}"/>
              </a:ext>
            </a:extLst>
          </p:cNvPr>
          <p:cNvCxnSpPr>
            <a:cxnSpLocks/>
          </p:cNvCxnSpPr>
          <p:nvPr/>
        </p:nvCxnSpPr>
        <p:spPr>
          <a:xfrm flipH="1" flipV="1">
            <a:off x="8587145" y="5195888"/>
            <a:ext cx="2383786" cy="17739"/>
          </a:xfrm>
          <a:prstGeom prst="line">
            <a:avLst/>
          </a:prstGeom>
          <a:ln>
            <a:solidFill>
              <a:srgbClr val="7F8C8D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原创设计师QQ598969553          _24">
            <a:extLst>
              <a:ext uri="{FF2B5EF4-FFF2-40B4-BE49-F238E27FC236}">
                <a16:creationId xmlns:a16="http://schemas.microsoft.com/office/drawing/2014/main" id="{458A0002-DA04-5862-55F8-D83AA58E73C3}"/>
              </a:ext>
            </a:extLst>
          </p:cNvPr>
          <p:cNvSpPr txBox="1"/>
          <p:nvPr/>
        </p:nvSpPr>
        <p:spPr>
          <a:xfrm>
            <a:off x="8688860" y="4741023"/>
            <a:ext cx="23085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rPr>
              <a:t>Своевременное выявление</a:t>
            </a:r>
          </a:p>
          <a:p>
            <a:pPr algn="r"/>
            <a:r>
              <a:rPr lang="ru-RU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rPr>
              <a:t> нарушений</a:t>
            </a:r>
          </a:p>
          <a:p>
            <a:pPr algn="r"/>
            <a:endParaRPr 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41" name="原创设计师QQ598969553          _30">
            <a:extLst>
              <a:ext uri="{FF2B5EF4-FFF2-40B4-BE49-F238E27FC236}">
                <a16:creationId xmlns:a16="http://schemas.microsoft.com/office/drawing/2014/main" id="{61D95D29-3BC3-B1B8-6F01-15F673B75065}"/>
              </a:ext>
            </a:extLst>
          </p:cNvPr>
          <p:cNvSpPr>
            <a:spLocks/>
          </p:cNvSpPr>
          <p:nvPr/>
        </p:nvSpPr>
        <p:spPr bwMode="auto">
          <a:xfrm>
            <a:off x="793119" y="2106846"/>
            <a:ext cx="275873" cy="174884"/>
          </a:xfrm>
          <a:custGeom>
            <a:avLst/>
            <a:gdLst>
              <a:gd name="T0" fmla="*/ 51 w 95"/>
              <a:gd name="T1" fmla="*/ 0 h 60"/>
              <a:gd name="T2" fmla="*/ 27 w 95"/>
              <a:gd name="T3" fmla="*/ 25 h 60"/>
              <a:gd name="T4" fmla="*/ 20 w 95"/>
              <a:gd name="T5" fmla="*/ 25 h 60"/>
              <a:gd name="T6" fmla="*/ 0 w 95"/>
              <a:gd name="T7" fmla="*/ 43 h 60"/>
              <a:gd name="T8" fmla="*/ 13 w 95"/>
              <a:gd name="T9" fmla="*/ 60 h 60"/>
              <a:gd name="T10" fmla="*/ 51 w 95"/>
              <a:gd name="T11" fmla="*/ 60 h 60"/>
              <a:gd name="T12" fmla="*/ 75 w 95"/>
              <a:gd name="T13" fmla="*/ 60 h 60"/>
              <a:gd name="T14" fmla="*/ 94 w 95"/>
              <a:gd name="T15" fmla="*/ 38 h 60"/>
              <a:gd name="T16" fmla="*/ 77 w 95"/>
              <a:gd name="T17" fmla="*/ 16 h 60"/>
              <a:gd name="T18" fmla="*/ 51 w 95"/>
              <a:gd name="T19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5" h="60">
                <a:moveTo>
                  <a:pt x="51" y="0"/>
                </a:moveTo>
                <a:cubicBezTo>
                  <a:pt x="31" y="0"/>
                  <a:pt x="27" y="25"/>
                  <a:pt x="27" y="25"/>
                </a:cubicBezTo>
                <a:cubicBezTo>
                  <a:pt x="27" y="25"/>
                  <a:pt x="27" y="25"/>
                  <a:pt x="20" y="25"/>
                </a:cubicBezTo>
                <a:cubicBezTo>
                  <a:pt x="13" y="25"/>
                  <a:pt x="0" y="29"/>
                  <a:pt x="0" y="43"/>
                </a:cubicBezTo>
                <a:cubicBezTo>
                  <a:pt x="0" y="58"/>
                  <a:pt x="13" y="60"/>
                  <a:pt x="13" y="60"/>
                </a:cubicBezTo>
                <a:cubicBezTo>
                  <a:pt x="51" y="60"/>
                  <a:pt x="51" y="60"/>
                  <a:pt x="51" y="60"/>
                </a:cubicBezTo>
                <a:cubicBezTo>
                  <a:pt x="75" y="60"/>
                  <a:pt x="75" y="60"/>
                  <a:pt x="75" y="60"/>
                </a:cubicBezTo>
                <a:cubicBezTo>
                  <a:pt x="75" y="60"/>
                  <a:pt x="94" y="59"/>
                  <a:pt x="94" y="38"/>
                </a:cubicBezTo>
                <a:cubicBezTo>
                  <a:pt x="94" y="38"/>
                  <a:pt x="95" y="18"/>
                  <a:pt x="77" y="16"/>
                </a:cubicBezTo>
                <a:cubicBezTo>
                  <a:pt x="77" y="16"/>
                  <a:pt x="76" y="0"/>
                  <a:pt x="5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ea"/>
            </a:endParaRPr>
          </a:p>
        </p:txBody>
      </p:sp>
      <p:sp>
        <p:nvSpPr>
          <p:cNvPr id="42" name="原创设计师QQ598969553          _31">
            <a:extLst>
              <a:ext uri="{FF2B5EF4-FFF2-40B4-BE49-F238E27FC236}">
                <a16:creationId xmlns:a16="http://schemas.microsoft.com/office/drawing/2014/main" id="{71554ECD-03F1-CA90-68A2-4227B50054FE}"/>
              </a:ext>
            </a:extLst>
          </p:cNvPr>
          <p:cNvSpPr>
            <a:spLocks/>
          </p:cNvSpPr>
          <p:nvPr/>
        </p:nvSpPr>
        <p:spPr bwMode="auto">
          <a:xfrm>
            <a:off x="803556" y="3906324"/>
            <a:ext cx="275873" cy="174884"/>
          </a:xfrm>
          <a:custGeom>
            <a:avLst/>
            <a:gdLst>
              <a:gd name="T0" fmla="*/ 51 w 95"/>
              <a:gd name="T1" fmla="*/ 0 h 60"/>
              <a:gd name="T2" fmla="*/ 27 w 95"/>
              <a:gd name="T3" fmla="*/ 25 h 60"/>
              <a:gd name="T4" fmla="*/ 20 w 95"/>
              <a:gd name="T5" fmla="*/ 25 h 60"/>
              <a:gd name="T6" fmla="*/ 0 w 95"/>
              <a:gd name="T7" fmla="*/ 43 h 60"/>
              <a:gd name="T8" fmla="*/ 13 w 95"/>
              <a:gd name="T9" fmla="*/ 60 h 60"/>
              <a:gd name="T10" fmla="*/ 51 w 95"/>
              <a:gd name="T11" fmla="*/ 60 h 60"/>
              <a:gd name="T12" fmla="*/ 75 w 95"/>
              <a:gd name="T13" fmla="*/ 60 h 60"/>
              <a:gd name="T14" fmla="*/ 94 w 95"/>
              <a:gd name="T15" fmla="*/ 38 h 60"/>
              <a:gd name="T16" fmla="*/ 77 w 95"/>
              <a:gd name="T17" fmla="*/ 16 h 60"/>
              <a:gd name="T18" fmla="*/ 51 w 95"/>
              <a:gd name="T19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5" h="60">
                <a:moveTo>
                  <a:pt x="51" y="0"/>
                </a:moveTo>
                <a:cubicBezTo>
                  <a:pt x="31" y="0"/>
                  <a:pt x="27" y="25"/>
                  <a:pt x="27" y="25"/>
                </a:cubicBezTo>
                <a:cubicBezTo>
                  <a:pt x="27" y="25"/>
                  <a:pt x="27" y="25"/>
                  <a:pt x="20" y="25"/>
                </a:cubicBezTo>
                <a:cubicBezTo>
                  <a:pt x="13" y="25"/>
                  <a:pt x="0" y="29"/>
                  <a:pt x="0" y="43"/>
                </a:cubicBezTo>
                <a:cubicBezTo>
                  <a:pt x="0" y="58"/>
                  <a:pt x="13" y="60"/>
                  <a:pt x="13" y="60"/>
                </a:cubicBezTo>
                <a:cubicBezTo>
                  <a:pt x="51" y="60"/>
                  <a:pt x="51" y="60"/>
                  <a:pt x="51" y="60"/>
                </a:cubicBezTo>
                <a:cubicBezTo>
                  <a:pt x="75" y="60"/>
                  <a:pt x="75" y="60"/>
                  <a:pt x="75" y="60"/>
                </a:cubicBezTo>
                <a:cubicBezTo>
                  <a:pt x="75" y="60"/>
                  <a:pt x="94" y="59"/>
                  <a:pt x="94" y="38"/>
                </a:cubicBezTo>
                <a:cubicBezTo>
                  <a:pt x="94" y="38"/>
                  <a:pt x="95" y="18"/>
                  <a:pt x="77" y="16"/>
                </a:cubicBezTo>
                <a:cubicBezTo>
                  <a:pt x="77" y="16"/>
                  <a:pt x="76" y="0"/>
                  <a:pt x="5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ea"/>
            </a:endParaRPr>
          </a:p>
        </p:txBody>
      </p:sp>
      <p:sp>
        <p:nvSpPr>
          <p:cNvPr id="43" name="原创设计师QQ598969553          _32">
            <a:extLst>
              <a:ext uri="{FF2B5EF4-FFF2-40B4-BE49-F238E27FC236}">
                <a16:creationId xmlns:a16="http://schemas.microsoft.com/office/drawing/2014/main" id="{F183141E-BAB4-05A9-DAA9-DDDAF41FA2F3}"/>
              </a:ext>
            </a:extLst>
          </p:cNvPr>
          <p:cNvSpPr>
            <a:spLocks/>
          </p:cNvSpPr>
          <p:nvPr/>
        </p:nvSpPr>
        <p:spPr bwMode="auto">
          <a:xfrm>
            <a:off x="1910120" y="5540455"/>
            <a:ext cx="275873" cy="174884"/>
          </a:xfrm>
          <a:custGeom>
            <a:avLst/>
            <a:gdLst>
              <a:gd name="T0" fmla="*/ 51 w 95"/>
              <a:gd name="T1" fmla="*/ 0 h 60"/>
              <a:gd name="T2" fmla="*/ 27 w 95"/>
              <a:gd name="T3" fmla="*/ 25 h 60"/>
              <a:gd name="T4" fmla="*/ 20 w 95"/>
              <a:gd name="T5" fmla="*/ 25 h 60"/>
              <a:gd name="T6" fmla="*/ 0 w 95"/>
              <a:gd name="T7" fmla="*/ 43 h 60"/>
              <a:gd name="T8" fmla="*/ 13 w 95"/>
              <a:gd name="T9" fmla="*/ 60 h 60"/>
              <a:gd name="T10" fmla="*/ 51 w 95"/>
              <a:gd name="T11" fmla="*/ 60 h 60"/>
              <a:gd name="T12" fmla="*/ 75 w 95"/>
              <a:gd name="T13" fmla="*/ 60 h 60"/>
              <a:gd name="T14" fmla="*/ 94 w 95"/>
              <a:gd name="T15" fmla="*/ 38 h 60"/>
              <a:gd name="T16" fmla="*/ 77 w 95"/>
              <a:gd name="T17" fmla="*/ 16 h 60"/>
              <a:gd name="T18" fmla="*/ 51 w 95"/>
              <a:gd name="T19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5" h="60">
                <a:moveTo>
                  <a:pt x="51" y="0"/>
                </a:moveTo>
                <a:cubicBezTo>
                  <a:pt x="31" y="0"/>
                  <a:pt x="27" y="25"/>
                  <a:pt x="27" y="25"/>
                </a:cubicBezTo>
                <a:cubicBezTo>
                  <a:pt x="27" y="25"/>
                  <a:pt x="27" y="25"/>
                  <a:pt x="20" y="25"/>
                </a:cubicBezTo>
                <a:cubicBezTo>
                  <a:pt x="13" y="25"/>
                  <a:pt x="0" y="29"/>
                  <a:pt x="0" y="43"/>
                </a:cubicBezTo>
                <a:cubicBezTo>
                  <a:pt x="0" y="58"/>
                  <a:pt x="13" y="60"/>
                  <a:pt x="13" y="60"/>
                </a:cubicBezTo>
                <a:cubicBezTo>
                  <a:pt x="51" y="60"/>
                  <a:pt x="51" y="60"/>
                  <a:pt x="51" y="60"/>
                </a:cubicBezTo>
                <a:cubicBezTo>
                  <a:pt x="75" y="60"/>
                  <a:pt x="75" y="60"/>
                  <a:pt x="75" y="60"/>
                </a:cubicBezTo>
                <a:cubicBezTo>
                  <a:pt x="75" y="60"/>
                  <a:pt x="94" y="59"/>
                  <a:pt x="94" y="38"/>
                </a:cubicBezTo>
                <a:cubicBezTo>
                  <a:pt x="94" y="38"/>
                  <a:pt x="95" y="18"/>
                  <a:pt x="77" y="16"/>
                </a:cubicBezTo>
                <a:cubicBezTo>
                  <a:pt x="77" y="16"/>
                  <a:pt x="76" y="0"/>
                  <a:pt x="5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ea"/>
            </a:endParaRPr>
          </a:p>
        </p:txBody>
      </p:sp>
      <p:sp>
        <p:nvSpPr>
          <p:cNvPr id="44" name="原创设计师QQ598969553          _33">
            <a:extLst>
              <a:ext uri="{FF2B5EF4-FFF2-40B4-BE49-F238E27FC236}">
                <a16:creationId xmlns:a16="http://schemas.microsoft.com/office/drawing/2014/main" id="{B473748B-E140-2ADE-28CF-EE27CD9255ED}"/>
              </a:ext>
            </a:extLst>
          </p:cNvPr>
          <p:cNvSpPr>
            <a:spLocks/>
          </p:cNvSpPr>
          <p:nvPr/>
        </p:nvSpPr>
        <p:spPr bwMode="auto">
          <a:xfrm>
            <a:off x="11112541" y="2391641"/>
            <a:ext cx="275873" cy="174884"/>
          </a:xfrm>
          <a:custGeom>
            <a:avLst/>
            <a:gdLst>
              <a:gd name="T0" fmla="*/ 51 w 95"/>
              <a:gd name="T1" fmla="*/ 0 h 60"/>
              <a:gd name="T2" fmla="*/ 27 w 95"/>
              <a:gd name="T3" fmla="*/ 25 h 60"/>
              <a:gd name="T4" fmla="*/ 20 w 95"/>
              <a:gd name="T5" fmla="*/ 25 h 60"/>
              <a:gd name="T6" fmla="*/ 0 w 95"/>
              <a:gd name="T7" fmla="*/ 43 h 60"/>
              <a:gd name="T8" fmla="*/ 13 w 95"/>
              <a:gd name="T9" fmla="*/ 60 h 60"/>
              <a:gd name="T10" fmla="*/ 51 w 95"/>
              <a:gd name="T11" fmla="*/ 60 h 60"/>
              <a:gd name="T12" fmla="*/ 75 w 95"/>
              <a:gd name="T13" fmla="*/ 60 h 60"/>
              <a:gd name="T14" fmla="*/ 94 w 95"/>
              <a:gd name="T15" fmla="*/ 38 h 60"/>
              <a:gd name="T16" fmla="*/ 77 w 95"/>
              <a:gd name="T17" fmla="*/ 16 h 60"/>
              <a:gd name="T18" fmla="*/ 51 w 95"/>
              <a:gd name="T19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5" h="60">
                <a:moveTo>
                  <a:pt x="51" y="0"/>
                </a:moveTo>
                <a:cubicBezTo>
                  <a:pt x="31" y="0"/>
                  <a:pt x="27" y="25"/>
                  <a:pt x="27" y="25"/>
                </a:cubicBezTo>
                <a:cubicBezTo>
                  <a:pt x="27" y="25"/>
                  <a:pt x="27" y="25"/>
                  <a:pt x="20" y="25"/>
                </a:cubicBezTo>
                <a:cubicBezTo>
                  <a:pt x="13" y="25"/>
                  <a:pt x="0" y="29"/>
                  <a:pt x="0" y="43"/>
                </a:cubicBezTo>
                <a:cubicBezTo>
                  <a:pt x="0" y="58"/>
                  <a:pt x="13" y="60"/>
                  <a:pt x="13" y="60"/>
                </a:cubicBezTo>
                <a:cubicBezTo>
                  <a:pt x="51" y="60"/>
                  <a:pt x="51" y="60"/>
                  <a:pt x="51" y="60"/>
                </a:cubicBezTo>
                <a:cubicBezTo>
                  <a:pt x="75" y="60"/>
                  <a:pt x="75" y="60"/>
                  <a:pt x="75" y="60"/>
                </a:cubicBezTo>
                <a:cubicBezTo>
                  <a:pt x="75" y="60"/>
                  <a:pt x="94" y="59"/>
                  <a:pt x="94" y="38"/>
                </a:cubicBezTo>
                <a:cubicBezTo>
                  <a:pt x="94" y="38"/>
                  <a:pt x="95" y="18"/>
                  <a:pt x="77" y="16"/>
                </a:cubicBezTo>
                <a:cubicBezTo>
                  <a:pt x="77" y="16"/>
                  <a:pt x="76" y="0"/>
                  <a:pt x="5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ea"/>
            </a:endParaRPr>
          </a:p>
        </p:txBody>
      </p:sp>
      <p:sp>
        <p:nvSpPr>
          <p:cNvPr id="45" name="原创设计师QQ598969553          _34">
            <a:extLst>
              <a:ext uri="{FF2B5EF4-FFF2-40B4-BE49-F238E27FC236}">
                <a16:creationId xmlns:a16="http://schemas.microsoft.com/office/drawing/2014/main" id="{DA49E436-2063-9CB9-E666-A38ED5902A7F}"/>
              </a:ext>
            </a:extLst>
          </p:cNvPr>
          <p:cNvSpPr>
            <a:spLocks/>
          </p:cNvSpPr>
          <p:nvPr/>
        </p:nvSpPr>
        <p:spPr bwMode="auto">
          <a:xfrm>
            <a:off x="11109312" y="5099163"/>
            <a:ext cx="275873" cy="174884"/>
          </a:xfrm>
          <a:custGeom>
            <a:avLst/>
            <a:gdLst>
              <a:gd name="T0" fmla="*/ 51 w 95"/>
              <a:gd name="T1" fmla="*/ 0 h 60"/>
              <a:gd name="T2" fmla="*/ 27 w 95"/>
              <a:gd name="T3" fmla="*/ 25 h 60"/>
              <a:gd name="T4" fmla="*/ 20 w 95"/>
              <a:gd name="T5" fmla="*/ 25 h 60"/>
              <a:gd name="T6" fmla="*/ 0 w 95"/>
              <a:gd name="T7" fmla="*/ 43 h 60"/>
              <a:gd name="T8" fmla="*/ 13 w 95"/>
              <a:gd name="T9" fmla="*/ 60 h 60"/>
              <a:gd name="T10" fmla="*/ 51 w 95"/>
              <a:gd name="T11" fmla="*/ 60 h 60"/>
              <a:gd name="T12" fmla="*/ 75 w 95"/>
              <a:gd name="T13" fmla="*/ 60 h 60"/>
              <a:gd name="T14" fmla="*/ 94 w 95"/>
              <a:gd name="T15" fmla="*/ 38 h 60"/>
              <a:gd name="T16" fmla="*/ 77 w 95"/>
              <a:gd name="T17" fmla="*/ 16 h 60"/>
              <a:gd name="T18" fmla="*/ 51 w 95"/>
              <a:gd name="T19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5" h="60">
                <a:moveTo>
                  <a:pt x="51" y="0"/>
                </a:moveTo>
                <a:cubicBezTo>
                  <a:pt x="31" y="0"/>
                  <a:pt x="27" y="25"/>
                  <a:pt x="27" y="25"/>
                </a:cubicBezTo>
                <a:cubicBezTo>
                  <a:pt x="27" y="25"/>
                  <a:pt x="27" y="25"/>
                  <a:pt x="20" y="25"/>
                </a:cubicBezTo>
                <a:cubicBezTo>
                  <a:pt x="13" y="25"/>
                  <a:pt x="0" y="29"/>
                  <a:pt x="0" y="43"/>
                </a:cubicBezTo>
                <a:cubicBezTo>
                  <a:pt x="0" y="58"/>
                  <a:pt x="13" y="60"/>
                  <a:pt x="13" y="60"/>
                </a:cubicBezTo>
                <a:cubicBezTo>
                  <a:pt x="51" y="60"/>
                  <a:pt x="51" y="60"/>
                  <a:pt x="51" y="60"/>
                </a:cubicBezTo>
                <a:cubicBezTo>
                  <a:pt x="75" y="60"/>
                  <a:pt x="75" y="60"/>
                  <a:pt x="75" y="60"/>
                </a:cubicBezTo>
                <a:cubicBezTo>
                  <a:pt x="75" y="60"/>
                  <a:pt x="94" y="59"/>
                  <a:pt x="94" y="38"/>
                </a:cubicBezTo>
                <a:cubicBezTo>
                  <a:pt x="94" y="38"/>
                  <a:pt x="95" y="18"/>
                  <a:pt x="77" y="16"/>
                </a:cubicBezTo>
                <a:cubicBezTo>
                  <a:pt x="77" y="16"/>
                  <a:pt x="76" y="0"/>
                  <a:pt x="5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ea"/>
            </a:endParaRPr>
          </a:p>
        </p:txBody>
      </p:sp>
      <p:pic>
        <p:nvPicPr>
          <p:cNvPr id="47" name="Picture 50">
            <a:extLst>
              <a:ext uri="{FF2B5EF4-FFF2-40B4-BE49-F238E27FC236}">
                <a16:creationId xmlns:a16="http://schemas.microsoft.com/office/drawing/2014/main" id="{DA2827ED-A920-AEE6-418A-E9A9B78CB0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182" y="2400619"/>
            <a:ext cx="3895635" cy="2191295"/>
          </a:xfrm>
          <a:prstGeom prst="rect">
            <a:avLst/>
          </a:prstGeom>
        </p:spPr>
      </p:pic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D6054CBB-104D-484C-FDC3-3967F9DB5CA4}"/>
              </a:ext>
            </a:extLst>
          </p:cNvPr>
          <p:cNvSpPr/>
          <p:nvPr/>
        </p:nvSpPr>
        <p:spPr>
          <a:xfrm>
            <a:off x="687897" y="353661"/>
            <a:ext cx="3145872" cy="478172"/>
          </a:xfrm>
          <a:prstGeom prst="rect">
            <a:avLst/>
          </a:prstGeom>
          <a:solidFill>
            <a:srgbClr val="0916A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Решения</a:t>
            </a:r>
          </a:p>
        </p:txBody>
      </p:sp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0A657B13-18DA-8A92-0184-AB53C768B9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8446" y="0"/>
            <a:ext cx="1175657" cy="1185495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F523B2C0-5690-E6FE-C5C0-5084FBF06C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182" y="2384449"/>
            <a:ext cx="3902026" cy="2248167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6ACB50A8-FEB0-9003-A56C-2899ACACAC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5757" y="2365386"/>
            <a:ext cx="3928469" cy="226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7533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1FAE8C-C2BE-4A5F-83C4-92D369751EF6}"/>
              </a:ext>
            </a:extLst>
          </p:cNvPr>
          <p:cNvSpPr txBox="1"/>
          <p:nvPr/>
        </p:nvSpPr>
        <p:spPr>
          <a:xfrm>
            <a:off x="3590925" y="476250"/>
            <a:ext cx="541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283593"/>
                </a:solidFill>
              </a:rPr>
              <a:t>Уверенность в результатах: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90D728A-CA93-47FE-AE5E-2F3FB7A0F9F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8" t="-467" r="18854" b="467"/>
          <a:stretch/>
        </p:blipFill>
        <p:spPr>
          <a:xfrm>
            <a:off x="6959947" y="1487624"/>
            <a:ext cx="5232053" cy="5358824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108C8BD-B4DA-41C1-B01A-B618C821E03E}"/>
              </a:ext>
            </a:extLst>
          </p:cNvPr>
          <p:cNvSpPr/>
          <p:nvPr/>
        </p:nvSpPr>
        <p:spPr>
          <a:xfrm rot="923418">
            <a:off x="2921401" y="579343"/>
            <a:ext cx="5052078" cy="5722446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8B601A3-A26E-424C-BB21-03C2F98A862E}"/>
              </a:ext>
            </a:extLst>
          </p:cNvPr>
          <p:cNvSpPr/>
          <p:nvPr/>
        </p:nvSpPr>
        <p:spPr>
          <a:xfrm>
            <a:off x="0" y="1537274"/>
            <a:ext cx="7134226" cy="5320726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B5927BA-23D5-46FD-A7F3-7DBE7918373E}"/>
              </a:ext>
            </a:extLst>
          </p:cNvPr>
          <p:cNvSpPr/>
          <p:nvPr/>
        </p:nvSpPr>
        <p:spPr>
          <a:xfrm>
            <a:off x="0" y="1"/>
            <a:ext cx="12192000" cy="1527750"/>
          </a:xfrm>
          <a:prstGeom prst="rect">
            <a:avLst/>
          </a:prstGeom>
          <a:solidFill>
            <a:srgbClr val="07255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29A42D-950A-4676-8E7B-959839488CE4}"/>
              </a:ext>
            </a:extLst>
          </p:cNvPr>
          <p:cNvSpPr txBox="1"/>
          <p:nvPr/>
        </p:nvSpPr>
        <p:spPr>
          <a:xfrm flipH="1">
            <a:off x="3114396" y="507545"/>
            <a:ext cx="65598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Наша уверенность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b="1" dirty="0">
                <a:solidFill>
                  <a:schemeClr val="bg1"/>
                </a:solidFill>
              </a:rPr>
              <a:t>в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b="1" dirty="0">
                <a:solidFill>
                  <a:schemeClr val="bg1"/>
                </a:solidFill>
              </a:rPr>
              <a:t>результатах</a:t>
            </a:r>
            <a:r>
              <a:rPr lang="ru-RU" sz="3200" dirty="0">
                <a:solidFill>
                  <a:schemeClr val="bg1"/>
                </a:solidFill>
              </a:rPr>
              <a:t>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A7B5B42-E8CB-422C-AC4D-665EE923129B}"/>
              </a:ext>
            </a:extLst>
          </p:cNvPr>
          <p:cNvSpPr txBox="1"/>
          <p:nvPr/>
        </p:nvSpPr>
        <p:spPr>
          <a:xfrm>
            <a:off x="371475" y="1794062"/>
            <a:ext cx="6838950" cy="40500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sz="2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Технологическая основа</a:t>
            </a:r>
            <a:endParaRPr lang="ru-RU" sz="2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Современные методы машинного обучения и компьютерного зрения уже доказали свою эффективность в задачах распознавания объектов и могут быть адаптированы для распознавания СИЗ с высокой точностью.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sz="2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Растущая потребность</a:t>
            </a:r>
            <a:endParaRPr lang="ru-RU" sz="2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 увеличением автоматизации производства возрастает потребность в системах, обеспечивающих безопасность работников, что создаёт благоприятные условия для внедрения подобных решений.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sz="2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Пилотные исследования и аналогичные проекты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Существующие исследования и пилотные проекты в смежных областях демонстрируют возможность интеграции ИИ-систем в производственные процессы с положительными результатами.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AEFB422-3C18-886B-7E54-164A5A045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446" y="0"/>
            <a:ext cx="1175657" cy="118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404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Внедрение ИИ в производство - Dynamicsun">
            <a:extLst>
              <a:ext uri="{FF2B5EF4-FFF2-40B4-BE49-F238E27FC236}">
                <a16:creationId xmlns:a16="http://schemas.microsoft.com/office/drawing/2014/main" id="{402882CB-2138-4319-A55A-B71B4049CA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64"/>
          <a:stretch/>
        </p:blipFill>
        <p:spPr bwMode="auto">
          <a:xfrm>
            <a:off x="870010" y="1047565"/>
            <a:ext cx="6033625" cy="5539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A90EAA9-9316-4E2A-81D8-1021EBA8A7A2}"/>
              </a:ext>
            </a:extLst>
          </p:cNvPr>
          <p:cNvSpPr txBox="1"/>
          <p:nvPr/>
        </p:nvSpPr>
        <p:spPr>
          <a:xfrm>
            <a:off x="870010" y="270769"/>
            <a:ext cx="7677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DDAA3D"/>
                </a:solidFill>
                <a:latin typeface="Bahnschrift SemiBold" panose="020B0502040204020203" pitchFamily="34" charset="0"/>
              </a:rPr>
              <a:t>Стадии внедрения ИИ в компаниях в России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89F61A-11AF-4DFC-8AD4-F7DE1C259725}"/>
              </a:ext>
            </a:extLst>
          </p:cNvPr>
          <p:cNvSpPr txBox="1"/>
          <p:nvPr/>
        </p:nvSpPr>
        <p:spPr>
          <a:xfrm>
            <a:off x="7329763" y="1967502"/>
            <a:ext cx="369630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chemeClr val="bg1"/>
                </a:solidFill>
                <a:effectLst/>
                <a:latin typeface="Mulish"/>
              </a:rPr>
              <a:t>Объем рынка в России растет в среднем на </a:t>
            </a:r>
            <a:r>
              <a:rPr lang="ru-RU" b="1" i="0" u="none" strike="noStrike" dirty="0">
                <a:solidFill>
                  <a:schemeClr val="bg1"/>
                </a:solidFill>
                <a:effectLst/>
                <a:latin typeface="Mulish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15%</a:t>
            </a:r>
            <a:r>
              <a:rPr lang="ru-RU" b="1" i="0" dirty="0">
                <a:solidFill>
                  <a:schemeClr val="bg1"/>
                </a:solidFill>
                <a:effectLst/>
                <a:latin typeface="Mulish"/>
              </a:rPr>
              <a:t> в год</a:t>
            </a:r>
            <a:r>
              <a:rPr lang="ru-RU" b="0" i="0" dirty="0">
                <a:solidFill>
                  <a:schemeClr val="bg1"/>
                </a:solidFill>
                <a:effectLst/>
                <a:latin typeface="Mulish"/>
              </a:rPr>
              <a:t>.</a:t>
            </a:r>
          </a:p>
          <a:p>
            <a:endParaRPr lang="ru-RU" b="0" i="0" dirty="0">
              <a:solidFill>
                <a:schemeClr val="bg1"/>
              </a:solidFill>
              <a:effectLst/>
              <a:latin typeface="Mulish"/>
            </a:endParaRPr>
          </a:p>
          <a:p>
            <a:r>
              <a:rPr lang="ru-RU" b="0" i="0" dirty="0">
                <a:solidFill>
                  <a:schemeClr val="bg1"/>
                </a:solidFill>
                <a:effectLst/>
                <a:latin typeface="Mulish"/>
              </a:rPr>
              <a:t>Однако пока основной прирост оказывают компании из таких сфер, как маркетинг, ритейл, клиентский сервис и т.д. </a:t>
            </a:r>
          </a:p>
          <a:p>
            <a:endParaRPr lang="ru-RU" dirty="0">
              <a:solidFill>
                <a:schemeClr val="bg1"/>
              </a:solidFill>
              <a:latin typeface="Mulish"/>
            </a:endParaRPr>
          </a:p>
          <a:p>
            <a:r>
              <a:rPr lang="ru-RU" b="1" i="0" dirty="0">
                <a:solidFill>
                  <a:schemeClr val="bg1"/>
                </a:solidFill>
                <a:effectLst/>
                <a:latin typeface="Mulish"/>
              </a:rPr>
              <a:t>Производственная отрасль </a:t>
            </a:r>
            <a:r>
              <a:rPr lang="ru-RU" b="0" i="0" dirty="0">
                <a:solidFill>
                  <a:schemeClr val="bg1"/>
                </a:solidFill>
                <a:effectLst/>
                <a:latin typeface="Mulish"/>
              </a:rPr>
              <a:t>остается одним из аутсайдеров по степени внедрения ИТ-решений на основе ИИ.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833454D-4964-6FC2-539B-1C5E655AA4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8446" y="0"/>
            <a:ext cx="1175657" cy="118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1084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A6CF55B-2611-E11F-BC37-0A09AD1FA4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446" y="0"/>
            <a:ext cx="1175657" cy="1185495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B11F850-EED7-35A0-5F83-CB29ECA5CA57}"/>
              </a:ext>
            </a:extLst>
          </p:cNvPr>
          <p:cNvSpPr/>
          <p:nvPr/>
        </p:nvSpPr>
        <p:spPr>
          <a:xfrm>
            <a:off x="687897" y="353661"/>
            <a:ext cx="3145872" cy="478172"/>
          </a:xfrm>
          <a:prstGeom prst="rect">
            <a:avLst/>
          </a:prstGeom>
          <a:solidFill>
            <a:srgbClr val="0916A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Рыночная ниша</a:t>
            </a:r>
          </a:p>
        </p:txBody>
      </p:sp>
      <p:grpSp>
        <p:nvGrpSpPr>
          <p:cNvPr id="4" name="组合 15">
            <a:extLst>
              <a:ext uri="{FF2B5EF4-FFF2-40B4-BE49-F238E27FC236}">
                <a16:creationId xmlns:a16="http://schemas.microsoft.com/office/drawing/2014/main" id="{90E966DE-F1DB-4E7F-C968-3736A6D2FD4A}"/>
              </a:ext>
            </a:extLst>
          </p:cNvPr>
          <p:cNvGrpSpPr>
            <a:grpSpLocks/>
          </p:cNvGrpSpPr>
          <p:nvPr/>
        </p:nvGrpSpPr>
        <p:grpSpPr bwMode="auto">
          <a:xfrm>
            <a:off x="687897" y="2674334"/>
            <a:ext cx="4236441" cy="3107942"/>
            <a:chOff x="107173" y="2371708"/>
            <a:chExt cx="3273330" cy="2255710"/>
          </a:xfrm>
        </p:grpSpPr>
        <p:sp>
          <p:nvSpPr>
            <p:cNvPr id="5" name="矩形 37">
              <a:extLst>
                <a:ext uri="{FF2B5EF4-FFF2-40B4-BE49-F238E27FC236}">
                  <a16:creationId xmlns:a16="http://schemas.microsoft.com/office/drawing/2014/main" id="{66B2555F-9792-C24B-43AD-A4041DBB7AAC}"/>
                </a:ext>
              </a:extLst>
            </p:cNvPr>
            <p:cNvSpPr/>
            <p:nvPr/>
          </p:nvSpPr>
          <p:spPr>
            <a:xfrm>
              <a:off x="107174" y="2371708"/>
              <a:ext cx="3273329" cy="2255710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EAEAEA"/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endParaRPr lang="en-US" altLang="zh-CN" sz="1200" kern="0" dirty="0">
                <a:solidFill>
                  <a:srgbClr val="4D4D4D"/>
                </a:solidFill>
              </a:endParaRPr>
            </a:p>
          </p:txBody>
        </p:sp>
        <p:sp>
          <p:nvSpPr>
            <p:cNvPr id="6" name="TextBox 19">
              <a:extLst>
                <a:ext uri="{FF2B5EF4-FFF2-40B4-BE49-F238E27FC236}">
                  <a16:creationId xmlns:a16="http://schemas.microsoft.com/office/drawing/2014/main" id="{62ACAC5A-CD17-EF6B-E5F7-C13829A64F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7174" y="2477784"/>
              <a:ext cx="3079258" cy="371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r>
                <a:rPr lang="ru-RU" altLang="zh-CN" b="1" kern="0" dirty="0">
                  <a:solidFill>
                    <a:srgbClr val="4D4D4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Основные сегменты ниши:</a:t>
              </a:r>
              <a:endParaRPr lang="zh-CN" altLang="en-US" b="1" kern="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92D642B-7D2B-4B1D-FC04-9666AD01E904}"/>
                </a:ext>
              </a:extLst>
            </p:cNvPr>
            <p:cNvSpPr txBox="1"/>
            <p:nvPr/>
          </p:nvSpPr>
          <p:spPr>
            <a:xfrm>
              <a:off x="107173" y="2802133"/>
              <a:ext cx="3079257" cy="16422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  <a:defRPr/>
              </a:pPr>
              <a:r>
                <a:rPr lang="ru-RU" altLang="zh-CN" sz="1600" kern="0" dirty="0">
                  <a:solidFill>
                    <a:srgbClr val="0916A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Контроль за соблюдением мер безопасности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  <a:defRPr/>
              </a:pPr>
              <a:r>
                <a:rPr lang="ru-RU" altLang="zh-CN" sz="1600" kern="0" dirty="0">
                  <a:solidFill>
                    <a:srgbClr val="4D4D4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Замена и защита людей на опасных участках 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  <a:defRPr/>
              </a:pPr>
              <a:r>
                <a:rPr lang="ru-RU" altLang="zh-CN" sz="1600" kern="0" dirty="0">
                  <a:solidFill>
                    <a:srgbClr val="4D4D4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Комплексное управление промышленной безопасностью</a:t>
              </a:r>
            </a:p>
          </p:txBody>
        </p:sp>
      </p:grpSp>
      <p:graphicFrame>
        <p:nvGraphicFramePr>
          <p:cNvPr id="8" name="Таблица 19">
            <a:extLst>
              <a:ext uri="{FF2B5EF4-FFF2-40B4-BE49-F238E27FC236}">
                <a16:creationId xmlns:a16="http://schemas.microsoft.com/office/drawing/2014/main" id="{A69DA832-287E-3192-A1C4-8B98EF6A5D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7999809"/>
              </p:ext>
            </p:extLst>
          </p:nvPr>
        </p:nvGraphicFramePr>
        <p:xfrm>
          <a:off x="5332599" y="2674334"/>
          <a:ext cx="6171503" cy="3107942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3072431">
                  <a:extLst>
                    <a:ext uri="{9D8B030D-6E8A-4147-A177-3AD203B41FA5}">
                      <a16:colId xmlns:a16="http://schemas.microsoft.com/office/drawing/2014/main" val="3593601690"/>
                    </a:ext>
                  </a:extLst>
                </a:gridCol>
                <a:gridCol w="3099072">
                  <a:extLst>
                    <a:ext uri="{9D8B030D-6E8A-4147-A177-3AD203B41FA5}">
                      <a16:colId xmlns:a16="http://schemas.microsoft.com/office/drawing/2014/main" val="3058685307"/>
                    </a:ext>
                  </a:extLst>
                </a:gridCol>
              </a:tblGrid>
              <a:tr h="3846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Емкость рынка</a:t>
                      </a:r>
                      <a:endParaRPr kumimoji="0" lang="ru-RU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916A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Ограничена</a:t>
                      </a:r>
                    </a:p>
                  </a:txBody>
                  <a:tcPr>
                    <a:solidFill>
                      <a:srgbClr val="0916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6784180"/>
                  </a:ext>
                </a:extLst>
              </a:tr>
              <a:tr h="3846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Темп роста</a:t>
                      </a:r>
                      <a:endParaRPr kumimoji="0" lang="ru-RU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916A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Устойчивый</a:t>
                      </a:r>
                    </a:p>
                  </a:txBody>
                  <a:tcPr>
                    <a:solidFill>
                      <a:srgbClr val="0916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094413"/>
                  </a:ext>
                </a:extLst>
              </a:tr>
              <a:tr h="3846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Потенциал роста</a:t>
                      </a:r>
                      <a:endParaRPr kumimoji="0" lang="ru-RU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916A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Высокий</a:t>
                      </a:r>
                    </a:p>
                  </a:txBody>
                  <a:tcPr>
                    <a:solidFill>
                      <a:srgbClr val="0916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544874"/>
                  </a:ext>
                </a:extLst>
              </a:tr>
              <a:tr h="5261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Уровень конкурентности </a:t>
                      </a:r>
                      <a:endParaRPr kumimoji="0" lang="ru-RU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916A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Средний</a:t>
                      </a:r>
                    </a:p>
                  </a:txBody>
                  <a:tcPr>
                    <a:solidFill>
                      <a:srgbClr val="0916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8421518"/>
                  </a:ext>
                </a:extLst>
              </a:tr>
              <a:tr h="7548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Степень насыщения аналогичным продуктом</a:t>
                      </a:r>
                      <a:endParaRPr kumimoji="0" lang="ru-RU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916A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Средняя</a:t>
                      </a:r>
                    </a:p>
                  </a:txBody>
                  <a:tcPr>
                    <a:solidFill>
                      <a:srgbClr val="0916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132888"/>
                  </a:ext>
                </a:extLst>
              </a:tr>
              <a:tr h="6730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Планируемая доля на рынке</a:t>
                      </a:r>
                      <a:endParaRPr kumimoji="0" lang="ru-RU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916A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5-10% на начальном этапе</a:t>
                      </a:r>
                    </a:p>
                  </a:txBody>
                  <a:tcPr>
                    <a:solidFill>
                      <a:srgbClr val="0916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5800762"/>
                  </a:ext>
                </a:extLst>
              </a:tr>
            </a:tbl>
          </a:graphicData>
        </a:graphic>
      </p:graphicFrame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1343F70-41A2-ED35-328C-30D4A03725B1}"/>
              </a:ext>
            </a:extLst>
          </p:cNvPr>
          <p:cNvSpPr/>
          <p:nvPr/>
        </p:nvSpPr>
        <p:spPr>
          <a:xfrm>
            <a:off x="2499954" y="1386654"/>
            <a:ext cx="7192090" cy="835862"/>
          </a:xfrm>
          <a:prstGeom prst="rect">
            <a:avLst/>
          </a:prstGeom>
          <a:solidFill>
            <a:schemeClr val="bg1">
              <a:lumMod val="50000"/>
              <a:alpha val="0"/>
            </a:schemeClr>
          </a:solidFill>
          <a:ln w="603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B7E73B8-8AB4-D29F-8E89-42A8B38B5C62}"/>
              </a:ext>
            </a:extLst>
          </p:cNvPr>
          <p:cNvSpPr txBox="1"/>
          <p:nvPr/>
        </p:nvSpPr>
        <p:spPr>
          <a:xfrm flipH="1">
            <a:off x="2499955" y="1450642"/>
            <a:ext cx="71920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Применение ИИ для </a:t>
            </a:r>
          </a:p>
          <a:p>
            <a:pPr algn="ctr"/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промышленной безопасности</a:t>
            </a:r>
          </a:p>
        </p:txBody>
      </p:sp>
    </p:spTree>
    <p:extLst>
      <p:ext uri="{BB962C8B-B14F-4D97-AF65-F5344CB8AC3E}">
        <p14:creationId xmlns:p14="http://schemas.microsoft.com/office/powerpoint/2010/main" val="1877748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4B5BC69-4501-99E5-81D2-10A00761DD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446" y="0"/>
            <a:ext cx="1175657" cy="1185495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70EBA42-C54F-9FDB-836E-0BD15D754D7A}"/>
              </a:ext>
            </a:extLst>
          </p:cNvPr>
          <p:cNvSpPr/>
          <p:nvPr/>
        </p:nvSpPr>
        <p:spPr>
          <a:xfrm>
            <a:off x="687897" y="353661"/>
            <a:ext cx="4924338" cy="478172"/>
          </a:xfrm>
          <a:prstGeom prst="rect">
            <a:avLst/>
          </a:prstGeom>
          <a:solidFill>
            <a:srgbClr val="0916A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Целевая аудитория и объем рынка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2D1EE719-41F4-8532-B925-8F4391ACA50D}"/>
              </a:ext>
            </a:extLst>
          </p:cNvPr>
          <p:cNvSpPr/>
          <p:nvPr/>
        </p:nvSpPr>
        <p:spPr>
          <a:xfrm>
            <a:off x="690810" y="5024807"/>
            <a:ext cx="2425664" cy="1224224"/>
          </a:xfrm>
          <a:prstGeom prst="roundRect">
            <a:avLst/>
          </a:prstGeom>
          <a:solidFill>
            <a:schemeClr val="accent1">
              <a:alpha val="0"/>
            </a:schemeClr>
          </a:solidFill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F5CE5A-F347-65BD-DF97-411B1E280E09}"/>
              </a:ext>
            </a:extLst>
          </p:cNvPr>
          <p:cNvSpPr txBox="1"/>
          <p:nvPr/>
        </p:nvSpPr>
        <p:spPr>
          <a:xfrm>
            <a:off x="668716" y="1028446"/>
            <a:ext cx="2246573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Наши клиенты: </a:t>
            </a: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менеджеры и специалисты по охране труда, руководители служб безопасности крупных компаний, ответственные за обеспечение безопасности на рабочих местах и выполнение требований по использованию СИЗ.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E7D7A0-291E-578B-0244-B437F1F7FA18}"/>
              </a:ext>
            </a:extLst>
          </p:cNvPr>
          <p:cNvSpPr txBox="1"/>
          <p:nvPr/>
        </p:nvSpPr>
        <p:spPr>
          <a:xfrm>
            <a:off x="682188" y="5221420"/>
            <a:ext cx="24256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Промышленность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Строительство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Нефтегазовый сектор</a:t>
            </a:r>
          </a:p>
        </p:txBody>
      </p:sp>
      <p:grpSp>
        <p:nvGrpSpPr>
          <p:cNvPr id="7" name="Group 10">
            <a:extLst>
              <a:ext uri="{FF2B5EF4-FFF2-40B4-BE49-F238E27FC236}">
                <a16:creationId xmlns:a16="http://schemas.microsoft.com/office/drawing/2014/main" id="{07AF6270-9328-B74B-5AEA-6B39AAA67A74}"/>
              </a:ext>
            </a:extLst>
          </p:cNvPr>
          <p:cNvGrpSpPr/>
          <p:nvPr/>
        </p:nvGrpSpPr>
        <p:grpSpPr>
          <a:xfrm>
            <a:off x="3113705" y="1028446"/>
            <a:ext cx="5262728" cy="5262728"/>
            <a:chOff x="2862294" y="1306285"/>
            <a:chExt cx="5262728" cy="5262728"/>
          </a:xfrm>
        </p:grpSpPr>
        <p:grpSp>
          <p:nvGrpSpPr>
            <p:cNvPr id="8" name="Group 4">
              <a:extLst>
                <a:ext uri="{FF2B5EF4-FFF2-40B4-BE49-F238E27FC236}">
                  <a16:creationId xmlns:a16="http://schemas.microsoft.com/office/drawing/2014/main" id="{2EB6A94E-CE83-938E-CE68-3A92606F2F6F}"/>
                </a:ext>
              </a:extLst>
            </p:cNvPr>
            <p:cNvGrpSpPr/>
            <p:nvPr/>
          </p:nvGrpSpPr>
          <p:grpSpPr>
            <a:xfrm>
              <a:off x="2862294" y="1306285"/>
              <a:ext cx="5262728" cy="5262728"/>
              <a:chOff x="3646065" y="957943"/>
              <a:chExt cx="5262728" cy="5262728"/>
            </a:xfrm>
          </p:grpSpPr>
          <p:sp>
            <p:nvSpPr>
              <p:cNvPr id="13" name="Oval 7">
                <a:extLst>
                  <a:ext uri="{FF2B5EF4-FFF2-40B4-BE49-F238E27FC236}">
                    <a16:creationId xmlns:a16="http://schemas.microsoft.com/office/drawing/2014/main" id="{7D82A18F-21FA-054E-836C-ABDD2269C73B}"/>
                  </a:ext>
                </a:extLst>
              </p:cNvPr>
              <p:cNvSpPr/>
              <p:nvPr/>
            </p:nvSpPr>
            <p:spPr>
              <a:xfrm>
                <a:off x="3646065" y="957943"/>
                <a:ext cx="5262728" cy="5262728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latin typeface="Georgia" panose="02040502050405020303" pitchFamily="18" charset="0"/>
                </a:endParaRPr>
              </a:p>
            </p:txBody>
          </p:sp>
          <p:sp>
            <p:nvSpPr>
              <p:cNvPr id="14" name="Oval 6">
                <a:extLst>
                  <a:ext uri="{FF2B5EF4-FFF2-40B4-BE49-F238E27FC236}">
                    <a16:creationId xmlns:a16="http://schemas.microsoft.com/office/drawing/2014/main" id="{FB266D00-D573-68D9-F8A7-8EBC719BFC81}"/>
                  </a:ext>
                </a:extLst>
              </p:cNvPr>
              <p:cNvSpPr/>
              <p:nvPr/>
            </p:nvSpPr>
            <p:spPr>
              <a:xfrm>
                <a:off x="4132293" y="1930398"/>
                <a:ext cx="4290272" cy="4290272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5" name="Oval 5">
                <a:extLst>
                  <a:ext uri="{FF2B5EF4-FFF2-40B4-BE49-F238E27FC236}">
                    <a16:creationId xmlns:a16="http://schemas.microsoft.com/office/drawing/2014/main" id="{2F5343B8-A060-D1C9-B5A7-9F3597645AF7}"/>
                  </a:ext>
                </a:extLst>
              </p:cNvPr>
              <p:cNvSpPr/>
              <p:nvPr/>
            </p:nvSpPr>
            <p:spPr>
              <a:xfrm>
                <a:off x="4606427" y="2878666"/>
                <a:ext cx="3342004" cy="3342004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latin typeface="Georgia" panose="02040502050405020303" pitchFamily="18" charset="0"/>
                </a:endParaRPr>
              </a:p>
            </p:txBody>
          </p:sp>
          <p:sp>
            <p:nvSpPr>
              <p:cNvPr id="16" name="Oval 3">
                <a:extLst>
                  <a:ext uri="{FF2B5EF4-FFF2-40B4-BE49-F238E27FC236}">
                    <a16:creationId xmlns:a16="http://schemas.microsoft.com/office/drawing/2014/main" id="{2741FFFF-25EC-E147-90A8-7FA1A8B0A953}"/>
                  </a:ext>
                </a:extLst>
              </p:cNvPr>
              <p:cNvSpPr/>
              <p:nvPr/>
            </p:nvSpPr>
            <p:spPr>
              <a:xfrm>
                <a:off x="5170189" y="4006188"/>
                <a:ext cx="2214481" cy="2214481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latin typeface="Georgia" panose="02040502050405020303" pitchFamily="18" charset="0"/>
                </a:endParaRP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A4A0E37-D0CF-4E2F-0B20-88B047E7DC00}"/>
                </a:ext>
              </a:extLst>
            </p:cNvPr>
            <p:cNvSpPr txBox="1"/>
            <p:nvPr/>
          </p:nvSpPr>
          <p:spPr>
            <a:xfrm>
              <a:off x="4191811" y="1464383"/>
              <a:ext cx="260368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"/>
              <a:r>
                <a:rPr lang="en-GB" sz="1400" b="1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PAM</a:t>
              </a:r>
            </a:p>
            <a:p>
              <a:pPr algn="ctr" fontAlgn="b"/>
              <a:r>
                <a:rPr lang="ru-RU" sz="14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потенциально </a:t>
              </a:r>
            </a:p>
            <a:p>
              <a:pPr algn="ctr" fontAlgn="b"/>
              <a:r>
                <a:rPr lang="ru-RU" sz="14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доступный объем рынка</a:t>
              </a:r>
              <a:endParaRPr lang="en-GB" sz="1400" dirty="0">
                <a:solidFill>
                  <a:schemeClr val="bg1"/>
                </a:solidFill>
                <a:latin typeface="Montserrat" panose="00000500000000000000" pitchFamily="2" charset="-52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FB50908-B57E-8689-11C4-8116A615B65E}"/>
                </a:ext>
              </a:extLst>
            </p:cNvPr>
            <p:cNvSpPr txBox="1"/>
            <p:nvPr/>
          </p:nvSpPr>
          <p:spPr>
            <a:xfrm>
              <a:off x="4521200" y="2406026"/>
              <a:ext cx="194491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"/>
              <a:r>
                <a:rPr lang="en-GB" sz="1400" b="1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TAM</a:t>
              </a:r>
            </a:p>
            <a:p>
              <a:pPr algn="ctr" fontAlgn="b"/>
              <a:r>
                <a:rPr lang="ru-RU" sz="14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Общий объем</a:t>
              </a:r>
            </a:p>
            <a:p>
              <a:pPr algn="ctr" fontAlgn="b"/>
              <a:r>
                <a:rPr lang="ru-RU" sz="14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 рынка</a:t>
              </a:r>
              <a:endParaRPr lang="en-IN" sz="1400" dirty="0">
                <a:solidFill>
                  <a:schemeClr val="bg1"/>
                </a:solidFill>
                <a:latin typeface="Montserrat" panose="00000500000000000000" pitchFamily="2" charset="-52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8201C77-191F-DC0E-CECA-1A7B513A9FB0}"/>
                </a:ext>
              </a:extLst>
            </p:cNvPr>
            <p:cNvSpPr txBox="1"/>
            <p:nvPr/>
          </p:nvSpPr>
          <p:spPr>
            <a:xfrm>
              <a:off x="4216740" y="3450277"/>
              <a:ext cx="255383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"/>
              <a:r>
                <a:rPr lang="en-GB" sz="1400" b="1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SAM</a:t>
              </a:r>
            </a:p>
            <a:p>
              <a:pPr algn="ctr" fontAlgn="b"/>
              <a:r>
                <a:rPr lang="ru-RU" sz="14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Доступный объем </a:t>
              </a:r>
            </a:p>
            <a:p>
              <a:pPr algn="ctr" fontAlgn="b"/>
              <a:r>
                <a:rPr lang="ru-RU" sz="14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обслуживаемого рынка</a:t>
              </a:r>
              <a:endParaRPr lang="en-IN" sz="1400" dirty="0">
                <a:solidFill>
                  <a:schemeClr val="bg1"/>
                </a:solidFill>
                <a:latin typeface="Montserrat" panose="00000500000000000000" pitchFamily="2" charset="-52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D9E58D6-9C23-8AA4-9CA8-33E0388109DB}"/>
                </a:ext>
              </a:extLst>
            </p:cNvPr>
            <p:cNvSpPr txBox="1"/>
            <p:nvPr/>
          </p:nvSpPr>
          <p:spPr>
            <a:xfrm>
              <a:off x="4262096" y="4946077"/>
              <a:ext cx="2463119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"/>
              <a:r>
                <a:rPr lang="en-GB" sz="1400" b="1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SOM</a:t>
              </a:r>
            </a:p>
            <a:p>
              <a:pPr algn="ctr" fontAlgn="b"/>
              <a:r>
                <a:rPr lang="ru-RU" sz="14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Достижимый объем</a:t>
              </a:r>
            </a:p>
            <a:p>
              <a:pPr algn="ctr" fontAlgn="b"/>
              <a:r>
                <a:rPr lang="ru-RU" sz="14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 обслуживаемого </a:t>
              </a:r>
            </a:p>
            <a:p>
              <a:pPr algn="ctr" fontAlgn="b"/>
              <a:r>
                <a:rPr lang="ru-RU" sz="14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рынка</a:t>
              </a:r>
              <a:endParaRPr lang="en-IN" sz="1400" dirty="0">
                <a:solidFill>
                  <a:schemeClr val="bg1"/>
                </a:solidFill>
                <a:latin typeface="Montserrat" panose="00000500000000000000" pitchFamily="2" charset="-52"/>
              </a:endParaRPr>
            </a:p>
          </p:txBody>
        </p:sp>
      </p:grpSp>
      <p:sp>
        <p:nvSpPr>
          <p:cNvPr id="21" name="Заголовок 1">
            <a:extLst>
              <a:ext uri="{FF2B5EF4-FFF2-40B4-BE49-F238E27FC236}">
                <a16:creationId xmlns:a16="http://schemas.microsoft.com/office/drawing/2014/main" id="{5B9A2699-01CE-0D8B-3089-F3A015AAD928}"/>
              </a:ext>
            </a:extLst>
          </p:cNvPr>
          <p:cNvSpPr txBox="1"/>
          <p:nvPr/>
        </p:nvSpPr>
        <p:spPr>
          <a:xfrm>
            <a:off x="8451498" y="1487157"/>
            <a:ext cx="3677256" cy="434530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fontAlgn="b">
              <a:lnSpc>
                <a:spcPct val="100000"/>
              </a:lnSpc>
              <a:tabLst>
                <a:tab pos="2514600" algn="l"/>
              </a:tabLst>
            </a:pPr>
            <a:r>
              <a:rPr lang="ru-RU" sz="14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PAM</a:t>
            </a:r>
          </a:p>
          <a:p>
            <a:pPr lvl="0" fontAlgn="b">
              <a:lnSpc>
                <a:spcPct val="100000"/>
              </a:lnSpc>
              <a:tabLst>
                <a:tab pos="2514600" algn="l"/>
              </a:tabLst>
            </a:pPr>
            <a:r>
              <a:rPr lang="ru-RU" sz="14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 млн. чел. × 15000 руб. = 15 млрд. руб.</a:t>
            </a:r>
          </a:p>
          <a:p>
            <a:pPr lvl="0" fontAlgn="b">
              <a:lnSpc>
                <a:spcPct val="100000"/>
              </a:lnSpc>
              <a:tabLst>
                <a:tab pos="2514600" algn="l"/>
              </a:tabLst>
            </a:pPr>
            <a:endParaRPr lang="ru-RU" sz="1400" b="1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fontAlgn="b">
              <a:lnSpc>
                <a:spcPct val="100000"/>
              </a:lnSpc>
              <a:tabLst>
                <a:tab pos="2514600" algn="l"/>
              </a:tabLst>
            </a:pPr>
            <a:endParaRPr lang="ru-RU" sz="1400" b="1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fontAlgn="b">
              <a:lnSpc>
                <a:spcPct val="100000"/>
              </a:lnSpc>
              <a:tabLst>
                <a:tab pos="2514600" algn="l"/>
              </a:tabLst>
            </a:pPr>
            <a:endParaRPr lang="ru-RU" sz="1400" b="1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fontAlgn="b">
              <a:lnSpc>
                <a:spcPct val="100000"/>
              </a:lnSpc>
            </a:pPr>
            <a:r>
              <a:rPr lang="ru-RU" sz="14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TAM</a:t>
            </a:r>
          </a:p>
          <a:p>
            <a:pPr lvl="0" fontAlgn="b">
              <a:lnSpc>
                <a:spcPct val="100000"/>
              </a:lnSpc>
            </a:pPr>
            <a:r>
              <a:rPr lang="ru-RU" sz="14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15 млрд. руб. / 2 = 7.5 млрд. руб.</a:t>
            </a:r>
          </a:p>
          <a:p>
            <a:pPr lvl="0" fontAlgn="b">
              <a:lnSpc>
                <a:spcPct val="150000"/>
              </a:lnSpc>
            </a:pPr>
            <a:endParaRPr lang="ru-RU" sz="1400" b="1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fontAlgn="b">
              <a:lnSpc>
                <a:spcPct val="100000"/>
              </a:lnSpc>
            </a:pPr>
            <a:endParaRPr lang="ru-RU" sz="1400" b="1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fontAlgn="b">
              <a:lnSpc>
                <a:spcPct val="100000"/>
              </a:lnSpc>
            </a:pPr>
            <a:r>
              <a:rPr lang="ru-RU" sz="14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SAM</a:t>
            </a:r>
          </a:p>
          <a:p>
            <a:pPr lvl="0" fontAlgn="b">
              <a:lnSpc>
                <a:spcPct val="100000"/>
              </a:lnSpc>
            </a:pPr>
            <a:r>
              <a:rPr lang="ru-RU" sz="14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0,33 × 7,5 млрд. руб. = 2.475 млрд. руб. </a:t>
            </a:r>
          </a:p>
          <a:p>
            <a:pPr lvl="0" fontAlgn="b">
              <a:lnSpc>
                <a:spcPct val="100000"/>
              </a:lnSpc>
            </a:pPr>
            <a:endParaRPr lang="ru-RU" sz="1400" b="1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fontAlgn="b">
              <a:lnSpc>
                <a:spcPct val="100000"/>
              </a:lnSpc>
            </a:pPr>
            <a:endParaRPr lang="ru-RU" sz="1400" b="1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fontAlgn="b">
              <a:lnSpc>
                <a:spcPct val="100000"/>
              </a:lnSpc>
            </a:pPr>
            <a:endParaRPr lang="ru-RU" sz="1400" b="1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fontAlgn="b">
              <a:lnSpc>
                <a:spcPct val="100000"/>
              </a:lnSpc>
            </a:pPr>
            <a:r>
              <a:rPr lang="ru-RU" sz="14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SOM</a:t>
            </a:r>
          </a:p>
          <a:p>
            <a:pPr lvl="0" fontAlgn="b">
              <a:lnSpc>
                <a:spcPct val="100000"/>
              </a:lnSpc>
            </a:pPr>
            <a:r>
              <a:rPr lang="ru-RU" sz="14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0,1 × 2.475 млрд. руб. = 247.5 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851457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B817F10-6A73-4730-0184-92BD1AA356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446" y="0"/>
            <a:ext cx="1175657" cy="1185495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48B62F5-AFD9-D55E-A634-F8DB36D2D1F6}"/>
              </a:ext>
            </a:extLst>
          </p:cNvPr>
          <p:cNvSpPr/>
          <p:nvPr/>
        </p:nvSpPr>
        <p:spPr>
          <a:xfrm>
            <a:off x="687897" y="353661"/>
            <a:ext cx="3145872" cy="478172"/>
          </a:xfrm>
          <a:prstGeom prst="rect">
            <a:avLst/>
          </a:prstGeom>
          <a:solidFill>
            <a:srgbClr val="0916A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Запросы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9ECF30F-0C39-EEED-23DA-540BCE8E5F0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816" t="47462" r="6972" b="16942"/>
          <a:stretch/>
        </p:blipFill>
        <p:spPr>
          <a:xfrm>
            <a:off x="687898" y="1185495"/>
            <a:ext cx="6501970" cy="2130288"/>
          </a:xfrm>
          <a:prstGeom prst="rect">
            <a:avLst/>
          </a:prstGeom>
        </p:spPr>
      </p:pic>
      <p:sp>
        <p:nvSpPr>
          <p:cNvPr id="6" name="TextBox 12">
            <a:extLst>
              <a:ext uri="{FF2B5EF4-FFF2-40B4-BE49-F238E27FC236}">
                <a16:creationId xmlns:a16="http://schemas.microsoft.com/office/drawing/2014/main" id="{DFAC6771-7327-1FE0-6F78-FA71ACD3AD1F}"/>
              </a:ext>
            </a:extLst>
          </p:cNvPr>
          <p:cNvSpPr txBox="1"/>
          <p:nvPr/>
        </p:nvSpPr>
        <p:spPr>
          <a:xfrm>
            <a:off x="778239" y="3315783"/>
            <a:ext cx="632128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ctr" defTabSz="914400" rtl="0" eaLnBrk="1" fontAlgn="b" latinLnBrk="1" hangingPunct="1"/>
            <a:r>
              <a:rPr lang="ru-RU" sz="1600" kern="1200" dirty="0">
                <a:solidFill>
                  <a:schemeClr val="tx1"/>
                </a:solidFill>
                <a:latin typeface="Montserrat" panose="00000500000000000000" pitchFamily="2" charset="-52"/>
                <a:ea typeface="+mj-ea"/>
                <a:cs typeface="+mj-cs"/>
              </a:rPr>
              <a:t>Запрос «</a:t>
            </a:r>
            <a:r>
              <a:rPr lang="ru-RU" sz="1600" dirty="0">
                <a:latin typeface="Montserrat" panose="00000500000000000000" pitchFamily="2" charset="-52"/>
                <a:ea typeface="+mj-ea"/>
                <a:cs typeface="+mj-cs"/>
              </a:rPr>
              <a:t>Нейросеть»</a:t>
            </a:r>
            <a:endParaRPr lang="ru-RU" sz="1600" kern="1200" dirty="0">
              <a:solidFill>
                <a:schemeClr val="tx1"/>
              </a:solidFill>
              <a:latin typeface="Montserrat" panose="00000500000000000000" pitchFamily="2" charset="-52"/>
              <a:ea typeface="+mj-ea"/>
              <a:cs typeface="+mj-cs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42996D0-5B57-86F3-0B74-33261F4F321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500" t="38166" r="7316" b="27706"/>
          <a:stretch/>
        </p:blipFill>
        <p:spPr>
          <a:xfrm>
            <a:off x="687897" y="3972912"/>
            <a:ext cx="6501970" cy="1776592"/>
          </a:xfrm>
          <a:prstGeom prst="rect">
            <a:avLst/>
          </a:prstGeom>
        </p:spPr>
      </p:pic>
      <p:sp>
        <p:nvSpPr>
          <p:cNvPr id="11" name="TextBox 12">
            <a:extLst>
              <a:ext uri="{FF2B5EF4-FFF2-40B4-BE49-F238E27FC236}">
                <a16:creationId xmlns:a16="http://schemas.microsoft.com/office/drawing/2014/main" id="{870114DF-224B-9530-2DCF-F02C84DBD63C}"/>
              </a:ext>
            </a:extLst>
          </p:cNvPr>
          <p:cNvSpPr txBox="1"/>
          <p:nvPr/>
        </p:nvSpPr>
        <p:spPr>
          <a:xfrm>
            <a:off x="868581" y="5636146"/>
            <a:ext cx="632128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ctr" defTabSz="914400" rtl="0" eaLnBrk="1" fontAlgn="b" latinLnBrk="1" hangingPunct="1"/>
            <a:r>
              <a:rPr lang="ru-RU" sz="1600" kern="1200" dirty="0">
                <a:solidFill>
                  <a:schemeClr val="tx1"/>
                </a:solidFill>
                <a:latin typeface="Montserrat" panose="00000500000000000000" pitchFamily="2" charset="-52"/>
                <a:ea typeface="+mj-ea"/>
                <a:cs typeface="+mj-cs"/>
              </a:rPr>
              <a:t>Запрос «Техника безопасности</a:t>
            </a:r>
            <a:r>
              <a:rPr lang="ru-RU" sz="1600" dirty="0">
                <a:latin typeface="Montserrat" panose="00000500000000000000" pitchFamily="2" charset="-52"/>
                <a:ea typeface="+mj-ea"/>
                <a:cs typeface="+mj-cs"/>
              </a:rPr>
              <a:t>»</a:t>
            </a:r>
            <a:endParaRPr lang="ru-RU" sz="1600" kern="1200" dirty="0">
              <a:solidFill>
                <a:schemeClr val="tx1"/>
              </a:solidFill>
              <a:latin typeface="Montserrat" panose="00000500000000000000" pitchFamily="2" charset="-52"/>
              <a:ea typeface="+mj-ea"/>
              <a:cs typeface="+mj-cs"/>
            </a:endParaRPr>
          </a:p>
        </p:txBody>
      </p:sp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005F3099-94C4-43BD-BDE4-9003431F986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17325504"/>
              </p:ext>
            </p:extLst>
          </p:nvPr>
        </p:nvGraphicFramePr>
        <p:xfrm>
          <a:off x="7807377" y="1671878"/>
          <a:ext cx="3513123" cy="2573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" name="TextBox 12">
            <a:extLst>
              <a:ext uri="{FF2B5EF4-FFF2-40B4-BE49-F238E27FC236}">
                <a16:creationId xmlns:a16="http://schemas.microsoft.com/office/drawing/2014/main" id="{EB12C579-A26D-A40D-B76E-83C4FBCEA43E}"/>
              </a:ext>
            </a:extLst>
          </p:cNvPr>
          <p:cNvSpPr txBox="1"/>
          <p:nvPr/>
        </p:nvSpPr>
        <p:spPr>
          <a:xfrm>
            <a:off x="7308158" y="4359227"/>
            <a:ext cx="45115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ctr" defTabSz="914400" rtl="0" eaLnBrk="1" fontAlgn="b" latinLnBrk="1" hangingPunct="1"/>
            <a:r>
              <a:rPr lang="ru-RU" sz="1600" kern="1200" dirty="0">
                <a:solidFill>
                  <a:schemeClr val="tx1"/>
                </a:solidFill>
                <a:latin typeface="Montserrat" panose="00000500000000000000" pitchFamily="2" charset="-52"/>
                <a:ea typeface="+mj-ea"/>
                <a:cs typeface="+mj-cs"/>
              </a:rPr>
              <a:t>Запрос «</a:t>
            </a:r>
            <a:r>
              <a:rPr lang="ru-RU" sz="1600" dirty="0">
                <a:latin typeface="Montserrat" panose="00000500000000000000" pitchFamily="2" charset="-52"/>
                <a:ea typeface="+mj-ea"/>
                <a:cs typeface="+mj-cs"/>
              </a:rPr>
              <a:t>Повышение уровня</a:t>
            </a:r>
          </a:p>
          <a:p>
            <a:pPr marL="0" algn="ctr" defTabSz="914400" rtl="0" eaLnBrk="1" fontAlgn="b" latinLnBrk="1" hangingPunct="1"/>
            <a:r>
              <a:rPr lang="ru-RU" sz="1600" dirty="0">
                <a:latin typeface="Montserrat" panose="00000500000000000000" pitchFamily="2" charset="-52"/>
                <a:ea typeface="+mj-ea"/>
                <a:cs typeface="+mj-cs"/>
              </a:rPr>
              <a:t>Безопасности с помощью технологий»</a:t>
            </a:r>
            <a:endParaRPr lang="ru-RU" sz="1600" kern="1200" dirty="0">
              <a:solidFill>
                <a:schemeClr val="tx1"/>
              </a:solidFill>
              <a:latin typeface="Montserrat" panose="00000500000000000000" pitchFamily="2" charset="-52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009608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95D43DC-8BB3-A133-2047-1326D7BC7D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3" t="7049" r="7936" b="7362"/>
          <a:stretch/>
        </p:blipFill>
        <p:spPr>
          <a:xfrm>
            <a:off x="0" y="0"/>
            <a:ext cx="12192000" cy="680878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FA72550-A7D9-9012-61F2-AF10CFA7CE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446" y="0"/>
            <a:ext cx="1175657" cy="118549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B835C3D-AECC-0EEE-0246-EE5D1D1A23BC}"/>
              </a:ext>
            </a:extLst>
          </p:cNvPr>
          <p:cNvSpPr/>
          <p:nvPr/>
        </p:nvSpPr>
        <p:spPr>
          <a:xfrm>
            <a:off x="687897" y="353661"/>
            <a:ext cx="3145872" cy="478172"/>
          </a:xfrm>
          <a:prstGeom prst="rect">
            <a:avLst/>
          </a:prstGeom>
          <a:solidFill>
            <a:srgbClr val="0916A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Карта ценностей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469197E-8C34-A035-9966-0A5E76EB2E7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62000"/>
                    </a14:imgEffect>
                  </a14:imgLayer>
                </a14:imgProps>
              </a:ext>
            </a:extLst>
          </a:blip>
          <a:srcRect l="1276" t="2845" r="3043"/>
          <a:stretch/>
        </p:blipFill>
        <p:spPr>
          <a:xfrm>
            <a:off x="2258237" y="1185494"/>
            <a:ext cx="7382312" cy="408582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2FB7896-F393-DA99-A3FA-6C65B5072B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8237" y="5271316"/>
            <a:ext cx="7382312" cy="1137114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FCB55A1-8230-93F8-A03F-F5F0EA099868}"/>
              </a:ext>
            </a:extLst>
          </p:cNvPr>
          <p:cNvSpPr/>
          <p:nvPr/>
        </p:nvSpPr>
        <p:spPr>
          <a:xfrm>
            <a:off x="2258236" y="1150144"/>
            <a:ext cx="7380000" cy="5258286"/>
          </a:xfrm>
          <a:prstGeom prst="rect">
            <a:avLst/>
          </a:prstGeom>
          <a:solidFill>
            <a:schemeClr val="bg1">
              <a:lumMod val="50000"/>
              <a:alpha val="0"/>
            </a:schemeClr>
          </a:solidFill>
          <a:ln w="60325">
            <a:solidFill>
              <a:srgbClr val="0916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9123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E367583-7E88-08B9-5CA4-802BFA3632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2AF0171-05FE-5674-58AE-22F73FB3BA4B}"/>
              </a:ext>
            </a:extLst>
          </p:cNvPr>
          <p:cNvSpPr/>
          <p:nvPr/>
        </p:nvSpPr>
        <p:spPr>
          <a:xfrm>
            <a:off x="1" y="1"/>
            <a:ext cx="12192000" cy="6858000"/>
          </a:xfrm>
          <a:prstGeom prst="rect">
            <a:avLst/>
          </a:prstGeom>
          <a:solidFill>
            <a:srgbClr val="1E188C">
              <a:alpha val="66000"/>
            </a:srgb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A0EF5B8B-AF8A-8769-6D3B-8298E55CD562}"/>
              </a:ext>
            </a:extLst>
          </p:cNvPr>
          <p:cNvSpPr/>
          <p:nvPr/>
        </p:nvSpPr>
        <p:spPr>
          <a:xfrm>
            <a:off x="1772174" y="1056737"/>
            <a:ext cx="8211424" cy="278829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C825D1-3CF4-5038-8EE2-C8AC8C493397}"/>
              </a:ext>
            </a:extLst>
          </p:cNvPr>
          <p:cNvSpPr txBox="1"/>
          <p:nvPr/>
        </p:nvSpPr>
        <p:spPr>
          <a:xfrm>
            <a:off x="1813420" y="1311552"/>
            <a:ext cx="8128932" cy="2314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Революционное решение на базе </a:t>
            </a:r>
            <a:r>
              <a:rPr lang="ru-RU" sz="14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искусственного интеллекта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предназначенное для обеспечения безопасности работников на промышленных объектах.</a:t>
            </a:r>
          </a:p>
          <a:p>
            <a:pPr algn="ctr">
              <a:lnSpc>
                <a:spcPct val="150000"/>
              </a:lnSpc>
            </a:pP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Наша нейросеть разработана для </a:t>
            </a:r>
            <a:r>
              <a:rPr lang="ru-RU" sz="14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автоматического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распознавания средств индивидуальной защиты (</a:t>
            </a:r>
            <a:r>
              <a:rPr lang="ru-RU" sz="14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СИЗ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таких как каски, респираторы, защитные очки и перчатки.</a:t>
            </a:r>
          </a:p>
          <a:p>
            <a:pPr algn="ctr">
              <a:lnSpc>
                <a:spcPct val="150000"/>
              </a:lnSpc>
            </a:pP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Гарантируем соблюдение норм охраны труда и повышает уровень </a:t>
            </a:r>
            <a:r>
              <a:rPr lang="ru-RU" sz="14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безопасности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рабочем месте, предотвращая несчастные случаи и аварии.</a:t>
            </a:r>
          </a:p>
          <a:p>
            <a:pPr algn="ctr">
              <a:lnSpc>
                <a:spcPct val="150000"/>
              </a:lnSpc>
            </a:pP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DFB6BEB8-372F-63AE-8CBC-A96FA2A10798}"/>
              </a:ext>
            </a:extLst>
          </p:cNvPr>
          <p:cNvSpPr/>
          <p:nvPr/>
        </p:nvSpPr>
        <p:spPr>
          <a:xfrm>
            <a:off x="3602372" y="4099844"/>
            <a:ext cx="4266502" cy="240449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49E8C13-40A8-BC33-693C-714C5D2810A9}"/>
              </a:ext>
            </a:extLst>
          </p:cNvPr>
          <p:cNvSpPr txBox="1"/>
          <p:nvPr/>
        </p:nvSpPr>
        <p:spPr>
          <a:xfrm>
            <a:off x="3844954" y="4306401"/>
            <a:ext cx="3781338" cy="1991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4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Основной функционал: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i="0" dirty="0">
                <a:solidFill>
                  <a:schemeClr val="bg2">
                    <a:lumMod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Мониторинг Ношения СИЗ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i="0" dirty="0">
                <a:solidFill>
                  <a:schemeClr val="bg2">
                    <a:lumMod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Реальное Время Оповещения</a:t>
            </a:r>
            <a:endParaRPr lang="ru-RU" sz="14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i="0" dirty="0">
                <a:solidFill>
                  <a:schemeClr val="bg2">
                    <a:lumMod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Аналитика и Отчеты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Удобство Настройки и Управления</a:t>
            </a:r>
          </a:p>
          <a:p>
            <a:pPr>
              <a:lnSpc>
                <a:spcPct val="150000"/>
              </a:lnSpc>
            </a:pP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882A09F-6BE5-2682-7C5F-5CBCDF5178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446" y="0"/>
            <a:ext cx="1175657" cy="1185495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FBFF460-5A76-9439-E352-86B12CA8DE31}"/>
              </a:ext>
            </a:extLst>
          </p:cNvPr>
          <p:cNvSpPr/>
          <p:nvPr/>
        </p:nvSpPr>
        <p:spPr>
          <a:xfrm>
            <a:off x="687896" y="353661"/>
            <a:ext cx="3800213" cy="478172"/>
          </a:xfrm>
          <a:prstGeom prst="rect">
            <a:avLst/>
          </a:prstGeom>
          <a:solidFill>
            <a:srgbClr val="0916A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Предлагаемый продукт</a:t>
            </a:r>
          </a:p>
        </p:txBody>
      </p:sp>
    </p:spTree>
    <p:extLst>
      <p:ext uri="{BB962C8B-B14F-4D97-AF65-F5344CB8AC3E}">
        <p14:creationId xmlns:p14="http://schemas.microsoft.com/office/powerpoint/2010/main" val="18131921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6D08358-4706-C0AE-561F-610EEDB290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446" y="0"/>
            <a:ext cx="1175657" cy="1185495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CE85D7B-55DC-D18D-3AD7-9F92B3869259}"/>
              </a:ext>
            </a:extLst>
          </p:cNvPr>
          <p:cNvSpPr/>
          <p:nvPr/>
        </p:nvSpPr>
        <p:spPr>
          <a:xfrm>
            <a:off x="687897" y="353661"/>
            <a:ext cx="3703128" cy="478172"/>
          </a:xfrm>
          <a:prstGeom prst="rect">
            <a:avLst/>
          </a:prstGeom>
          <a:solidFill>
            <a:srgbClr val="0916A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Ценностное предложение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AA585D7C-3D05-FF92-E2F6-929129CCB53D}"/>
              </a:ext>
            </a:extLst>
          </p:cNvPr>
          <p:cNvSpPr/>
          <p:nvPr/>
        </p:nvSpPr>
        <p:spPr>
          <a:xfrm>
            <a:off x="1129761" y="1446454"/>
            <a:ext cx="9932478" cy="4733925"/>
          </a:xfrm>
          <a:prstGeom prst="roundRect">
            <a:avLst/>
          </a:prstGeom>
          <a:solidFill>
            <a:srgbClr val="1E188C"/>
          </a:solidFill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C59777-0E71-A5D8-451E-44D3A5A5714E}"/>
              </a:ext>
            </a:extLst>
          </p:cNvPr>
          <p:cNvSpPr txBox="1"/>
          <p:nvPr/>
        </p:nvSpPr>
        <p:spPr>
          <a:xfrm>
            <a:off x="2539461" y="4478410"/>
            <a:ext cx="729408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FFFF00"/>
                </a:solidFill>
                <a:latin typeface="Bahnschrift SemiBold" panose="020B0502040204020203" pitchFamily="34" charset="0"/>
              </a:rPr>
              <a:t>Предотвращайте инциденты еще до их возникновения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DBFFE6-7215-2C6E-71B6-31345692ECC7}"/>
              </a:ext>
            </a:extLst>
          </p:cNvPr>
          <p:cNvSpPr txBox="1"/>
          <p:nvPr/>
        </p:nvSpPr>
        <p:spPr>
          <a:xfrm>
            <a:off x="2279579" y="2323898"/>
            <a:ext cx="7632839" cy="1225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600" dirty="0">
                <a:solidFill>
                  <a:schemeClr val="bg1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Автоматический контроль СИЗ для безопасности и снижения рисков</a:t>
            </a:r>
          </a:p>
        </p:txBody>
      </p:sp>
    </p:spTree>
    <p:extLst>
      <p:ext uri="{BB962C8B-B14F-4D97-AF65-F5344CB8AC3E}">
        <p14:creationId xmlns:p14="http://schemas.microsoft.com/office/powerpoint/2010/main" val="35755631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09EE0A7-8DF1-A1E2-5546-2AA7041FD7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446" y="0"/>
            <a:ext cx="1175657" cy="118549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A905D54-1711-C732-2C5C-4D50DFF8883F}"/>
              </a:ext>
            </a:extLst>
          </p:cNvPr>
          <p:cNvSpPr/>
          <p:nvPr/>
        </p:nvSpPr>
        <p:spPr>
          <a:xfrm>
            <a:off x="687897" y="353661"/>
            <a:ext cx="3145872" cy="478172"/>
          </a:xfrm>
          <a:prstGeom prst="rect">
            <a:avLst/>
          </a:prstGeom>
          <a:solidFill>
            <a:srgbClr val="0916A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Конкуренты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00E98D34-DFB0-9145-2A07-0018CE64EB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0359650"/>
              </p:ext>
            </p:extLst>
          </p:nvPr>
        </p:nvGraphicFramePr>
        <p:xfrm>
          <a:off x="687897" y="941727"/>
          <a:ext cx="10742103" cy="5743367"/>
        </p:xfrm>
        <a:graphic>
          <a:graphicData uri="http://schemas.openxmlformats.org/drawingml/2006/table">
            <a:tbl>
              <a:tblPr/>
              <a:tblGrid>
                <a:gridCol w="1079596">
                  <a:extLst>
                    <a:ext uri="{9D8B030D-6E8A-4147-A177-3AD203B41FA5}">
                      <a16:colId xmlns:a16="http://schemas.microsoft.com/office/drawing/2014/main" val="4200370271"/>
                    </a:ext>
                  </a:extLst>
                </a:gridCol>
                <a:gridCol w="1640472">
                  <a:extLst>
                    <a:ext uri="{9D8B030D-6E8A-4147-A177-3AD203B41FA5}">
                      <a16:colId xmlns:a16="http://schemas.microsoft.com/office/drawing/2014/main" val="3855222659"/>
                    </a:ext>
                  </a:extLst>
                </a:gridCol>
                <a:gridCol w="1743586">
                  <a:extLst>
                    <a:ext uri="{9D8B030D-6E8A-4147-A177-3AD203B41FA5}">
                      <a16:colId xmlns:a16="http://schemas.microsoft.com/office/drawing/2014/main" val="3353620561"/>
                    </a:ext>
                  </a:extLst>
                </a:gridCol>
                <a:gridCol w="1668593">
                  <a:extLst>
                    <a:ext uri="{9D8B030D-6E8A-4147-A177-3AD203B41FA5}">
                      <a16:colId xmlns:a16="http://schemas.microsoft.com/office/drawing/2014/main" val="1499844360"/>
                    </a:ext>
                  </a:extLst>
                </a:gridCol>
                <a:gridCol w="2042326">
                  <a:extLst>
                    <a:ext uri="{9D8B030D-6E8A-4147-A177-3AD203B41FA5}">
                      <a16:colId xmlns:a16="http://schemas.microsoft.com/office/drawing/2014/main" val="3126216341"/>
                    </a:ext>
                  </a:extLst>
                </a:gridCol>
                <a:gridCol w="2567530">
                  <a:extLst>
                    <a:ext uri="{9D8B030D-6E8A-4147-A177-3AD203B41FA5}">
                      <a16:colId xmlns:a16="http://schemas.microsoft.com/office/drawing/2014/main" val="3461944558"/>
                    </a:ext>
                  </a:extLst>
                </a:gridCol>
              </a:tblGrid>
              <a:tr h="16037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5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Конкурент</a:t>
                      </a:r>
                    </a:p>
                  </a:txBody>
                  <a:tcPr marL="12531" marR="12531" marT="4699" marB="4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5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Описание</a:t>
                      </a:r>
                    </a:p>
                  </a:txBody>
                  <a:tcPr marL="12531" marR="12531" marT="4699" marB="4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5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Основные функции</a:t>
                      </a:r>
                    </a:p>
                  </a:txBody>
                  <a:tcPr marL="12531" marR="12531" marT="4699" marB="4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5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Преимущества</a:t>
                      </a:r>
                    </a:p>
                  </a:txBody>
                  <a:tcPr marL="12531" marR="12531" marT="4699" marB="4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5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Недостатки</a:t>
                      </a:r>
                    </a:p>
                  </a:txBody>
                  <a:tcPr marL="12531" marR="12531" marT="4699" marB="4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5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Ценность для клиента</a:t>
                      </a:r>
                    </a:p>
                  </a:txBody>
                  <a:tcPr marL="12531" marR="12531" marT="4699" marB="4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7660677"/>
                  </a:ext>
                </a:extLst>
              </a:tr>
              <a:tr h="1385235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2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VizorLabs</a:t>
                      </a:r>
                      <a:endParaRPr lang="en-US" sz="105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2531" marR="12531" marT="4699" marB="4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05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Система компьютерного зрения, предназначенная для автоматического контроля соблюдения правил охраны труда и техники безопасности.</a:t>
                      </a:r>
                    </a:p>
                  </a:txBody>
                  <a:tcPr marL="12531" marR="12531" marT="4699" marB="4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-171450" algn="ctr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Распознавание отсутствия СИЗ.</a:t>
                      </a:r>
                    </a:p>
                    <a:p>
                      <a:pPr marL="0" indent="-171450" algn="ctr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Уведомления о нарушениях в реальном времени</a:t>
                      </a:r>
                    </a:p>
                  </a:txBody>
                  <a:tcPr marL="12531" marR="12531" marT="4699" marB="4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-171450" algn="ctr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Простота внедрения и настройки</a:t>
                      </a:r>
                    </a:p>
                    <a:p>
                      <a:pPr marL="0" indent="-171450" algn="ctr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Высокая точность распознавания</a:t>
                      </a:r>
                    </a:p>
                  </a:txBody>
                  <a:tcPr marL="12531" marR="12531" marT="4699" marB="4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05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Требует высокопроизводительного оборудования для работы в режиме реального времен</a:t>
                      </a:r>
                    </a:p>
                  </a:txBody>
                  <a:tcPr marL="12531" marR="12531" marT="4699" marB="4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-171450" algn="ctr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Снижение рисков травм и несчастных случаев на производстве</a:t>
                      </a:r>
                    </a:p>
                    <a:p>
                      <a:pPr marL="0" indent="-171450" algn="ctr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Автоматизация процесса контроля соблюдения норм охраны труда</a:t>
                      </a:r>
                    </a:p>
                  </a:txBody>
                  <a:tcPr marL="12531" marR="12531" marT="4699" marB="4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1740478"/>
                  </a:ext>
                </a:extLst>
              </a:tr>
              <a:tr h="1385235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05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Revisor</a:t>
                      </a:r>
                      <a:endParaRPr lang="ru-RU" sz="105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2531" marR="12531" marT="4699" marB="4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05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Решение для автоматизированного контроля соблюдения требований охраны труда, основанное на использовании камер видеонаблюдения и искусственного интеллекта</a:t>
                      </a:r>
                    </a:p>
                  </a:txBody>
                  <a:tcPr marL="12531" marR="12531" marT="4699" marB="4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-171450" algn="ctr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Видеофиксация нарушений</a:t>
                      </a:r>
                    </a:p>
                    <a:p>
                      <a:pPr marL="0" indent="-171450" algn="ctr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Отправка отчетов и уведомлений ответственным лицам</a:t>
                      </a:r>
                    </a:p>
                  </a:txBody>
                  <a:tcPr marL="12531" marR="12531" marT="4699" marB="4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-171450" algn="ctr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Мобильное приложение для удаленного контроля</a:t>
                      </a:r>
                    </a:p>
                    <a:p>
                      <a:pPr marL="0" indent="-171450" algn="ctr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Удобная панель управления для мониторинга и анализа данных</a:t>
                      </a:r>
                    </a:p>
                  </a:txBody>
                  <a:tcPr marL="12531" marR="12531" marT="4699" marB="4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-171450" algn="ctr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Ограниченное количество поддерживаемых типов СИЗ</a:t>
                      </a:r>
                    </a:p>
                    <a:p>
                      <a:pPr marL="0" indent="-171450" algn="ctr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Возможны ложные срабатывания в сложных условиях освещения или движения</a:t>
                      </a:r>
                    </a:p>
                  </a:txBody>
                  <a:tcPr marL="12531" marR="12531" marT="4699" marB="4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-171450" algn="ctr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Снижение нагрузки на персонал, ответственный за безопасность</a:t>
                      </a:r>
                    </a:p>
                    <a:p>
                      <a:pPr marL="0" indent="-171450" algn="ctr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Повышение прозрачности и отчетности по соблюдаемым нормам</a:t>
                      </a:r>
                    </a:p>
                  </a:txBody>
                  <a:tcPr marL="12531" marR="12531" marT="4699" marB="4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8886546"/>
                  </a:ext>
                </a:extLst>
              </a:tr>
              <a:tr h="1266298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5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Центр2М</a:t>
                      </a:r>
                      <a:endParaRPr lang="en-US" sz="105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2531" marR="12531" marT="4699" marB="4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05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Система основана на использовании радиочастотных меток (RFID) и датчиков для отслеживания местоположения сотрудников и состояния их СИЗ.</a:t>
                      </a:r>
                    </a:p>
                  </a:txBody>
                  <a:tcPr marL="12531" marR="12531" marT="4699" marB="4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-171450" algn="ctr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Оповещения о необходимости замены или ремонта СИЗ</a:t>
                      </a:r>
                    </a:p>
                    <a:p>
                      <a:pPr marL="0" indent="-171450" algn="ctr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Отслеживание местоположения работников и их СИЗ</a:t>
                      </a:r>
                    </a:p>
                  </a:txBody>
                  <a:tcPr marL="12531" marR="12531" marT="4699" marB="4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-171450" algn="ctr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Высокий уровень точности благодаря использованию RFID-технологий</a:t>
                      </a:r>
                    </a:p>
                    <a:p>
                      <a:pPr marL="0" indent="-171450" algn="ctr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Минимум ложных срабатываний</a:t>
                      </a:r>
                    </a:p>
                  </a:txBody>
                  <a:tcPr marL="12531" marR="12531" marT="4699" marB="4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05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Необходимость установки дополнительного оборудования</a:t>
                      </a:r>
                    </a:p>
                  </a:txBody>
                  <a:tcPr marL="12531" marR="12531" marT="4699" marB="4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05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Повышенная надежность и точность контроля использования СИЗ</a:t>
                      </a:r>
                    </a:p>
                  </a:txBody>
                  <a:tcPr marL="12531" marR="12531" marT="4699" marB="4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4596229"/>
                  </a:ext>
                </a:extLst>
              </a:tr>
              <a:tr h="101428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Нейросеть для распознания СИЗ</a:t>
                      </a:r>
                      <a:endParaRPr lang="en-US" sz="1000" b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2531" marR="12531" marT="4699" marB="4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16A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05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Специализированная нейросети для автоматического распознавания средств индивидуальной защиты (СИЗ) на рабочем месте</a:t>
                      </a:r>
                    </a:p>
                  </a:txBody>
                  <a:tcPr marL="12531" marR="12531" marT="4699" marB="4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16A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-171450" algn="ctr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Распознавание СИЗ</a:t>
                      </a:r>
                    </a:p>
                    <a:p>
                      <a:pPr marL="0" indent="-171450" algn="ctr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Мониторинг в реальном времени</a:t>
                      </a:r>
                    </a:p>
                    <a:p>
                      <a:pPr marL="0" indent="-171450" algn="ctr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Уведомления и отчеты</a:t>
                      </a:r>
                    </a:p>
                    <a:p>
                      <a:pPr marL="0" indent="-171450" algn="ctr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Анализ статистики</a:t>
                      </a:r>
                    </a:p>
                  </a:txBody>
                  <a:tcPr marL="12531" marR="12531" marT="4699" marB="4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16A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05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Простота внедрения и настройки</a:t>
                      </a:r>
                    </a:p>
                    <a:p>
                      <a:pPr marL="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05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Удобная панель управления</a:t>
                      </a:r>
                    </a:p>
                    <a:p>
                      <a:pPr marL="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05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Минимум ложных срабатываний</a:t>
                      </a:r>
                    </a:p>
                  </a:txBody>
                  <a:tcPr marL="12531" marR="12531" marT="4699" marB="4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16A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05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Эффективность системы может снижаться при плохих условиях освещения или низкой разрешающей способности видеокамер</a:t>
                      </a:r>
                    </a:p>
                  </a:txBody>
                  <a:tcPr marL="12531" marR="12531" marT="4699" marB="4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16A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-171450" algn="ctr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Сокращение затрат на ручной контроль и устранение необходимости привлечения дополнительных сотрудников для выполнения этой задачи</a:t>
                      </a:r>
                    </a:p>
                    <a:p>
                      <a:pPr marL="0" indent="-171450" algn="ctr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Существенное повышение уровня безопасности на рабочем месте, что способствует снижению количества инцидентов и несчастных случаев</a:t>
                      </a:r>
                    </a:p>
                  </a:txBody>
                  <a:tcPr marL="12531" marR="12531" marT="4699" marB="4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16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88674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38946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576BCCA-9EC4-26FC-C892-03084F2ACE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2" t="7031" r="20116" b="19308"/>
          <a:stretch/>
        </p:blipFill>
        <p:spPr>
          <a:xfrm>
            <a:off x="-647699" y="0"/>
            <a:ext cx="12839700" cy="685800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881F01B-6AC7-C6DF-2934-0F2EC593CE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446" y="0"/>
            <a:ext cx="1175657" cy="1185495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89BD265-272D-DB22-A7E0-9D25F7497A43}"/>
              </a:ext>
            </a:extLst>
          </p:cNvPr>
          <p:cNvSpPr/>
          <p:nvPr/>
        </p:nvSpPr>
        <p:spPr>
          <a:xfrm>
            <a:off x="687897" y="353661"/>
            <a:ext cx="3145872" cy="478172"/>
          </a:xfrm>
          <a:prstGeom prst="rect">
            <a:avLst/>
          </a:prstGeom>
          <a:solidFill>
            <a:srgbClr val="0916A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Маркетинговый план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573087EE-21EE-5C5B-BF6A-BEE6EA9600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5553279"/>
              </p:ext>
            </p:extLst>
          </p:nvPr>
        </p:nvGraphicFramePr>
        <p:xfrm>
          <a:off x="687897" y="1085849"/>
          <a:ext cx="10816206" cy="55149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8103">
                  <a:extLst>
                    <a:ext uri="{9D8B030D-6E8A-4147-A177-3AD203B41FA5}">
                      <a16:colId xmlns:a16="http://schemas.microsoft.com/office/drawing/2014/main" val="2382490316"/>
                    </a:ext>
                  </a:extLst>
                </a:gridCol>
                <a:gridCol w="5408103">
                  <a:extLst>
                    <a:ext uri="{9D8B030D-6E8A-4147-A177-3AD203B41FA5}">
                      <a16:colId xmlns:a16="http://schemas.microsoft.com/office/drawing/2014/main" val="3244757463"/>
                    </a:ext>
                  </a:extLst>
                </a:gridCol>
              </a:tblGrid>
              <a:tr h="438077"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Montserrat" panose="00000500000000000000" pitchFamily="2" charset="-52"/>
                          <a:cs typeface="Arial" panose="020B0604020202020204" pitchFamily="34" charset="0"/>
                        </a:rPr>
                        <a:t>Этап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Montserrat" panose="00000500000000000000" pitchFamily="2" charset="-52"/>
                          <a:cs typeface="Arial" panose="020B0604020202020204" pitchFamily="34" charset="0"/>
                        </a:rPr>
                        <a:t>Описание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7542798"/>
                  </a:ext>
                </a:extLst>
              </a:tr>
              <a:tr h="1404249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bg1"/>
                          </a:solidFill>
                          <a:latin typeface="Montserrat" panose="00000500000000000000" pitchFamily="2" charset="-52"/>
                          <a:cs typeface="Arial" panose="020B0604020202020204" pitchFamily="34" charset="0"/>
                        </a:rPr>
                        <a:t>1. Исследование рынка и ЦА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16A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Montserrat" panose="00000500000000000000" pitchFamily="2" charset="-52"/>
                          <a:cs typeface="Arial" panose="020B0604020202020204" pitchFamily="34" charset="0"/>
                        </a:rPr>
                        <a:t>Исследование рынка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latin typeface="Montserrat" panose="00000500000000000000" pitchFamily="2" charset="-52"/>
                          <a:cs typeface="Arial" panose="020B0604020202020204" pitchFamily="34" charset="0"/>
                        </a:rPr>
                        <a:t>: Сбор информации о текущем состоянии рынка СИЗ, тенденциях в охране труда, требованиях законодательства и нормативных актах.</a:t>
                      </a:r>
                    </a:p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Montserrat" panose="00000500000000000000" pitchFamily="2" charset="-52"/>
                          <a:cs typeface="Arial" panose="020B0604020202020204" pitchFamily="34" charset="0"/>
                        </a:rPr>
                        <a:t>Определение ЦА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latin typeface="Montserrat" panose="00000500000000000000" pitchFamily="2" charset="-52"/>
                          <a:cs typeface="Arial" panose="020B0604020202020204" pitchFamily="34" charset="0"/>
                        </a:rPr>
                        <a:t>: Промышленные предприятия, строительные компании, горнодобывающие компании и другие отрасли, где требуется использование СИЗ.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16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0426337"/>
                  </a:ext>
                </a:extLst>
              </a:tr>
              <a:tr h="540095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cs typeface="Arial" panose="020B0604020202020204" pitchFamily="34" charset="0"/>
                        </a:rPr>
                        <a:t>2. Ценообразование и модель монетизации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cs typeface="Arial" panose="020B0604020202020204" pitchFamily="34" charset="0"/>
                        </a:rPr>
                        <a:t>Ценообразование: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cs typeface="Arial" panose="020B0604020202020204" pitchFamily="34" charset="0"/>
                        </a:rPr>
                        <a:t>Определить цену продукта</a:t>
                      </a:r>
                    </a:p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cs typeface="Arial" panose="020B0604020202020204" pitchFamily="34" charset="0"/>
                        </a:rPr>
                        <a:t>Монетизация: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cs typeface="Arial" panose="020B0604020202020204" pitchFamily="34" charset="0"/>
                        </a:rPr>
                        <a:t>Увеличить подписку ежегодно на 40%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5667049"/>
                  </a:ext>
                </a:extLst>
              </a:tr>
              <a:tr h="756134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bg1"/>
                          </a:solidFill>
                          <a:latin typeface="Montserrat" panose="00000500000000000000" pitchFamily="2" charset="-52"/>
                          <a:cs typeface="Arial" panose="020B0604020202020204" pitchFamily="34" charset="0"/>
                        </a:rPr>
                        <a:t>3. Каналы распространения и продажи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16A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bg1"/>
                          </a:solidFill>
                          <a:latin typeface="Montserrat" panose="00000500000000000000" pitchFamily="2" charset="-52"/>
                          <a:cs typeface="Arial" panose="020B0604020202020204" pitchFamily="34" charset="0"/>
                        </a:rPr>
                        <a:t>Прямая продажа через собственный сайт.</a:t>
                      </a:r>
                    </a:p>
                    <a:p>
                      <a:r>
                        <a:rPr lang="ru-RU" sz="1200" dirty="0">
                          <a:solidFill>
                            <a:schemeClr val="bg1"/>
                          </a:solidFill>
                          <a:latin typeface="Montserrat" panose="00000500000000000000" pitchFamily="2" charset="-52"/>
                          <a:cs typeface="Arial" panose="020B0604020202020204" pitchFamily="34" charset="0"/>
                        </a:rPr>
                        <a:t>Партнерские программы с поставщиками оборудования для охраны труда и безопасности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16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8663363"/>
                  </a:ext>
                </a:extLst>
              </a:tr>
              <a:tr h="972172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cs typeface="Arial" panose="020B0604020202020204" pitchFamily="34" charset="0"/>
                        </a:rPr>
                        <a:t>4. Запуск пилотных проектов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cs typeface="Arial" panose="020B0604020202020204" pitchFamily="34" charset="0"/>
                        </a:rPr>
                        <a:t>Поиск партнеров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cs typeface="Arial" panose="020B0604020202020204" pitchFamily="34" charset="0"/>
                        </a:rPr>
                        <a:t>для проведения пилотных испытаний.</a:t>
                      </a:r>
                    </a:p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cs typeface="Arial" panose="020B0604020202020204" pitchFamily="34" charset="0"/>
                        </a:rPr>
                        <a:t>Организация установки и настройки системы на предприятии.</a:t>
                      </a:r>
                    </a:p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cs typeface="Arial" panose="020B0604020202020204" pitchFamily="34" charset="0"/>
                        </a:rPr>
                        <a:t>Анализ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cs typeface="Arial" panose="020B0604020202020204" pitchFamily="34" charset="0"/>
                        </a:rPr>
                        <a:t> полученных данных и внесение необходимых корректировок в продукт.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4724892"/>
                  </a:ext>
                </a:extLst>
              </a:tr>
              <a:tr h="1404249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bg1"/>
                          </a:solidFill>
                          <a:latin typeface="Montserrat" panose="00000500000000000000" pitchFamily="2" charset="-52"/>
                          <a:cs typeface="Arial" panose="020B0604020202020204" pitchFamily="34" charset="0"/>
                        </a:rPr>
                        <a:t>5. Постоянный мониторинг и оптимизация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16A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bg1"/>
                          </a:solidFill>
                          <a:latin typeface="Montserrat" panose="00000500000000000000" pitchFamily="2" charset="-52"/>
                          <a:cs typeface="Arial" panose="020B0604020202020204" pitchFamily="34" charset="0"/>
                        </a:rPr>
                        <a:t>Анализ показателей эффективности рекламы, конверсии, удовлетворенности клиентов.</a:t>
                      </a:r>
                    </a:p>
                    <a:p>
                      <a:r>
                        <a:rPr lang="ru-RU" sz="1200" dirty="0">
                          <a:solidFill>
                            <a:schemeClr val="bg1"/>
                          </a:solidFill>
                          <a:latin typeface="Montserrat" panose="00000500000000000000" pitchFamily="2" charset="-52"/>
                          <a:cs typeface="Arial" panose="020B0604020202020204" pitchFamily="34" charset="0"/>
                        </a:rPr>
                        <a:t>Оптимизация рекламных кампаний и контента на основе полученных данных.</a:t>
                      </a:r>
                    </a:p>
                    <a:p>
                      <a:r>
                        <a:rPr lang="ru-RU" sz="1200" dirty="0">
                          <a:solidFill>
                            <a:schemeClr val="bg1"/>
                          </a:solidFill>
                          <a:latin typeface="Montserrat" panose="00000500000000000000" pitchFamily="2" charset="-52"/>
                          <a:cs typeface="Arial" panose="020B0604020202020204" pitchFamily="34" charset="0"/>
                        </a:rPr>
                        <a:t>Внедрение новых инструментов и подходов для повышения результативности маркетинга.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16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10535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62883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FD2B705-F0C3-4F3D-329E-A0AA443E1C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446" y="0"/>
            <a:ext cx="1175657" cy="118549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1437E25-D100-B42B-703E-3A6BA24E3497}"/>
              </a:ext>
            </a:extLst>
          </p:cNvPr>
          <p:cNvSpPr/>
          <p:nvPr/>
        </p:nvSpPr>
        <p:spPr>
          <a:xfrm>
            <a:off x="687897" y="353661"/>
            <a:ext cx="3145872" cy="478172"/>
          </a:xfrm>
          <a:prstGeom prst="rect">
            <a:avLst/>
          </a:prstGeom>
          <a:solidFill>
            <a:srgbClr val="0916A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Цели по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SMART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2" descr="Цели SMART: критерии и примеры | YAGLA">
            <a:extLst>
              <a:ext uri="{FF2B5EF4-FFF2-40B4-BE49-F238E27FC236}">
                <a16:creationId xmlns:a16="http://schemas.microsoft.com/office/drawing/2014/main" id="{D4FC8333-488A-CF58-CBE7-D40FFD0968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209"/>
                    </a14:imgEffect>
                    <a14:imgEffect>
                      <a14:saturation sat="400000"/>
                    </a14:imgEffect>
                    <a14:imgEffect>
                      <a14:brightnessContrast bright="-1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44" t="-1" r="60148" b="-139"/>
          <a:stretch/>
        </p:blipFill>
        <p:spPr bwMode="auto">
          <a:xfrm>
            <a:off x="643590" y="968955"/>
            <a:ext cx="3190179" cy="5889045"/>
          </a:xfrm>
          <a:prstGeom prst="rect">
            <a:avLst/>
          </a:prstGeom>
          <a:noFill/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4EA87F84-9697-5355-6DA0-823CD0BB87BD}"/>
              </a:ext>
            </a:extLst>
          </p:cNvPr>
          <p:cNvSpPr/>
          <p:nvPr/>
        </p:nvSpPr>
        <p:spPr>
          <a:xfrm>
            <a:off x="8483600" y="3111975"/>
            <a:ext cx="3224440" cy="3280543"/>
          </a:xfrm>
          <a:prstGeom prst="roundRect">
            <a:avLst/>
          </a:prstGeom>
          <a:solidFill>
            <a:srgbClr val="0916A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0E9798-F5FD-BE56-9E85-A8B988E50F94}"/>
              </a:ext>
            </a:extLst>
          </p:cNvPr>
          <p:cNvSpPr txBox="1"/>
          <p:nvPr/>
        </p:nvSpPr>
        <p:spPr>
          <a:xfrm>
            <a:off x="3836944" y="1082272"/>
            <a:ext cx="8298380" cy="7671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Создать нейронную сеть, которая будет автоматически распознавать наличие у работников средств индивидуальной защиты (каски, респиратора, защитных очков и перчаток) на производственных объектах.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2035DB-B7AA-1758-5CE3-42D508559B50}"/>
              </a:ext>
            </a:extLst>
          </p:cNvPr>
          <p:cNvSpPr txBox="1"/>
          <p:nvPr/>
        </p:nvSpPr>
        <p:spPr>
          <a:xfrm>
            <a:off x="3833769" y="2448129"/>
            <a:ext cx="8203130" cy="5366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Достигнуть точности распознавания не менее 90% при тестировании модели на реальных данных за период до конца текущего года.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EAC1B67-F69D-6BE1-75E0-CE16C7006B8D}"/>
              </a:ext>
            </a:extLst>
          </p:cNvPr>
          <p:cNvSpPr txBox="1"/>
          <p:nvPr/>
        </p:nvSpPr>
        <p:spPr>
          <a:xfrm>
            <a:off x="3833769" y="3429000"/>
            <a:ext cx="4649831" cy="99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Использовать доступные технологии машинного обучения и компьютерного зрения, а также открытые данные и собственные </a:t>
            </a:r>
            <a:r>
              <a:rPr lang="ru-RU" sz="1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датасеты</a:t>
            </a:r>
            <a:r>
              <a:rPr lang="ru-RU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для тренировки модели.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CE327C1-3235-D563-CFB5-C69833DF98A8}"/>
              </a:ext>
            </a:extLst>
          </p:cNvPr>
          <p:cNvSpPr txBox="1"/>
          <p:nvPr/>
        </p:nvSpPr>
        <p:spPr>
          <a:xfrm>
            <a:off x="3833769" y="4752247"/>
            <a:ext cx="4649831" cy="99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Улучшить безопасность труда на предприятиях путем автоматизации контроля использования СИЗ, снизить количество несчастных случаев и повысить эффективность работы службы охраны труда.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61A2A64-C7A3-740B-A514-8F71092967FF}"/>
              </a:ext>
            </a:extLst>
          </p:cNvPr>
          <p:cNvSpPr txBox="1"/>
          <p:nvPr/>
        </p:nvSpPr>
        <p:spPr>
          <a:xfrm>
            <a:off x="3833770" y="6081910"/>
            <a:ext cx="4252450" cy="5366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Завершить разработку и тестирование прототипа системы к декабрю 2024 года.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46F347-D27B-5BD8-B93E-0B517E510174}"/>
              </a:ext>
            </a:extLst>
          </p:cNvPr>
          <p:cNvSpPr txBox="1"/>
          <p:nvPr/>
        </p:nvSpPr>
        <p:spPr>
          <a:xfrm>
            <a:off x="8544904" y="3327856"/>
            <a:ext cx="3101831" cy="2841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«К </a:t>
            </a: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декабрю</a:t>
            </a:r>
            <a:r>
              <a:rPr lang="ru-RU" sz="14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2024 года создать нейронную сеть для автоматического распознавания наличия средств индивидуальной защиты у работников на производственных объектах с точностью не менее 90%, чтобы улучшить контроль безопасности труда и сократить количество несчастных случаев»</a:t>
            </a:r>
          </a:p>
        </p:txBody>
      </p:sp>
    </p:spTree>
    <p:extLst>
      <p:ext uri="{BB962C8B-B14F-4D97-AF65-F5344CB8AC3E}">
        <p14:creationId xmlns:p14="http://schemas.microsoft.com/office/powerpoint/2010/main" val="23571220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55A33259-1039-34EC-DDBD-703DBEB898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19" t="7300" r="8279" b="7237"/>
          <a:stretch/>
        </p:blipFill>
        <p:spPr>
          <a:xfrm>
            <a:off x="0" y="8610"/>
            <a:ext cx="12192000" cy="6843575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9414DD7-651F-FACF-9705-966E405470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446" y="0"/>
            <a:ext cx="1175657" cy="1185495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FCC5B60-9B85-71C9-5DBD-A7B0212BF01A}"/>
              </a:ext>
            </a:extLst>
          </p:cNvPr>
          <p:cNvSpPr/>
          <p:nvPr/>
        </p:nvSpPr>
        <p:spPr>
          <a:xfrm>
            <a:off x="687897" y="353661"/>
            <a:ext cx="3145872" cy="478172"/>
          </a:xfrm>
          <a:prstGeom prst="rect">
            <a:avLst/>
          </a:prstGeom>
          <a:solidFill>
            <a:srgbClr val="0916A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Дорожная карта</a:t>
            </a: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F1DBE754-8375-7518-812C-D149345A4B61}"/>
              </a:ext>
            </a:extLst>
          </p:cNvPr>
          <p:cNvCxnSpPr/>
          <p:nvPr/>
        </p:nvCxnSpPr>
        <p:spPr>
          <a:xfrm>
            <a:off x="1789675" y="4074828"/>
            <a:ext cx="1352681" cy="144016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E2678909-9C2D-A987-62EF-30CB85368896}"/>
              </a:ext>
            </a:extLst>
          </p:cNvPr>
          <p:cNvCxnSpPr>
            <a:cxnSpLocks/>
            <a:endCxn id="35" idx="1"/>
          </p:cNvCxnSpPr>
          <p:nvPr/>
        </p:nvCxnSpPr>
        <p:spPr>
          <a:xfrm flipV="1">
            <a:off x="3749362" y="3091274"/>
            <a:ext cx="1640713" cy="1244954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4D8A9F93-5023-110D-6CB6-67E71597F071}"/>
              </a:ext>
            </a:extLst>
          </p:cNvPr>
          <p:cNvCxnSpPr/>
          <p:nvPr/>
        </p:nvCxnSpPr>
        <p:spPr>
          <a:xfrm>
            <a:off x="6398187" y="2994708"/>
            <a:ext cx="1656184" cy="3163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86BCC947-1BC5-8484-3325-AF15DE338265}"/>
              </a:ext>
            </a:extLst>
          </p:cNvPr>
          <p:cNvCxnSpPr>
            <a:cxnSpLocks/>
            <a:stCxn id="36" idx="3"/>
          </p:cNvCxnSpPr>
          <p:nvPr/>
        </p:nvCxnSpPr>
        <p:spPr>
          <a:xfrm flipV="1">
            <a:off x="8901976" y="2252226"/>
            <a:ext cx="720080" cy="831914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标题 11">
            <a:extLst>
              <a:ext uri="{FF2B5EF4-FFF2-40B4-BE49-F238E27FC236}">
                <a16:creationId xmlns:a16="http://schemas.microsoft.com/office/drawing/2014/main" id="{A8DFDBBF-D671-2C24-E3EB-DFE0B052BEBD}"/>
              </a:ext>
            </a:extLst>
          </p:cNvPr>
          <p:cNvSpPr txBox="1">
            <a:spLocks/>
          </p:cNvSpPr>
          <p:nvPr/>
        </p:nvSpPr>
        <p:spPr>
          <a:xfrm>
            <a:off x="346922" y="2711240"/>
            <a:ext cx="2278539" cy="58859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zh-CN" sz="1600" b="1" dirty="0">
                <a:solidFill>
                  <a:srgbClr val="1E188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Исследование и подготовка</a:t>
            </a:r>
            <a:endParaRPr lang="en-US" altLang="zh-CN" sz="1600" b="1" dirty="0">
              <a:solidFill>
                <a:srgbClr val="1E188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标题 11">
            <a:extLst>
              <a:ext uri="{FF2B5EF4-FFF2-40B4-BE49-F238E27FC236}">
                <a16:creationId xmlns:a16="http://schemas.microsoft.com/office/drawing/2014/main" id="{54DB032B-9F55-5DF9-1EFF-52163E956517}"/>
              </a:ext>
            </a:extLst>
          </p:cNvPr>
          <p:cNvSpPr txBox="1">
            <a:spLocks/>
          </p:cNvSpPr>
          <p:nvPr/>
        </p:nvSpPr>
        <p:spPr>
          <a:xfrm>
            <a:off x="2694499" y="4752707"/>
            <a:ext cx="2278539" cy="642901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zh-CN" sz="1600" b="1" dirty="0">
                <a:solidFill>
                  <a:srgbClr val="1E188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Разработка и обучение модели</a:t>
            </a:r>
            <a:endParaRPr lang="en-US" altLang="zh-CN" sz="1600" b="1" dirty="0">
              <a:solidFill>
                <a:srgbClr val="1E188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标题 11">
            <a:extLst>
              <a:ext uri="{FF2B5EF4-FFF2-40B4-BE49-F238E27FC236}">
                <a16:creationId xmlns:a16="http://schemas.microsoft.com/office/drawing/2014/main" id="{381940CD-2DBA-0544-5B1A-1ABC87ED8D6B}"/>
              </a:ext>
            </a:extLst>
          </p:cNvPr>
          <p:cNvSpPr txBox="1">
            <a:spLocks/>
          </p:cNvSpPr>
          <p:nvPr/>
        </p:nvSpPr>
        <p:spPr>
          <a:xfrm>
            <a:off x="4838119" y="1931818"/>
            <a:ext cx="2278539" cy="383801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zh-CN" sz="1600" b="1" dirty="0">
                <a:solidFill>
                  <a:srgbClr val="1E188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Тестирование</a:t>
            </a:r>
            <a:endParaRPr lang="en-US" altLang="zh-CN" sz="1600" b="1" dirty="0">
              <a:solidFill>
                <a:srgbClr val="1E188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标题 11">
            <a:extLst>
              <a:ext uri="{FF2B5EF4-FFF2-40B4-BE49-F238E27FC236}">
                <a16:creationId xmlns:a16="http://schemas.microsoft.com/office/drawing/2014/main" id="{6BF2A1DE-BC1F-4827-C638-1506A359C7BC}"/>
              </a:ext>
            </a:extLst>
          </p:cNvPr>
          <p:cNvSpPr txBox="1">
            <a:spLocks/>
          </p:cNvSpPr>
          <p:nvPr/>
        </p:nvSpPr>
        <p:spPr>
          <a:xfrm>
            <a:off x="7238090" y="4035852"/>
            <a:ext cx="2278539" cy="59180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zh-CN" sz="1600" b="1" dirty="0">
                <a:solidFill>
                  <a:srgbClr val="1E188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Подготовка к запуску</a:t>
            </a:r>
            <a:endParaRPr lang="en-US" altLang="zh-CN" sz="1600" b="1" dirty="0">
              <a:solidFill>
                <a:srgbClr val="1E188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标题 11">
            <a:extLst>
              <a:ext uri="{FF2B5EF4-FFF2-40B4-BE49-F238E27FC236}">
                <a16:creationId xmlns:a16="http://schemas.microsoft.com/office/drawing/2014/main" id="{C64D91A6-783A-A436-37C5-CDC9F92C0EC7}"/>
              </a:ext>
            </a:extLst>
          </p:cNvPr>
          <p:cNvSpPr txBox="1">
            <a:spLocks/>
          </p:cNvSpPr>
          <p:nvPr/>
        </p:nvSpPr>
        <p:spPr>
          <a:xfrm>
            <a:off x="8054371" y="1046887"/>
            <a:ext cx="2134522" cy="61556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zh-CN" sz="1600" b="1" dirty="0">
                <a:solidFill>
                  <a:srgbClr val="1E188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Запуск</a:t>
            </a:r>
            <a:endParaRPr lang="en-US" altLang="zh-CN" sz="1600" b="1" dirty="0">
              <a:solidFill>
                <a:srgbClr val="1E188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DF64B019-AC7E-16BF-5E33-114DB472C7C7}"/>
              </a:ext>
            </a:extLst>
          </p:cNvPr>
          <p:cNvGrpSpPr/>
          <p:nvPr/>
        </p:nvGrpSpPr>
        <p:grpSpPr>
          <a:xfrm>
            <a:off x="839009" y="3516614"/>
            <a:ext cx="1260444" cy="126044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" name="同心圆 18">
              <a:extLst>
                <a:ext uri="{FF2B5EF4-FFF2-40B4-BE49-F238E27FC236}">
                  <a16:creationId xmlns:a16="http://schemas.microsoft.com/office/drawing/2014/main" id="{75C91605-5140-92B4-55EA-B9DF7922B7CE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521B1EC2-BF52-FA82-4D54-E75F2D76CC81}"/>
                </a:ext>
              </a:extLst>
            </p:cNvPr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7DCC9F28-934D-BFD3-AE11-CCF6E307D1EA}"/>
              </a:ext>
            </a:extLst>
          </p:cNvPr>
          <p:cNvGrpSpPr/>
          <p:nvPr/>
        </p:nvGrpSpPr>
        <p:grpSpPr>
          <a:xfrm>
            <a:off x="3179097" y="3352715"/>
            <a:ext cx="1267898" cy="126789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2" name="同心圆 21">
              <a:extLst>
                <a:ext uri="{FF2B5EF4-FFF2-40B4-BE49-F238E27FC236}">
                  <a16:creationId xmlns:a16="http://schemas.microsoft.com/office/drawing/2014/main" id="{98EBD5C8-E3DD-17A6-2A47-8D4E1FACCAAA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539DDBFA-2F0D-9459-96F1-FC1BF14871B2}"/>
                </a:ext>
              </a:extLst>
            </p:cNvPr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279CECE0-1F7B-2CC9-B4EA-AFF7E10F230A}"/>
              </a:ext>
            </a:extLst>
          </p:cNvPr>
          <p:cNvGrpSpPr/>
          <p:nvPr/>
        </p:nvGrpSpPr>
        <p:grpSpPr>
          <a:xfrm>
            <a:off x="5320179" y="2459635"/>
            <a:ext cx="1314421" cy="131442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5" name="同心圆 24">
              <a:extLst>
                <a:ext uri="{FF2B5EF4-FFF2-40B4-BE49-F238E27FC236}">
                  <a16:creationId xmlns:a16="http://schemas.microsoft.com/office/drawing/2014/main" id="{98EFF1CB-FC58-BB69-9639-63684EDE02B6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353ED84E-1B04-C526-EEA8-4025FD63A8B2}"/>
                </a:ext>
              </a:extLst>
            </p:cNvPr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A8CBEDB6-4710-420C-92DD-D206EF1333A2}"/>
              </a:ext>
            </a:extLst>
          </p:cNvPr>
          <p:cNvGrpSpPr/>
          <p:nvPr/>
        </p:nvGrpSpPr>
        <p:grpSpPr>
          <a:xfrm>
            <a:off x="7630740" y="2407962"/>
            <a:ext cx="1299601" cy="129960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8" name="同心圆 27">
              <a:extLst>
                <a:ext uri="{FF2B5EF4-FFF2-40B4-BE49-F238E27FC236}">
                  <a16:creationId xmlns:a16="http://schemas.microsoft.com/office/drawing/2014/main" id="{34A87615-0FA1-8DC0-F458-0668B7166E58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875B4321-842B-C5FD-9CCF-0C5859467B08}"/>
                </a:ext>
              </a:extLst>
            </p:cNvPr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1241EF1F-E8A0-BED2-5815-3D61E359EA03}"/>
              </a:ext>
            </a:extLst>
          </p:cNvPr>
          <p:cNvGrpSpPr/>
          <p:nvPr/>
        </p:nvGrpSpPr>
        <p:grpSpPr>
          <a:xfrm>
            <a:off x="9481486" y="1192176"/>
            <a:ext cx="1226795" cy="122679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1" name="同心圆 30">
              <a:extLst>
                <a:ext uri="{FF2B5EF4-FFF2-40B4-BE49-F238E27FC236}">
                  <a16:creationId xmlns:a16="http://schemas.microsoft.com/office/drawing/2014/main" id="{FD4A25BC-D003-99F9-DB18-DC4AB4B8DAA5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椭圆 31">
              <a:extLst>
                <a:ext uri="{FF2B5EF4-FFF2-40B4-BE49-F238E27FC236}">
                  <a16:creationId xmlns:a16="http://schemas.microsoft.com/office/drawing/2014/main" id="{8BC3B708-23A5-AC33-0598-59E5D4087A29}"/>
                </a:ext>
              </a:extLst>
            </p:cNvPr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3" name="标题 11">
            <a:extLst>
              <a:ext uri="{FF2B5EF4-FFF2-40B4-BE49-F238E27FC236}">
                <a16:creationId xmlns:a16="http://schemas.microsoft.com/office/drawing/2014/main" id="{6701266C-D8ED-2F2F-401E-C04FCD91ECBB}"/>
              </a:ext>
            </a:extLst>
          </p:cNvPr>
          <p:cNvSpPr txBox="1">
            <a:spLocks/>
          </p:cNvSpPr>
          <p:nvPr/>
        </p:nvSpPr>
        <p:spPr>
          <a:xfrm>
            <a:off x="854124" y="3933094"/>
            <a:ext cx="1190101" cy="40313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zh-CN" sz="1800" dirty="0">
                <a:latin typeface="Impact MT Std" pitchFamily="34" charset="0"/>
                <a:ea typeface="微软雅黑" panose="020B0503020204020204" pitchFamily="34" charset="-122"/>
              </a:rPr>
              <a:t>05.10.24</a:t>
            </a:r>
            <a:endParaRPr lang="zh-CN" altLang="en-US" sz="1800" dirty="0"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4" name="标题 11">
            <a:extLst>
              <a:ext uri="{FF2B5EF4-FFF2-40B4-BE49-F238E27FC236}">
                <a16:creationId xmlns:a16="http://schemas.microsoft.com/office/drawing/2014/main" id="{8E4F707B-22CE-133D-6152-C9FED00F1506}"/>
              </a:ext>
            </a:extLst>
          </p:cNvPr>
          <p:cNvSpPr txBox="1">
            <a:spLocks/>
          </p:cNvSpPr>
          <p:nvPr/>
        </p:nvSpPr>
        <p:spPr>
          <a:xfrm>
            <a:off x="3121234" y="3858915"/>
            <a:ext cx="1383623" cy="40378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zh-CN" sz="1800" dirty="0">
                <a:latin typeface="Impact MT Std" pitchFamily="34" charset="0"/>
                <a:ea typeface="微软雅黑" panose="020B0503020204020204" pitchFamily="34" charset="-122"/>
              </a:rPr>
              <a:t>16.10.24</a:t>
            </a:r>
            <a:endParaRPr lang="zh-CN" altLang="en-US" sz="1800" dirty="0"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5" name="标题 11">
            <a:extLst>
              <a:ext uri="{FF2B5EF4-FFF2-40B4-BE49-F238E27FC236}">
                <a16:creationId xmlns:a16="http://schemas.microsoft.com/office/drawing/2014/main" id="{89079D06-A7C7-B849-6297-D7B3FF67B1BE}"/>
              </a:ext>
            </a:extLst>
          </p:cNvPr>
          <p:cNvSpPr txBox="1">
            <a:spLocks/>
          </p:cNvSpPr>
          <p:nvPr/>
        </p:nvSpPr>
        <p:spPr>
          <a:xfrm>
            <a:off x="5390075" y="2883524"/>
            <a:ext cx="1174630" cy="41549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zh-CN" sz="1800" dirty="0">
                <a:latin typeface="Impact MT Std" pitchFamily="34" charset="0"/>
                <a:ea typeface="微软雅黑" panose="020B0503020204020204" pitchFamily="34" charset="-122"/>
              </a:rPr>
              <a:t>01.11.24</a:t>
            </a:r>
            <a:endParaRPr lang="zh-CN" altLang="en-US" sz="1800" dirty="0"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6" name="标题 11">
            <a:extLst>
              <a:ext uri="{FF2B5EF4-FFF2-40B4-BE49-F238E27FC236}">
                <a16:creationId xmlns:a16="http://schemas.microsoft.com/office/drawing/2014/main" id="{C6BA9118-87CA-87FB-BA96-E809809FB418}"/>
              </a:ext>
            </a:extLst>
          </p:cNvPr>
          <p:cNvSpPr txBox="1">
            <a:spLocks/>
          </p:cNvSpPr>
          <p:nvPr/>
        </p:nvSpPr>
        <p:spPr>
          <a:xfrm>
            <a:off x="7684239" y="2869257"/>
            <a:ext cx="1217737" cy="42976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zh-CN" sz="1800" dirty="0">
                <a:latin typeface="Impact MT Std" pitchFamily="34" charset="0"/>
                <a:ea typeface="微软雅黑" panose="020B0503020204020204" pitchFamily="34" charset="-122"/>
              </a:rPr>
              <a:t>08.02.25</a:t>
            </a:r>
            <a:endParaRPr lang="zh-CN" altLang="en-US" sz="1800" dirty="0"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7" name="标题 11">
            <a:extLst>
              <a:ext uri="{FF2B5EF4-FFF2-40B4-BE49-F238E27FC236}">
                <a16:creationId xmlns:a16="http://schemas.microsoft.com/office/drawing/2014/main" id="{8DE5406E-6404-EA48-948F-D646F30E0D9F}"/>
              </a:ext>
            </a:extLst>
          </p:cNvPr>
          <p:cNvSpPr txBox="1">
            <a:spLocks/>
          </p:cNvSpPr>
          <p:nvPr/>
        </p:nvSpPr>
        <p:spPr>
          <a:xfrm>
            <a:off x="9481486" y="1622207"/>
            <a:ext cx="1298649" cy="366731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zh-CN" sz="1800" dirty="0">
                <a:latin typeface="Impact MT Std" pitchFamily="34" charset="0"/>
                <a:ea typeface="微软雅黑" panose="020B0503020204020204" pitchFamily="34" charset="-122"/>
              </a:rPr>
              <a:t>01.04.25</a:t>
            </a:r>
            <a:endParaRPr lang="zh-CN" altLang="en-US" sz="1800" dirty="0">
              <a:latin typeface="Impact MT Std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98550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0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5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0"/>
                            </p:stCondLst>
                            <p:childTnLst>
                              <p:par>
                                <p:cTn id="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5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/>
      <p:bldP spid="15" grpId="0"/>
      <p:bldP spid="17" grpId="0"/>
      <p:bldP spid="33" grpId="0"/>
      <p:bldP spid="34" grpId="0"/>
      <p:bldP spid="35" grpId="0"/>
      <p:bldP spid="36" grpId="0"/>
      <p:bldP spid="3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9873F1F-9EA3-1589-5B5C-C2F22CE62E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3" t="6923" r="7936" b="7362"/>
          <a:stretch/>
        </p:blipFill>
        <p:spPr>
          <a:xfrm>
            <a:off x="0" y="0"/>
            <a:ext cx="12192000" cy="6818748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DD71C82-2692-4AFC-AAF8-0039BD1C20F6}"/>
              </a:ext>
            </a:extLst>
          </p:cNvPr>
          <p:cNvSpPr/>
          <p:nvPr/>
        </p:nvSpPr>
        <p:spPr>
          <a:xfrm>
            <a:off x="687897" y="353661"/>
            <a:ext cx="3145872" cy="478172"/>
          </a:xfrm>
          <a:prstGeom prst="rect">
            <a:avLst/>
          </a:prstGeom>
          <a:solidFill>
            <a:srgbClr val="0916A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Бизнес-модель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E118753-1369-826D-9DEE-DB4491082AFB}"/>
              </a:ext>
            </a:extLst>
          </p:cNvPr>
          <p:cNvSpPr/>
          <p:nvPr/>
        </p:nvSpPr>
        <p:spPr>
          <a:xfrm>
            <a:off x="6145664" y="1065617"/>
            <a:ext cx="5650230" cy="5217738"/>
          </a:xfrm>
          <a:prstGeom prst="rect">
            <a:avLst/>
          </a:prstGeom>
          <a:ln w="28575">
            <a:solidFill>
              <a:srgbClr val="340B7F"/>
            </a:solidFill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90" b="1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F57C806-12AD-8282-D8BB-5F7BD1808D6A}"/>
              </a:ext>
            </a:extLst>
          </p:cNvPr>
          <p:cNvSpPr/>
          <p:nvPr/>
        </p:nvSpPr>
        <p:spPr>
          <a:xfrm>
            <a:off x="626218" y="1065617"/>
            <a:ext cx="5335734" cy="1924763"/>
          </a:xfrm>
          <a:prstGeom prst="rect">
            <a:avLst/>
          </a:prstGeom>
          <a:ln w="28575">
            <a:solidFill>
              <a:srgbClr val="340B7F"/>
            </a:solidFill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90" b="1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AD32E8E-4774-7CEE-4292-8D19E836D10B}"/>
              </a:ext>
            </a:extLst>
          </p:cNvPr>
          <p:cNvSpPr/>
          <p:nvPr/>
        </p:nvSpPr>
        <p:spPr>
          <a:xfrm>
            <a:off x="606023" y="3162873"/>
            <a:ext cx="5335733" cy="3120481"/>
          </a:xfrm>
          <a:prstGeom prst="rect">
            <a:avLst/>
          </a:prstGeom>
          <a:ln w="28575">
            <a:solidFill>
              <a:srgbClr val="340B7F"/>
            </a:solidFill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100" dirty="0"/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005C6493-57E3-DDC5-F40F-CF5476D0A473}"/>
              </a:ext>
            </a:extLst>
          </p:cNvPr>
          <p:cNvSpPr txBox="1"/>
          <p:nvPr/>
        </p:nvSpPr>
        <p:spPr>
          <a:xfrm>
            <a:off x="900832" y="996796"/>
            <a:ext cx="4565110" cy="504222"/>
          </a:xfrm>
          <a:prstGeom prst="rect">
            <a:avLst/>
          </a:prstGeom>
        </p:spPr>
        <p:txBody>
          <a:bodyPr vert="horz" lIns="55302" tIns="27651" rIns="55302" bIns="27651" rtlCol="0" anchor="b">
            <a:normAutofit fontScale="97500"/>
          </a:bodyPr>
          <a:lstStyle>
            <a:lvl1pPr algn="ctr" defTabSz="139192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13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dirty="0">
                <a:solidFill>
                  <a:srgbClr val="1C256C"/>
                </a:solidFill>
                <a:latin typeface="Bahnschrift SemiBold" panose="020B0502040204020203" pitchFamily="34" charset="0"/>
                <a:ea typeface="+mn-ea"/>
                <a:cs typeface="Arial" panose="020B0604020202020204" pitchFamily="34" charset="0"/>
              </a:rPr>
              <a:t>Взаимоотношения с клиентом</a:t>
            </a: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9E3EB47C-90CE-5029-E83F-A2F52C3FBA5E}"/>
              </a:ext>
            </a:extLst>
          </p:cNvPr>
          <p:cNvSpPr txBox="1"/>
          <p:nvPr/>
        </p:nvSpPr>
        <p:spPr>
          <a:xfrm>
            <a:off x="886562" y="3153281"/>
            <a:ext cx="1988453" cy="368200"/>
          </a:xfrm>
          <a:prstGeom prst="rect">
            <a:avLst/>
          </a:prstGeom>
        </p:spPr>
        <p:txBody>
          <a:bodyPr vert="horz" lIns="55302" tIns="27651" rIns="55302" bIns="27651" rtlCol="0" anchor="b">
            <a:normAutofit fontScale="97500"/>
          </a:bodyPr>
          <a:lstStyle>
            <a:lvl1pPr algn="ctr" defTabSz="139192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13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dirty="0">
                <a:solidFill>
                  <a:srgbClr val="1C256C"/>
                </a:solidFill>
                <a:latin typeface="Bahnschrift SemiBold" panose="020B0502040204020203" pitchFamily="34" charset="0"/>
                <a:ea typeface="+mn-ea"/>
                <a:cs typeface="Arial" panose="020B0604020202020204" pitchFamily="34" charset="0"/>
              </a:rPr>
              <a:t>Каналы сбыта</a:t>
            </a:r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9A609D25-84A8-3B9F-8890-CC0206B881C2}"/>
              </a:ext>
            </a:extLst>
          </p:cNvPr>
          <p:cNvSpPr txBox="1"/>
          <p:nvPr/>
        </p:nvSpPr>
        <p:spPr>
          <a:xfrm>
            <a:off x="6366774" y="996796"/>
            <a:ext cx="4565110" cy="504222"/>
          </a:xfrm>
          <a:prstGeom prst="rect">
            <a:avLst/>
          </a:prstGeom>
        </p:spPr>
        <p:txBody>
          <a:bodyPr vert="horz" lIns="55302" tIns="27651" rIns="55302" bIns="27651" rtlCol="0" anchor="b">
            <a:normAutofit fontScale="97500"/>
          </a:bodyPr>
          <a:lstStyle>
            <a:lvl1pPr algn="ctr" defTabSz="139192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13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dirty="0">
                <a:solidFill>
                  <a:srgbClr val="1C256C"/>
                </a:solidFill>
                <a:latin typeface="Bahnschrift SemiBold" panose="020B0502040204020203" pitchFamily="34" charset="0"/>
                <a:ea typeface="+mn-ea"/>
                <a:cs typeface="Arial" panose="020B0604020202020204" pitchFamily="34" charset="0"/>
              </a:rPr>
              <a:t>Потребительские сегменты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2AFF3F6-0E15-512D-F0A3-6F0287D088F1}"/>
              </a:ext>
            </a:extLst>
          </p:cNvPr>
          <p:cNvSpPr/>
          <p:nvPr/>
        </p:nvSpPr>
        <p:spPr>
          <a:xfrm>
            <a:off x="886562" y="1841343"/>
            <a:ext cx="33377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tabLst>
                <a:tab pos="988695" algn="l"/>
              </a:tabLst>
              <a:defRPr/>
            </a:pPr>
            <a:r>
              <a:rPr lang="ru-RU" sz="1400" dirty="0">
                <a:latin typeface="Montserrat" panose="00000500000000000000" pitchFamily="2" charset="-52"/>
              </a:rPr>
              <a:t>2. Долгосрочное сотрудничество 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9DD60E17-B7C3-DBBA-3692-621AE76E1064}"/>
              </a:ext>
            </a:extLst>
          </p:cNvPr>
          <p:cNvSpPr/>
          <p:nvPr/>
        </p:nvSpPr>
        <p:spPr>
          <a:xfrm>
            <a:off x="886562" y="1533566"/>
            <a:ext cx="27767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latin typeface="Univers Condensed (Заголовки)"/>
                <a:ea typeface="+mj-ea"/>
                <a:cs typeface="+mj-cs"/>
              </a:rPr>
              <a:t>1</a:t>
            </a:r>
            <a:r>
              <a:rPr lang="ru-RU" sz="1400" dirty="0">
                <a:latin typeface="Montserrat" panose="00000500000000000000" pitchFamily="2" charset="-52"/>
              </a:rPr>
              <a:t>. Надежность и поддержка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30C40F7D-2A74-9F28-93FA-21FF7F1257E7}"/>
              </a:ext>
            </a:extLst>
          </p:cNvPr>
          <p:cNvSpPr/>
          <p:nvPr/>
        </p:nvSpPr>
        <p:spPr>
          <a:xfrm>
            <a:off x="900832" y="2124441"/>
            <a:ext cx="265168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988695" algn="l"/>
              </a:tabLst>
              <a:defRPr/>
            </a:pPr>
            <a:r>
              <a:rPr lang="ru-RU" sz="1400" dirty="0">
                <a:latin typeface="Montserrat" panose="00000500000000000000" pitchFamily="2" charset="-52"/>
              </a:rPr>
              <a:t>3. Обучение и консалтинг 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9ECF0F66-B8B3-2585-2560-C0BD2BE3DF6C}"/>
              </a:ext>
            </a:extLst>
          </p:cNvPr>
          <p:cNvSpPr/>
          <p:nvPr/>
        </p:nvSpPr>
        <p:spPr>
          <a:xfrm>
            <a:off x="6344612" y="4708747"/>
            <a:ext cx="5102225" cy="126746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eaLnBrk="0" fontAlgn="b" latinLnBrk="0" hangingPunct="0">
              <a:lnSpc>
                <a:spcPct val="150000"/>
              </a:lnSpc>
            </a:pPr>
            <a:r>
              <a:rPr lang="ru-RU" sz="1600" dirty="0">
                <a:latin typeface="Montserrat" panose="00000500000000000000" pitchFamily="2" charset="-52"/>
              </a:rPr>
              <a:t>Строительные компании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B8ABBCA4-22BB-AD88-1BDC-2A06CED44CB0}"/>
              </a:ext>
            </a:extLst>
          </p:cNvPr>
          <p:cNvSpPr/>
          <p:nvPr/>
        </p:nvSpPr>
        <p:spPr>
          <a:xfrm>
            <a:off x="6344613" y="1657895"/>
            <a:ext cx="5160645" cy="106997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eaLnBrk="0" fontAlgn="b" latinLnBrk="0" hangingPunct="0">
              <a:lnSpc>
                <a:spcPct val="150000"/>
              </a:lnSpc>
            </a:pPr>
            <a:r>
              <a:rPr lang="ru-RU" sz="1600" dirty="0">
                <a:latin typeface="Montserrat" panose="00000500000000000000" pitchFamily="2" charset="-52"/>
              </a:rPr>
              <a:t>Крупные производственные компании — компании с большими объемами производства и высокими требованиями к технике безопасности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BCB7DAAC-C774-5ACE-E5AD-202F43C6AED7}"/>
              </a:ext>
            </a:extLst>
          </p:cNvPr>
          <p:cNvSpPr/>
          <p:nvPr/>
        </p:nvSpPr>
        <p:spPr>
          <a:xfrm>
            <a:off x="6344612" y="3337381"/>
            <a:ext cx="5160645" cy="1131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" latinLnBrk="0" hangingPunct="0">
              <a:lnSpc>
                <a:spcPct val="150000"/>
              </a:lnSpc>
            </a:pPr>
            <a:r>
              <a:rPr lang="ru-RU" sz="1600" dirty="0">
                <a:latin typeface="Montserrat" panose="00000500000000000000" pitchFamily="2" charset="-52"/>
              </a:rPr>
              <a:t>Средние и малые производства — компании, стремящиеся к автоматизации контроля использования СИЗ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0766B248-51FA-3600-3C72-D9515598388F}"/>
              </a:ext>
            </a:extLst>
          </p:cNvPr>
          <p:cNvSpPr/>
          <p:nvPr/>
        </p:nvSpPr>
        <p:spPr>
          <a:xfrm>
            <a:off x="701112" y="3605109"/>
            <a:ext cx="5335733" cy="2371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988695" algn="l"/>
              </a:tabLst>
              <a:defRPr/>
            </a:pPr>
            <a:r>
              <a:rPr lang="ru-RU" sz="1400" dirty="0">
                <a:effectLst/>
                <a:latin typeface="Montserrat" panose="00000500000000000000" pitchFamily="2" charset="-52"/>
                <a:ea typeface="Calibri" panose="020F0502020204030204" pitchFamily="34" charset="0"/>
              </a:rPr>
              <a:t>Прямые продажи: Прямые контракты с крупными предприятиями региона</a:t>
            </a:r>
            <a:endParaRPr lang="ru-RU" sz="1400" dirty="0">
              <a:latin typeface="Montserrat" panose="000005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tabLst>
                <a:tab pos="988695" algn="l"/>
              </a:tabLst>
              <a:defRPr/>
            </a:pPr>
            <a:r>
              <a:rPr lang="ru-RU" sz="1400" dirty="0">
                <a:effectLst/>
                <a:latin typeface="Montserrat" panose="000005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Дистрибьюторы и интеграторы: Партнерство с IT-компаниями и интеграторами систем безопасности, которые могут предложить наш продукт своим клиентам в составе комплексных решений.</a:t>
            </a:r>
          </a:p>
          <a:p>
            <a:pPr>
              <a:lnSpc>
                <a:spcPct val="107000"/>
              </a:lnSpc>
            </a:pPr>
            <a:r>
              <a:rPr lang="ru-RU" sz="1400" dirty="0">
                <a:effectLst/>
                <a:latin typeface="Montserrat" panose="000005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Цифровые каналы: Платформа с демонстрацией возможностей системы, вебинары и онлайн-презентации для привлечения клиентов</a:t>
            </a:r>
            <a:endParaRPr lang="ru-RU" sz="1200" dirty="0">
              <a:latin typeface="Montserrat" panose="00000500000000000000" pitchFamily="2" charset="-52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D92B3CC-803E-E01E-78CE-67F0A47D29A2}"/>
              </a:ext>
            </a:extLst>
          </p:cNvPr>
          <p:cNvSpPr txBox="1"/>
          <p:nvPr/>
        </p:nvSpPr>
        <p:spPr>
          <a:xfrm>
            <a:off x="886562" y="2420093"/>
            <a:ext cx="39905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FF0006"/>
                </a:solidFill>
                <a:effectLst/>
                <a:latin typeface="Montserrat" panose="000005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4. Персонализированный подход</a:t>
            </a:r>
            <a:endParaRPr lang="ru-RU" sz="1400" dirty="0">
              <a:solidFill>
                <a:srgbClr val="FF0006"/>
              </a:solidFill>
              <a:latin typeface="Montserrat" panose="00000500000000000000" pitchFamily="2" charset="-52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8228D438-09E6-9E38-7BDF-DD26D2387B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446" y="0"/>
            <a:ext cx="1175657" cy="118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009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1E09F27-D02E-6117-4227-55DF64B811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446" y="0"/>
            <a:ext cx="1175657" cy="118549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136777D-03E4-1926-89FF-C0697AC84E8C}"/>
              </a:ext>
            </a:extLst>
          </p:cNvPr>
          <p:cNvSpPr/>
          <p:nvPr/>
        </p:nvSpPr>
        <p:spPr>
          <a:xfrm>
            <a:off x="687897" y="353661"/>
            <a:ext cx="3145872" cy="478172"/>
          </a:xfrm>
          <a:prstGeom prst="rect">
            <a:avLst/>
          </a:prstGeom>
          <a:solidFill>
            <a:srgbClr val="0916A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Партнеры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C1F1CB-6D3D-F834-901E-025EFCAC2E30}"/>
              </a:ext>
            </a:extLst>
          </p:cNvPr>
          <p:cNvSpPr txBox="1"/>
          <p:nvPr/>
        </p:nvSpPr>
        <p:spPr>
          <a:xfrm>
            <a:off x="496956" y="1185495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Поставщики оборудования и технологий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9FBC408-7BAC-98B8-AD28-766509745098}"/>
              </a:ext>
            </a:extLst>
          </p:cNvPr>
          <p:cNvSpPr txBox="1"/>
          <p:nvPr/>
        </p:nvSpPr>
        <p:spPr>
          <a:xfrm>
            <a:off x="496956" y="1602315"/>
            <a:ext cx="650391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/>
              <a:t>Роль:</a:t>
            </a:r>
            <a:r>
              <a:rPr lang="ru-RU" sz="1600" dirty="0"/>
              <a:t> Поставляют необходимое оборудование, такое как датчики, носимые устройства, камеры, системы идентификации для мониторинга СИЗ на рабочих местах. Обеспечивают техническую поддержку и адаптацию оборудования к нашим требованиям.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E11569D-3F76-48BB-BD44-183259B15CC2}"/>
              </a:ext>
            </a:extLst>
          </p:cNvPr>
          <p:cNvSpPr txBox="1"/>
          <p:nvPr/>
        </p:nvSpPr>
        <p:spPr>
          <a:xfrm>
            <a:off x="496956" y="2869170"/>
            <a:ext cx="69375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Разработчики программного обеспечения и IT-платформ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F92002F-A6B2-7242-6001-EBE900CD0C72}"/>
              </a:ext>
            </a:extLst>
          </p:cNvPr>
          <p:cNvSpPr txBox="1"/>
          <p:nvPr/>
        </p:nvSpPr>
        <p:spPr>
          <a:xfrm>
            <a:off x="496956" y="3269280"/>
            <a:ext cx="663726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/>
              <a:t>Роль:</a:t>
            </a:r>
            <a:r>
              <a:rPr lang="ru-RU" sz="1600" dirty="0"/>
              <a:t> Помогают в разработке и внедрении платформы для мониторинга и анализа данных. Специалисты по IT создают программное обеспечение, которое будет собирать и анализировать информацию о применении СИЗ, используя технологии ИИ и машинного обучения.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13C455C-060E-A39C-03AF-02EB76FBB760}"/>
              </a:ext>
            </a:extLst>
          </p:cNvPr>
          <p:cNvSpPr txBox="1"/>
          <p:nvPr/>
        </p:nvSpPr>
        <p:spPr>
          <a:xfrm>
            <a:off x="496956" y="4766751"/>
            <a:ext cx="71561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Организации по сертификации и стандартизации СИЗ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9E6AF4D-0BCB-93AC-4211-09160AB04064}"/>
              </a:ext>
            </a:extLst>
          </p:cNvPr>
          <p:cNvSpPr txBox="1"/>
          <p:nvPr/>
        </p:nvSpPr>
        <p:spPr>
          <a:xfrm>
            <a:off x="510208" y="5166861"/>
            <a:ext cx="66240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/>
              <a:t>Роль: </a:t>
            </a:r>
            <a:r>
              <a:rPr lang="ru-RU" sz="1600" dirty="0"/>
              <a:t>Обеспечивают соответствие продуктов и услуг требованиям стандартов безопасности. Подтверждают качество и соответствие наших решений текущим нормативам в области охраны труда.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15469EEA-1C3D-F491-4FA6-1CC8B58051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1680" y="3047578"/>
            <a:ext cx="2961861" cy="1520422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DCC1C42D-64C0-1BB6-4538-D9602103F8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8924" y="2928848"/>
            <a:ext cx="1815548" cy="1815548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B1671B95-A2D0-F16A-A9D9-0C469E7E01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3647" y="1158794"/>
            <a:ext cx="1674744" cy="1674744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A11B3668-B22C-AB4F-FCAE-1CFC3CE931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71248" y="1566683"/>
            <a:ext cx="2358474" cy="905602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FAE76A4B-52A5-B85D-6A1A-512E798E78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53130" y="4698083"/>
            <a:ext cx="2475762" cy="1299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763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DDA8D9B-74DF-6108-474B-52879402F4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446" y="0"/>
            <a:ext cx="1175657" cy="118549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43AF2C1-CABD-60B6-56DF-E537AE5DDD61}"/>
              </a:ext>
            </a:extLst>
          </p:cNvPr>
          <p:cNvSpPr/>
          <p:nvPr/>
        </p:nvSpPr>
        <p:spPr>
          <a:xfrm>
            <a:off x="687897" y="353661"/>
            <a:ext cx="4579428" cy="478172"/>
          </a:xfrm>
          <a:prstGeom prst="rect">
            <a:avLst/>
          </a:prstGeom>
          <a:solidFill>
            <a:srgbClr val="0916A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Ключевые действия и ресурсы</a:t>
            </a: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2BF630B3-DA3E-4DA7-238C-500DDE3F0F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3305" y="2929336"/>
            <a:ext cx="2755581" cy="1615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DDDDDD"/>
                    </a:gs>
                    <a:gs pos="100000">
                      <a:srgbClr val="FFFF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7E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fontAlgn="base">
              <a:spcBef>
                <a:spcPct val="50000"/>
              </a:spcBef>
            </a:pPr>
            <a:r>
              <a:rPr lang="ru-RU" altLang="zh-CN" b="1" dirty="0">
                <a:solidFill>
                  <a:srgbClr val="FFFFFF"/>
                </a:solidFill>
              </a:rPr>
              <a:t>www.magicdiagram.com</a:t>
            </a:r>
          </a:p>
          <a:p>
            <a:pPr fontAlgn="base">
              <a:spcBef>
                <a:spcPct val="50000"/>
              </a:spcBef>
            </a:pPr>
            <a:r>
              <a:rPr lang="ru-RU" altLang="zh-CN" b="1" dirty="0">
                <a:solidFill>
                  <a:srgbClr val="FFFFFF"/>
                </a:solidFill>
              </a:rPr>
              <a:t>Сделайте свою презентацию волшебной, незабываемой и невероятно красивой. 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E0DD613-4003-37FA-93E9-D2A1E03E758C}"/>
              </a:ext>
            </a:extLst>
          </p:cNvPr>
          <p:cNvSpPr/>
          <p:nvPr/>
        </p:nvSpPr>
        <p:spPr>
          <a:xfrm rot="923418">
            <a:off x="1559715" y="374565"/>
            <a:ext cx="4845001" cy="6013106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E0DC011-21EC-0E32-55B5-4D386BEEBDCD}"/>
              </a:ext>
            </a:extLst>
          </p:cNvPr>
          <p:cNvSpPr/>
          <p:nvPr/>
        </p:nvSpPr>
        <p:spPr>
          <a:xfrm>
            <a:off x="0" y="1158702"/>
            <a:ext cx="5496339" cy="5699298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DD78A58-A674-AD07-74F4-78159762B97A}"/>
              </a:ext>
            </a:extLst>
          </p:cNvPr>
          <p:cNvSpPr/>
          <p:nvPr/>
        </p:nvSpPr>
        <p:spPr>
          <a:xfrm>
            <a:off x="623887" y="0"/>
            <a:ext cx="9286875" cy="11587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2D84C2D-1CAF-FCC2-0E37-36DADB2FB75C}"/>
              </a:ext>
            </a:extLst>
          </p:cNvPr>
          <p:cNvSpPr/>
          <p:nvPr/>
        </p:nvSpPr>
        <p:spPr>
          <a:xfrm>
            <a:off x="687896" y="353661"/>
            <a:ext cx="4341303" cy="478172"/>
          </a:xfrm>
          <a:prstGeom prst="rect">
            <a:avLst/>
          </a:prstGeom>
          <a:solidFill>
            <a:srgbClr val="0916A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Ключевые действия и ресурсы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7B6BD1-AFF8-4678-A135-60844F6BA274}"/>
              </a:ext>
            </a:extLst>
          </p:cNvPr>
          <p:cNvSpPr txBox="1"/>
          <p:nvPr/>
        </p:nvSpPr>
        <p:spPr>
          <a:xfrm>
            <a:off x="357876" y="1326097"/>
            <a:ext cx="5104286" cy="49376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400" b="1" u="sng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Действия: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Сбор и разметка данных — для обучения и точности модели.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Разработка и обучение модели — создание и настройка алгоритма распознавания СИЗ.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Тестирование в реальных условиях — проверка системы на предприятиях.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Интеграция с системами безопасности — адаптация под инфраструктуру клиентов.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Оптимизация для производительности — повышение скорости и стабильности работы.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3AE33B1-76B6-D45F-2D4F-67DC82EB7AEF}"/>
              </a:ext>
            </a:extLst>
          </p:cNvPr>
          <p:cNvSpPr txBox="1"/>
          <p:nvPr/>
        </p:nvSpPr>
        <p:spPr>
          <a:xfrm>
            <a:off x="7115764" y="1326097"/>
            <a:ext cx="4808516" cy="49376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u="sng" dirty="0">
                <a:solidFill>
                  <a:srgbClr val="1E188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Ресурсы: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Техническое оборудование — серверы с GPU, камеры для видеонаблюдения.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ru-RU" sz="2000" b="1" dirty="0" err="1">
                <a:solidFill>
                  <a:schemeClr val="bg2">
                    <a:lumMod val="2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Датасет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 изображениями СИЗ — для обучения и тестирования модели.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Команда разработчиков — специалисты по компьютерному зрению и интеграции.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Поддержка партнеров — доступ к производственным площадкам для тестирования.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Финансирование — для покрытия затрат на разработку и внедрение.</a:t>
            </a:r>
          </a:p>
        </p:txBody>
      </p:sp>
    </p:spTree>
    <p:extLst>
      <p:ext uri="{BB962C8B-B14F-4D97-AF65-F5344CB8AC3E}">
        <p14:creationId xmlns:p14="http://schemas.microsoft.com/office/powerpoint/2010/main" val="25524003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523879E-646F-2CF8-EDBD-CE244FCA6D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1" t="7173" r="17054" b="7112"/>
          <a:stretch/>
        </p:blipFill>
        <p:spPr>
          <a:xfrm>
            <a:off x="0" y="-1"/>
            <a:ext cx="12192000" cy="6835515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5D098FE-01CC-A893-B994-B4C37D88E6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446" y="0"/>
            <a:ext cx="1175657" cy="1185495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AFB4CA0-BE31-3CCF-F51A-FD80471D3C44}"/>
              </a:ext>
            </a:extLst>
          </p:cNvPr>
          <p:cNvSpPr/>
          <p:nvPr/>
        </p:nvSpPr>
        <p:spPr>
          <a:xfrm>
            <a:off x="687897" y="353661"/>
            <a:ext cx="3640822" cy="478172"/>
          </a:xfrm>
          <a:prstGeom prst="rect">
            <a:avLst/>
          </a:prstGeom>
          <a:solidFill>
            <a:srgbClr val="0916A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Первоначальные затраты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AAFDA71A-C087-6663-62BD-8333C00915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443451"/>
              </p:ext>
            </p:extLst>
          </p:nvPr>
        </p:nvGraphicFramePr>
        <p:xfrm>
          <a:off x="687897" y="945646"/>
          <a:ext cx="9655732" cy="32138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0203">
                  <a:extLst>
                    <a:ext uri="{9D8B030D-6E8A-4147-A177-3AD203B41FA5}">
                      <a16:colId xmlns:a16="http://schemas.microsoft.com/office/drawing/2014/main" val="1883627370"/>
                    </a:ext>
                  </a:extLst>
                </a:gridCol>
                <a:gridCol w="2101954">
                  <a:extLst>
                    <a:ext uri="{9D8B030D-6E8A-4147-A177-3AD203B41FA5}">
                      <a16:colId xmlns:a16="http://schemas.microsoft.com/office/drawing/2014/main" val="4077986695"/>
                    </a:ext>
                  </a:extLst>
                </a:gridCol>
                <a:gridCol w="2612958">
                  <a:extLst>
                    <a:ext uri="{9D8B030D-6E8A-4147-A177-3AD203B41FA5}">
                      <a16:colId xmlns:a16="http://schemas.microsoft.com/office/drawing/2014/main" val="1466210501"/>
                    </a:ext>
                  </a:extLst>
                </a:gridCol>
                <a:gridCol w="1907437">
                  <a:extLst>
                    <a:ext uri="{9D8B030D-6E8A-4147-A177-3AD203B41FA5}">
                      <a16:colId xmlns:a16="http://schemas.microsoft.com/office/drawing/2014/main" val="846374611"/>
                    </a:ext>
                  </a:extLst>
                </a:gridCol>
                <a:gridCol w="1293180">
                  <a:extLst>
                    <a:ext uri="{9D8B030D-6E8A-4147-A177-3AD203B41FA5}">
                      <a16:colId xmlns:a16="http://schemas.microsoft.com/office/drawing/2014/main" val="2331861969"/>
                    </a:ext>
                  </a:extLst>
                </a:gridCol>
              </a:tblGrid>
              <a:tr h="34975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№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Статья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Цена за единицу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Количество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Всего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7213652"/>
                  </a:ext>
                </a:extLst>
              </a:tr>
              <a:tr h="29807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Оборудование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9487245"/>
                  </a:ext>
                </a:extLst>
              </a:tr>
              <a:tr h="286787"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Базовый сервер с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GPU</a:t>
                      </a:r>
                      <a:endParaRPr lang="ru-RU" sz="120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200 000</a:t>
                      </a:r>
                      <a:endParaRPr lang="ru-RU" sz="120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1</a:t>
                      </a:r>
                      <a:endParaRPr lang="ru-RU" sz="120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200 000</a:t>
                      </a:r>
                      <a:endParaRPr lang="ru-RU" sz="120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9743007"/>
                  </a:ext>
                </a:extLst>
              </a:tr>
              <a:tr h="319563"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Камеры для пилотных тестов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100 000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100 000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6151363"/>
                  </a:ext>
                </a:extLst>
              </a:tr>
              <a:tr h="304142"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1"/>
                          </a:solidFill>
                          <a:latin typeface="Montserrat" panose="00000500000000000000" pitchFamily="2" charset="-52"/>
                        </a:rPr>
                        <a:t>Итого по оборудованию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16A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bg1"/>
                          </a:solidFill>
                          <a:latin typeface="Montserrat" panose="00000500000000000000" pitchFamily="2" charset="-52"/>
                        </a:rPr>
                        <a:t>300 000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16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6045530"/>
                  </a:ext>
                </a:extLst>
              </a:tr>
              <a:tr h="29416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Montserrat" panose="00000500000000000000" pitchFamily="2" charset="-52"/>
                        </a:rPr>
                        <a:t>Программное обеспечение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2889525"/>
                  </a:ext>
                </a:extLst>
              </a:tr>
              <a:tr h="508241"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Montserrat" panose="00000500000000000000" pitchFamily="2" charset="-52"/>
                        </a:rPr>
                        <a:t>Лицензии для аннотации данных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Montserrat" panose="00000500000000000000" pitchFamily="2" charset="-52"/>
                        </a:rPr>
                        <a:t>20 000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Montserrat" panose="00000500000000000000" pitchFamily="2" charset="-52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20 000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8580083"/>
                  </a:ext>
                </a:extLst>
              </a:tr>
              <a:tr h="344868"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1"/>
                          </a:solidFill>
                          <a:latin typeface="Montserrat" panose="00000500000000000000" pitchFamily="2" charset="-52"/>
                        </a:rPr>
                        <a:t>Итого по </a:t>
                      </a:r>
                      <a:r>
                        <a:rPr lang="ru-RU" sz="1200" dirty="0" err="1">
                          <a:solidFill>
                            <a:schemeClr val="bg1"/>
                          </a:solidFill>
                          <a:latin typeface="Montserrat" panose="00000500000000000000" pitchFamily="2" charset="-52"/>
                        </a:rPr>
                        <a:t>ПО</a:t>
                      </a:r>
                      <a:endParaRPr lang="ru-RU" sz="1200" dirty="0">
                        <a:solidFill>
                          <a:schemeClr val="bg1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16A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bg1"/>
                          </a:solidFill>
                          <a:latin typeface="Montserrat" panose="00000500000000000000" pitchFamily="2" charset="-52"/>
                        </a:rPr>
                        <a:t>20 000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16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109768"/>
                  </a:ext>
                </a:extLst>
              </a:tr>
              <a:tr h="50824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Montserrat" panose="00000500000000000000" pitchFamily="2" charset="-52"/>
                        </a:rPr>
                        <a:t>Разработка и настройка модели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Montserrat" panose="00000500000000000000" pitchFamily="2" charset="-52"/>
                        </a:rPr>
                        <a:t>300 000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Montserrat" panose="00000500000000000000" pitchFamily="2" charset="-52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bg1"/>
                          </a:solidFill>
                          <a:latin typeface="Montserrat" panose="00000500000000000000" pitchFamily="2" charset="-52"/>
                        </a:rPr>
                        <a:t>300 000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16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024512"/>
                  </a:ext>
                </a:extLst>
              </a:tr>
            </a:tbl>
          </a:graphicData>
        </a:graphic>
      </p:graphicFrame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FC16EF1A-A17D-F38F-A80A-3A4DCA5BA2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5145228"/>
              </p:ext>
            </p:extLst>
          </p:nvPr>
        </p:nvGraphicFramePr>
        <p:xfrm>
          <a:off x="687899" y="4398630"/>
          <a:ext cx="9655730" cy="24598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0203">
                  <a:extLst>
                    <a:ext uri="{9D8B030D-6E8A-4147-A177-3AD203B41FA5}">
                      <a16:colId xmlns:a16="http://schemas.microsoft.com/office/drawing/2014/main" val="1883627370"/>
                    </a:ext>
                  </a:extLst>
                </a:gridCol>
                <a:gridCol w="2101954">
                  <a:extLst>
                    <a:ext uri="{9D8B030D-6E8A-4147-A177-3AD203B41FA5}">
                      <a16:colId xmlns:a16="http://schemas.microsoft.com/office/drawing/2014/main" val="4077986695"/>
                    </a:ext>
                  </a:extLst>
                </a:gridCol>
                <a:gridCol w="2612958">
                  <a:extLst>
                    <a:ext uri="{9D8B030D-6E8A-4147-A177-3AD203B41FA5}">
                      <a16:colId xmlns:a16="http://schemas.microsoft.com/office/drawing/2014/main" val="1466210501"/>
                    </a:ext>
                  </a:extLst>
                </a:gridCol>
                <a:gridCol w="1907437">
                  <a:extLst>
                    <a:ext uri="{9D8B030D-6E8A-4147-A177-3AD203B41FA5}">
                      <a16:colId xmlns:a16="http://schemas.microsoft.com/office/drawing/2014/main" val="846374611"/>
                    </a:ext>
                  </a:extLst>
                </a:gridCol>
                <a:gridCol w="1293178">
                  <a:extLst>
                    <a:ext uri="{9D8B030D-6E8A-4147-A177-3AD203B41FA5}">
                      <a16:colId xmlns:a16="http://schemas.microsoft.com/office/drawing/2014/main" val="2331861969"/>
                    </a:ext>
                  </a:extLst>
                </a:gridCol>
              </a:tblGrid>
              <a:tr h="489004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Датасет и разметка данных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9487245"/>
                  </a:ext>
                </a:extLst>
              </a:tr>
              <a:tr h="489004"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Использование открытых датасетов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9743007"/>
                  </a:ext>
                </a:extLst>
              </a:tr>
              <a:tr h="601532"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Разметка дополнительных данных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30 000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30 000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6151363"/>
                  </a:ext>
                </a:extLst>
              </a:tr>
              <a:tr h="391313"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1"/>
                          </a:solidFill>
                          <a:latin typeface="Montserrat" panose="00000500000000000000" pitchFamily="2" charset="-52"/>
                        </a:rPr>
                        <a:t>Итого по датасету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16A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bg1"/>
                          </a:solidFill>
                          <a:latin typeface="Montserrat" panose="00000500000000000000" pitchFamily="2" charset="-52"/>
                        </a:rPr>
                        <a:t>30 000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16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6045530"/>
                  </a:ext>
                </a:extLst>
              </a:tr>
              <a:tr h="489004"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Общий итог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bg1"/>
                          </a:solidFill>
                          <a:latin typeface="Montserrat" panose="00000500000000000000" pitchFamily="2" charset="-52"/>
                        </a:rPr>
                        <a:t>650 000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73610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42739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705C441-E500-AC14-EF3B-D4C1E69C85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2" t="7315" r="8125" b="6936"/>
          <a:stretch/>
        </p:blipFill>
        <p:spPr>
          <a:xfrm>
            <a:off x="0" y="-1"/>
            <a:ext cx="12192000" cy="6832691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2F62DDD-8F7C-0B83-9318-60A13C922B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446" y="0"/>
            <a:ext cx="1175657" cy="1185495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CC45D76-266F-EAB3-468C-80DD68A7EDB2}"/>
              </a:ext>
            </a:extLst>
          </p:cNvPr>
          <p:cNvSpPr/>
          <p:nvPr/>
        </p:nvSpPr>
        <p:spPr>
          <a:xfrm>
            <a:off x="687897" y="353661"/>
            <a:ext cx="3640822" cy="478172"/>
          </a:xfrm>
          <a:prstGeom prst="rect">
            <a:avLst/>
          </a:prstGeom>
          <a:solidFill>
            <a:srgbClr val="0916A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Постоянные затраты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CA28E6EF-564D-63CB-916A-74507EF86F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9415316"/>
              </p:ext>
            </p:extLst>
          </p:nvPr>
        </p:nvGraphicFramePr>
        <p:xfrm>
          <a:off x="687897" y="1185495"/>
          <a:ext cx="10242957" cy="47200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1348">
                  <a:extLst>
                    <a:ext uri="{9D8B030D-6E8A-4147-A177-3AD203B41FA5}">
                      <a16:colId xmlns:a16="http://schemas.microsoft.com/office/drawing/2014/main" val="1883627370"/>
                    </a:ext>
                  </a:extLst>
                </a:gridCol>
                <a:gridCol w="3335374">
                  <a:extLst>
                    <a:ext uri="{9D8B030D-6E8A-4147-A177-3AD203B41FA5}">
                      <a16:colId xmlns:a16="http://schemas.microsoft.com/office/drawing/2014/main" val="4077986695"/>
                    </a:ext>
                  </a:extLst>
                </a:gridCol>
                <a:gridCol w="4146235">
                  <a:extLst>
                    <a:ext uri="{9D8B030D-6E8A-4147-A177-3AD203B41FA5}">
                      <a16:colId xmlns:a16="http://schemas.microsoft.com/office/drawing/2014/main" val="1466210501"/>
                    </a:ext>
                  </a:extLst>
                </a:gridCol>
              </a:tblGrid>
              <a:tr h="470499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№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Статья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  <a:latin typeface="Montserrat" panose="00000500000000000000" pitchFamily="2" charset="-52"/>
                        </a:rPr>
                        <a:t>Цена за месяц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16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7213652"/>
                  </a:ext>
                </a:extLst>
              </a:tr>
              <a:tr h="74495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Montserrat" panose="00000500000000000000" pitchFamily="2" charset="-52"/>
                        </a:rPr>
                        <a:t>Облачные сервисы и хранение данных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bg1"/>
                          </a:solidFill>
                          <a:latin typeface="Montserrat" panose="00000500000000000000" pitchFamily="2" charset="-52"/>
                        </a:rPr>
                        <a:t>50 000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16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9487245"/>
                  </a:ext>
                </a:extLst>
              </a:tr>
              <a:tr h="1058623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Техническая поддержка и обслуживание оборудования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bg1"/>
                          </a:solidFill>
                          <a:latin typeface="Montserrat" panose="00000500000000000000" pitchFamily="2" charset="-52"/>
                        </a:rPr>
                        <a:t>200 000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16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9743007"/>
                  </a:ext>
                </a:extLst>
              </a:tr>
              <a:tr h="81530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Маркетинг и продвижение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bg1"/>
                          </a:solidFill>
                          <a:latin typeface="Montserrat" panose="00000500000000000000" pitchFamily="2" charset="-52"/>
                        </a:rPr>
                        <a:t>40 000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16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6151363"/>
                  </a:ext>
                </a:extLst>
              </a:tr>
              <a:tr h="81530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Непредвиденные расходы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bg1"/>
                          </a:solidFill>
                          <a:latin typeface="Montserrat" panose="00000500000000000000" pitchFamily="2" charset="-52"/>
                        </a:rPr>
                        <a:t>30 000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16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1147957"/>
                  </a:ext>
                </a:extLst>
              </a:tr>
              <a:tr h="815309">
                <a:tc gridSpan="2"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Итог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  <a:latin typeface="Montserrat" panose="00000500000000000000" pitchFamily="2" charset="-52"/>
                        </a:rPr>
                        <a:t>320 000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16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2915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87653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115143-8B4B-05D2-E22D-B9D46C7757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46" t="7490" r="17775" b="7408"/>
          <a:stretch/>
        </p:blipFill>
        <p:spPr>
          <a:xfrm>
            <a:off x="-671120" y="35669"/>
            <a:ext cx="12927435" cy="723386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A09307B-D729-A6F9-75F0-2194F95962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446" y="0"/>
            <a:ext cx="1175657" cy="118549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8CA3C67-DDF4-82C7-A321-925AFF675EEF}"/>
              </a:ext>
            </a:extLst>
          </p:cNvPr>
          <p:cNvSpPr/>
          <p:nvPr/>
        </p:nvSpPr>
        <p:spPr>
          <a:xfrm>
            <a:off x="687897" y="353661"/>
            <a:ext cx="4261608" cy="478172"/>
          </a:xfrm>
          <a:prstGeom prst="rect">
            <a:avLst/>
          </a:prstGeom>
          <a:solidFill>
            <a:srgbClr val="0916A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Источники финансирования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F072035-BA05-27DE-51F5-F15E2DEE4685}"/>
              </a:ext>
            </a:extLst>
          </p:cNvPr>
          <p:cNvSpPr/>
          <p:nvPr/>
        </p:nvSpPr>
        <p:spPr>
          <a:xfrm>
            <a:off x="1801378" y="1726237"/>
            <a:ext cx="8658901" cy="4210105"/>
          </a:xfrm>
          <a:prstGeom prst="rect">
            <a:avLst/>
          </a:prstGeom>
          <a:noFill/>
          <a:ln w="28575">
            <a:solidFill>
              <a:srgbClr val="C00000"/>
            </a:solidFill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b="1" dirty="0">
              <a:solidFill>
                <a:srgbClr val="4F4FFF"/>
              </a:solidFill>
            </a:endParaRPr>
          </a:p>
        </p:txBody>
      </p:sp>
      <p:sp>
        <p:nvSpPr>
          <p:cNvPr id="7" name="Текстовое поле 2">
            <a:extLst>
              <a:ext uri="{FF2B5EF4-FFF2-40B4-BE49-F238E27FC236}">
                <a16:creationId xmlns:a16="http://schemas.microsoft.com/office/drawing/2014/main" id="{A35E956F-9967-92FC-2F92-902E2E699E73}"/>
              </a:ext>
            </a:extLst>
          </p:cNvPr>
          <p:cNvSpPr txBox="1"/>
          <p:nvPr/>
        </p:nvSpPr>
        <p:spPr>
          <a:xfrm>
            <a:off x="1970288" y="1993572"/>
            <a:ext cx="8251423" cy="363266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342900" indent="-342900" algn="l">
              <a:lnSpc>
                <a:spcPct val="150000"/>
              </a:lnSpc>
              <a:buClrTx/>
              <a:buSzTx/>
              <a:buFont typeface="+mj-lt"/>
              <a:buAutoNum type="arabicPeriod"/>
            </a:pPr>
            <a:r>
              <a:rPr lang="ru-RU" sz="1600" b="1" dirty="0">
                <a:solidFill>
                  <a:srgbClr val="1C256C"/>
                </a:solidFill>
                <a:latin typeface="+mj-lt"/>
                <a:cs typeface="Arial" panose="020B0604020202020204" pitchFamily="34" charset="0"/>
                <a:sym typeface="+mn-ea"/>
              </a:rPr>
              <a:t>Классический FFF (friends, family and fools).</a:t>
            </a:r>
            <a:r>
              <a:rPr lang="ru-RU" sz="1400" b="1" dirty="0">
                <a:latin typeface="Montserrat" panose="00000500000000000000" pitchFamily="2" charset="-52"/>
                <a:sym typeface="+mn-ea"/>
              </a:rPr>
              <a:t> </a:t>
            </a:r>
            <a:r>
              <a:rPr lang="ru-RU" sz="1400" dirty="0">
                <a:latin typeface="Montserrat" panose="00000500000000000000" pitchFamily="2" charset="-52"/>
                <a:sym typeface="+mn-ea"/>
              </a:rPr>
              <a:t>Инвесторами могут стать члены семьи, друзья или знакомые. </a:t>
            </a:r>
          </a:p>
          <a:p>
            <a:pPr marL="342900" indent="-342900" algn="l">
              <a:lnSpc>
                <a:spcPct val="150000"/>
              </a:lnSpc>
              <a:buClrTx/>
              <a:buSzTx/>
              <a:buFont typeface="+mj-lt"/>
              <a:buAutoNum type="arabicPeriod"/>
            </a:pPr>
            <a:endParaRPr lang="ru-RU" sz="1400" dirty="0">
              <a:latin typeface="Montserrat" panose="00000500000000000000" pitchFamily="2" charset="-52"/>
              <a:sym typeface="+mn-ea"/>
            </a:endParaRPr>
          </a:p>
          <a:p>
            <a:pPr marL="342900" indent="-342900" algn="l">
              <a:lnSpc>
                <a:spcPct val="150000"/>
              </a:lnSpc>
              <a:buClrTx/>
              <a:buSzTx/>
              <a:buFont typeface="+mj-lt"/>
              <a:buAutoNum type="arabicPeriod"/>
            </a:pPr>
            <a:r>
              <a:rPr lang="ru-RU" sz="1600" b="1" dirty="0">
                <a:solidFill>
                  <a:srgbClr val="1C256C"/>
                </a:solidFill>
                <a:latin typeface="+mj-lt"/>
                <a:cs typeface="Arial" panose="020B0604020202020204" pitchFamily="34" charset="0"/>
                <a:sym typeface="+mn-ea"/>
              </a:rPr>
              <a:t>Бизнес-ангелы. </a:t>
            </a:r>
            <a:r>
              <a:rPr lang="ru-RU" sz="1400" dirty="0">
                <a:latin typeface="Montserrat" panose="00000500000000000000" pitchFamily="2" charset="-52"/>
                <a:sym typeface="+mn-ea"/>
              </a:rPr>
              <a:t>Профессиональные или стремящиеся к этому частные инвесторы. Они стремятся вкладывать деньги на начальной стадии. Частных инвесторов в стартап можно найти в соцсетях, на специализированных выставках или сайтах (Angel List, Startup Point, Pitch Book).</a:t>
            </a:r>
          </a:p>
          <a:p>
            <a:pPr marL="342900" indent="-342900" algn="l">
              <a:lnSpc>
                <a:spcPct val="150000"/>
              </a:lnSpc>
              <a:buClrTx/>
              <a:buSzTx/>
              <a:buFont typeface="+mj-lt"/>
              <a:buAutoNum type="arabicPeriod"/>
            </a:pPr>
            <a:endParaRPr lang="ru-RU" sz="1400" dirty="0">
              <a:latin typeface="Montserrat" panose="00000500000000000000" pitchFamily="2" charset="-52"/>
              <a:sym typeface="+mn-ea"/>
            </a:endParaRPr>
          </a:p>
          <a:p>
            <a:pPr marL="342900" indent="-342900" algn="l">
              <a:lnSpc>
                <a:spcPct val="150000"/>
              </a:lnSpc>
              <a:buClrTx/>
              <a:buSzTx/>
              <a:buFont typeface="+mj-lt"/>
              <a:buAutoNum type="arabicPeriod"/>
            </a:pPr>
            <a:r>
              <a:rPr lang="ru-RU" sz="1600" b="1" dirty="0">
                <a:solidFill>
                  <a:srgbClr val="1C256C"/>
                </a:solidFill>
                <a:latin typeface="+mj-lt"/>
                <a:cs typeface="Arial" panose="020B0604020202020204" pitchFamily="34" charset="0"/>
                <a:sym typeface="+mn-ea"/>
              </a:rPr>
              <a:t>Гранты от государства. «Мой бизнес» </a:t>
            </a:r>
            <a:r>
              <a:rPr lang="ru-RU" sz="1400" dirty="0">
                <a:latin typeface="Montserrat" panose="00000500000000000000" pitchFamily="2" charset="-52"/>
                <a:sym typeface="+mn-ea"/>
              </a:rPr>
              <a:t>― национальный проект для поддержки малого и среднего бизнеса. Получить грант могут молодые предприниматели от 14 до 25 лет.</a:t>
            </a:r>
          </a:p>
        </p:txBody>
      </p:sp>
    </p:spTree>
    <p:extLst>
      <p:ext uri="{BB962C8B-B14F-4D97-AF65-F5344CB8AC3E}">
        <p14:creationId xmlns:p14="http://schemas.microsoft.com/office/powerpoint/2010/main" val="3953224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FBB0B1A-AF7F-0CF1-8F0B-BB9AAE90F2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6" t="7314" r="8626" b="7505"/>
          <a:stretch/>
        </p:blipFill>
        <p:spPr>
          <a:xfrm>
            <a:off x="-7860" y="-1"/>
            <a:ext cx="12199860" cy="689554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2DFBAD3-5D9D-D85D-1CEB-087FC723C7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446" y="0"/>
            <a:ext cx="1175657" cy="1185495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F1E252B-CFA6-D985-8EA0-98FE9649A923}"/>
              </a:ext>
            </a:extLst>
          </p:cNvPr>
          <p:cNvSpPr/>
          <p:nvPr/>
        </p:nvSpPr>
        <p:spPr>
          <a:xfrm>
            <a:off x="687897" y="353661"/>
            <a:ext cx="3640822" cy="478172"/>
          </a:xfrm>
          <a:prstGeom prst="rect">
            <a:avLst/>
          </a:prstGeom>
          <a:solidFill>
            <a:srgbClr val="0916A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Доходы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7B245BA9-D554-7668-F5E8-9045FDCC7EF8}"/>
              </a:ext>
            </a:extLst>
          </p:cNvPr>
          <p:cNvSpPr/>
          <p:nvPr/>
        </p:nvSpPr>
        <p:spPr>
          <a:xfrm>
            <a:off x="687897" y="1185494"/>
            <a:ext cx="4813300" cy="4935905"/>
          </a:xfrm>
          <a:prstGeom prst="roundRect">
            <a:avLst/>
          </a:prstGeom>
          <a:noFill/>
          <a:ln>
            <a:solidFill>
              <a:srgbClr val="FF000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5FEE99-6C21-0334-5B44-F341FC898E53}"/>
              </a:ext>
            </a:extLst>
          </p:cNvPr>
          <p:cNvSpPr txBox="1"/>
          <p:nvPr/>
        </p:nvSpPr>
        <p:spPr>
          <a:xfrm>
            <a:off x="1051636" y="2303830"/>
            <a:ext cx="4531803" cy="42005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>
                <a:latin typeface="Montserrat" panose="00000500000000000000" pitchFamily="2" charset="-52"/>
              </a:rPr>
              <a:t>10 Предприятий</a:t>
            </a:r>
          </a:p>
          <a:p>
            <a:pPr>
              <a:lnSpc>
                <a:spcPct val="150000"/>
              </a:lnSpc>
            </a:pPr>
            <a:endParaRPr lang="ru-RU" dirty="0">
              <a:latin typeface="Montserrat" panose="00000500000000000000" pitchFamily="2" charset="-52"/>
            </a:endParaRPr>
          </a:p>
          <a:p>
            <a:pPr>
              <a:lnSpc>
                <a:spcPct val="150000"/>
              </a:lnSpc>
            </a:pPr>
            <a:r>
              <a:rPr lang="ru-RU" dirty="0">
                <a:latin typeface="Montserrat" panose="00000500000000000000" pitchFamily="2" charset="-52"/>
              </a:rPr>
              <a:t>Стоимость годовой подписки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Montserrat" panose="00000500000000000000" pitchFamily="2" charset="-52"/>
              </a:rPr>
              <a:t> 300 000 руб.</a:t>
            </a:r>
          </a:p>
          <a:p>
            <a:pPr>
              <a:lnSpc>
                <a:spcPct val="150000"/>
              </a:lnSpc>
            </a:pPr>
            <a:endParaRPr lang="ru-RU" dirty="0">
              <a:latin typeface="Montserrat" panose="00000500000000000000" pitchFamily="2" charset="-52"/>
            </a:endParaRPr>
          </a:p>
          <a:p>
            <a:pPr>
              <a:lnSpc>
                <a:spcPct val="150000"/>
              </a:lnSpc>
            </a:pPr>
            <a:r>
              <a:rPr lang="ru-RU" dirty="0">
                <a:latin typeface="Montserrat" panose="00000500000000000000" pitchFamily="2" charset="-52"/>
              </a:rPr>
              <a:t>Доход от подписок =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Montserrat" panose="00000500000000000000" pitchFamily="2" charset="-52"/>
              </a:rPr>
              <a:t>300 000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× 15 = 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3 000 000 руб.</a:t>
            </a:r>
          </a:p>
          <a:p>
            <a:pPr>
              <a:lnSpc>
                <a:spcPct val="150000"/>
              </a:lnSpc>
            </a:pPr>
            <a:endParaRPr lang="ru-RU" dirty="0">
              <a:solidFill>
                <a:schemeClr val="bg2">
                  <a:lumMod val="25000"/>
                </a:schemeClr>
              </a:solidFill>
              <a:latin typeface="Montserrat" panose="00000500000000000000" pitchFamily="2" charset="-5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ru-RU" dirty="0">
              <a:solidFill>
                <a:schemeClr val="bg2">
                  <a:lumMod val="25000"/>
                </a:schemeClr>
              </a:solidFill>
              <a:latin typeface="Montserrat" panose="00000500000000000000" pitchFamily="2" charset="-52"/>
            </a:endParaRPr>
          </a:p>
          <a:p>
            <a:pPr>
              <a:lnSpc>
                <a:spcPct val="150000"/>
              </a:lnSpc>
            </a:pPr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F0C150-EEE8-49DC-BFD5-F8EF68C37CDF}"/>
              </a:ext>
            </a:extLst>
          </p:cNvPr>
          <p:cNvSpPr txBox="1"/>
          <p:nvPr/>
        </p:nvSpPr>
        <p:spPr>
          <a:xfrm>
            <a:off x="1464552" y="1355643"/>
            <a:ext cx="32599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Доходы от подписки</a:t>
            </a:r>
          </a:p>
          <a:p>
            <a:pPr algn="ctr"/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A5D107BB-30CA-10B6-1BAF-3DFEF0758E29}"/>
              </a:ext>
            </a:extLst>
          </p:cNvPr>
          <p:cNvSpPr/>
          <p:nvPr/>
        </p:nvSpPr>
        <p:spPr>
          <a:xfrm>
            <a:off x="5996354" y="1185495"/>
            <a:ext cx="5094797" cy="4935904"/>
          </a:xfrm>
          <a:prstGeom prst="roundRect">
            <a:avLst/>
          </a:prstGeom>
          <a:noFill/>
          <a:ln>
            <a:solidFill>
              <a:srgbClr val="FF000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71307BA-04D0-3B22-D22F-101DC3AFAE9E}"/>
              </a:ext>
            </a:extLst>
          </p:cNvPr>
          <p:cNvSpPr txBox="1"/>
          <p:nvPr/>
        </p:nvSpPr>
        <p:spPr>
          <a:xfrm>
            <a:off x="6302440" y="2303830"/>
            <a:ext cx="48133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Montserrat" panose="00000500000000000000" pitchFamily="2" charset="-52"/>
              </a:rPr>
              <a:t>Услуги по обучению и технической поддержки</a:t>
            </a:r>
          </a:p>
          <a:p>
            <a:endParaRPr lang="ru-RU" dirty="0">
              <a:latin typeface="Montserrat" panose="00000500000000000000" pitchFamily="2" charset="-52"/>
            </a:endParaRPr>
          </a:p>
          <a:p>
            <a:r>
              <a:rPr lang="ru-RU" dirty="0">
                <a:latin typeface="Montserrat" panose="00000500000000000000" pitchFamily="2" charset="-52"/>
              </a:rPr>
              <a:t>Стоимость 50 000 руб. за каждую услугу</a:t>
            </a:r>
          </a:p>
          <a:p>
            <a:endParaRPr lang="ru-RU" dirty="0">
              <a:latin typeface="Montserrat" panose="00000500000000000000" pitchFamily="2" charset="-52"/>
            </a:endParaRP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Доп. Доход =</a:t>
            </a: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(50 000 + 50 000) × 10 = 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1 000 000 руб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.</a:t>
            </a:r>
          </a:p>
          <a:p>
            <a:endParaRPr lang="ru-RU" dirty="0">
              <a:solidFill>
                <a:schemeClr val="bg2">
                  <a:lumMod val="25000"/>
                </a:schemeClr>
              </a:solidFill>
              <a:latin typeface="Montserrat" panose="00000500000000000000" pitchFamily="2" charset="-52"/>
            </a:endParaRPr>
          </a:p>
          <a:p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8E8566-9410-B972-AB57-379036FBCCFC}"/>
              </a:ext>
            </a:extLst>
          </p:cNvPr>
          <p:cNvSpPr txBox="1"/>
          <p:nvPr/>
        </p:nvSpPr>
        <p:spPr>
          <a:xfrm>
            <a:off x="6773010" y="1355643"/>
            <a:ext cx="32599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Дополнительные услуги</a:t>
            </a:r>
          </a:p>
          <a:p>
            <a:pPr algn="ctr"/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A247EA8-1C9E-45A3-277C-A7FAE5860C30}"/>
              </a:ext>
            </a:extLst>
          </p:cNvPr>
          <p:cNvSpPr txBox="1"/>
          <p:nvPr/>
        </p:nvSpPr>
        <p:spPr>
          <a:xfrm>
            <a:off x="4259529" y="4810698"/>
            <a:ext cx="32599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altLang="ko-KR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7306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C037CAF-343F-AABD-B205-FAD5FB4945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446" y="0"/>
            <a:ext cx="1175657" cy="1185495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B23F6D7-BEA4-386F-C32B-B6587D6F1E52}"/>
              </a:ext>
            </a:extLst>
          </p:cNvPr>
          <p:cNvSpPr/>
          <p:nvPr/>
        </p:nvSpPr>
        <p:spPr>
          <a:xfrm>
            <a:off x="687897" y="353661"/>
            <a:ext cx="3145872" cy="478172"/>
          </a:xfrm>
          <a:prstGeom prst="rect">
            <a:avLst/>
          </a:prstGeom>
          <a:solidFill>
            <a:srgbClr val="0916A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Риски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411A2782-577E-6668-4888-67B7719335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285237"/>
              </p:ext>
            </p:extLst>
          </p:nvPr>
        </p:nvGraphicFramePr>
        <p:xfrm>
          <a:off x="687897" y="1017543"/>
          <a:ext cx="10816206" cy="5715807"/>
        </p:xfrm>
        <a:graphic>
          <a:graphicData uri="http://schemas.openxmlformats.org/drawingml/2006/table">
            <a:tbl>
              <a:tblPr/>
              <a:tblGrid>
                <a:gridCol w="41988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173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905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Univers Condensed (Заголовки)"/>
                          <a:ea typeface="+mj-ea"/>
                          <a:cs typeface="+mj-cs"/>
                        </a:rPr>
                        <a:t>Риск</a:t>
                      </a:r>
                    </a:p>
                  </a:txBody>
                  <a:tcPr marL="22860" marR="22860" marT="15240" marB="152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kern="1200" dirty="0">
                          <a:solidFill>
                            <a:schemeClr val="tx1"/>
                          </a:solidFill>
                          <a:latin typeface="Univers Condensed (Заголовки)"/>
                          <a:ea typeface="+mn-ea"/>
                          <a:cs typeface="+mn-cs"/>
                        </a:rPr>
                        <a:t>Решение </a:t>
                      </a:r>
                    </a:p>
                  </a:txBody>
                  <a:tcPr marL="22860" marR="22860" marT="15240" marB="152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725"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ru-RU" sz="1400" b="1" kern="1200" dirty="0">
                          <a:solidFill>
                            <a:schemeClr val="bg1"/>
                          </a:solidFill>
                          <a:latin typeface="Univers Condensed (Заголовки)"/>
                          <a:ea typeface="+mj-ea"/>
                          <a:cs typeface="+mj-cs"/>
                        </a:rPr>
                        <a:t>Технические риски</a:t>
                      </a:r>
                    </a:p>
                  </a:txBody>
                  <a:tcPr marL="22860" marR="22860" marT="15240" marB="152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16A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8874">
                <a:tc>
                  <a:txBody>
                    <a:bodyPr/>
                    <a:lstStyle/>
                    <a:p>
                      <a:pPr marL="36000" indent="-36000" algn="l" defTabSz="914400" rtl="0" eaLnBrk="1" fontAlgn="b" latinLnBrk="0" hangingPunct="1">
                        <a:lnSpc>
                          <a:spcPct val="150000"/>
                        </a:lnSpc>
                        <a:buAutoNum type="arabicPeriod"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Univers Condensed (Заголовки)"/>
                          <a:ea typeface="+mj-ea"/>
                          <a:cs typeface="+mj-cs"/>
                        </a:rPr>
                        <a:t> Недостаточная точность модели</a:t>
                      </a:r>
                    </a:p>
                  </a:txBody>
                  <a:tcPr marL="22860" marR="22860" marT="15240" marB="152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0" kern="1200" dirty="0">
                          <a:solidFill>
                            <a:schemeClr val="tx1"/>
                          </a:solidFill>
                          <a:latin typeface="Univers Condensed (Заголовки)"/>
                          <a:ea typeface="+mn-ea"/>
                          <a:cs typeface="+mn-cs"/>
                        </a:rPr>
                        <a:t>Постоянное улучшение модели, использование современных методов машинного обучения, регулярное тестирование и оптимизация</a:t>
                      </a:r>
                    </a:p>
                  </a:txBody>
                  <a:tcPr marL="22860" marR="22860" marT="15240" marB="152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887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Univers Condensed (Заголовки)"/>
                          <a:ea typeface="+mn-ea"/>
                          <a:cs typeface="+mn-cs"/>
                        </a:rPr>
                        <a:t>2. Ограниченность доступных данных</a:t>
                      </a:r>
                    </a:p>
                  </a:txBody>
                  <a:tcPr marL="22860" marR="22860" marT="15240" marB="152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0" kern="1200" dirty="0">
                          <a:solidFill>
                            <a:schemeClr val="tx1"/>
                          </a:solidFill>
                          <a:latin typeface="Univers Condensed (Заголовки)"/>
                          <a:ea typeface="+mn-ea"/>
                          <a:cs typeface="+mn-cs"/>
                        </a:rPr>
                        <a:t>Активный сбор данных, сотрудничество с другими организациями для получения дополнительных данных, создание синтетических данных</a:t>
                      </a:r>
                    </a:p>
                  </a:txBody>
                  <a:tcPr marL="22860" marR="22860" marT="15240" marB="152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888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bg1"/>
                          </a:solidFill>
                          <a:latin typeface="Univers Condensed (Заголовки)"/>
                          <a:ea typeface="+mn-ea"/>
                          <a:cs typeface="+mn-cs"/>
                        </a:rPr>
                        <a:t>Коммерческие риски</a:t>
                      </a:r>
                    </a:p>
                  </a:txBody>
                  <a:tcPr marL="22860" marR="22860" marT="15240" marB="152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16A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887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Univers Condensed (Заголовки)"/>
                          <a:ea typeface="+mn-ea"/>
                          <a:cs typeface="+mn-cs"/>
                        </a:rPr>
                        <a:t>1.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Univers Condensed (Заголовки)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Univers Condensed (Заголовки)"/>
                          <a:ea typeface="+mn-ea"/>
                          <a:cs typeface="+mn-cs"/>
                        </a:rPr>
                        <a:t>Низкий уровень принятия продукта ЦА</a:t>
                      </a:r>
                    </a:p>
                  </a:txBody>
                  <a:tcPr marL="22860" marR="22860" marT="15240" marB="152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0" kern="1200" dirty="0">
                          <a:solidFill>
                            <a:schemeClr val="tx1"/>
                          </a:solidFill>
                          <a:latin typeface="Univers Condensed (Заголовки)"/>
                          <a:ea typeface="+mn-ea"/>
                          <a:cs typeface="+mn-cs"/>
                        </a:rPr>
                        <a:t>Проведение разъяснительной работы с потенциальными клиентами, разработка демонстрационных версий и кейсов с результатами</a:t>
                      </a:r>
                    </a:p>
                  </a:txBody>
                  <a:tcPr marL="22860" marR="22860" marT="15240" marB="152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887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Univers Condensed (Заголовки)"/>
                          <a:ea typeface="+mn-ea"/>
                          <a:cs typeface="+mn-cs"/>
                        </a:rPr>
                        <a:t>2. Высокая конкуренция со стороны компаний, которые уже предоставляют системы мониторинга безопасности.</a:t>
                      </a:r>
                    </a:p>
                  </a:txBody>
                  <a:tcPr marL="22860" marR="22860" marT="15240" marB="152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0" kern="1200" dirty="0">
                          <a:solidFill>
                            <a:schemeClr val="tx1"/>
                          </a:solidFill>
                          <a:latin typeface="Univers Condensed (Заголовки)"/>
                          <a:ea typeface="+mn-ea"/>
                          <a:cs typeface="+mn-cs"/>
                        </a:rPr>
                        <a:t>Разработка уникальных функций и конкурентных преимуществ, таких как гибкость, простота интеграции, доступность аналитики</a:t>
                      </a:r>
                    </a:p>
                  </a:txBody>
                  <a:tcPr marL="22860" marR="22860" marT="15240" marB="152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888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bg1"/>
                          </a:solidFill>
                          <a:latin typeface="Univers Condensed (Заголовки)"/>
                          <a:ea typeface="+mn-ea"/>
                          <a:cs typeface="+mn-cs"/>
                        </a:rPr>
                        <a:t>Экономические риски</a:t>
                      </a:r>
                    </a:p>
                  </a:txBody>
                  <a:tcPr marL="22860" marR="22860" marT="15240" marB="152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16A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6887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Univers Condensed (Заголовки)"/>
                          <a:ea typeface="+mn-ea"/>
                          <a:cs typeface="+mn-cs"/>
                        </a:rPr>
                        <a:t>1. Нестабильность рынка и колебания в бюджете предприятий на внедрение новых технологий</a:t>
                      </a:r>
                    </a:p>
                  </a:txBody>
                  <a:tcPr marL="22860" marR="22860" marT="15240" marB="152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0" kern="1200" dirty="0">
                          <a:solidFill>
                            <a:schemeClr val="tx1"/>
                          </a:solidFill>
                          <a:latin typeface="Univers Condensed (Заголовки)"/>
                          <a:ea typeface="+mn-ea"/>
                          <a:cs typeface="+mn-cs"/>
                        </a:rPr>
                        <a:t>Разработка более экономичных предложений, возможность рассрочки оплаты</a:t>
                      </a:r>
                    </a:p>
                  </a:txBody>
                  <a:tcPr marL="22860" marR="22860" marT="15240" marB="152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6887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Univers Condensed (Заголовки)"/>
                          <a:ea typeface="+mn-ea"/>
                          <a:cs typeface="+mn-cs"/>
                        </a:rPr>
                        <a:t>2. Превышение бюджета на разработку из-за увеличения затрат на оборудование и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Univers Condensed (Заголовки)"/>
                          <a:ea typeface="+mn-ea"/>
                          <a:cs typeface="+mn-cs"/>
                        </a:rPr>
                        <a:t>тд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Univers Condensed (Заголовки)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22860" marR="22860" marT="15240" marB="152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0" kern="1200" dirty="0">
                          <a:solidFill>
                            <a:schemeClr val="tx1"/>
                          </a:solidFill>
                          <a:latin typeface="Univers Condensed (Заголовки)"/>
                          <a:ea typeface="+mn-ea"/>
                          <a:cs typeface="+mn-cs"/>
                        </a:rPr>
                        <a:t>Тщательное бюджетирование с созданием резервного фонда на непредвиденные расходы, а также регулярный контроль и корректировка бюджета</a:t>
                      </a:r>
                    </a:p>
                  </a:txBody>
                  <a:tcPr marL="22860" marR="22860" marT="15240" marB="152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7305269"/>
                  </a:ext>
                </a:extLst>
              </a:tr>
              <a:tr h="25888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bg1"/>
                          </a:solidFill>
                          <a:latin typeface="Univers Condensed (Заголовки)"/>
                          <a:ea typeface="+mn-ea"/>
                          <a:cs typeface="+mn-cs"/>
                        </a:rPr>
                        <a:t>Другие риски</a:t>
                      </a:r>
                    </a:p>
                  </a:txBody>
                  <a:tcPr marL="22860" marR="22860" marT="15240" marB="152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16A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i="0" kern="1200" dirty="0">
                        <a:solidFill>
                          <a:schemeClr val="tx1"/>
                        </a:solidFill>
                        <a:latin typeface="Univers Condensed (Заголовки)"/>
                        <a:ea typeface="+mn-ea"/>
                        <a:cs typeface="+mn-cs"/>
                      </a:endParaRPr>
                    </a:p>
                  </a:txBody>
                  <a:tcPr marL="22860" marR="22860" marT="15240" marB="152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4158893"/>
                  </a:ext>
                </a:extLst>
              </a:tr>
              <a:tr h="67809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Univers Condensed (Заголовки)"/>
                          <a:ea typeface="+mn-ea"/>
                          <a:cs typeface="+mn-cs"/>
                        </a:rPr>
                        <a:t>1. Нарушение законов о защите данных и конфиденциальности</a:t>
                      </a:r>
                    </a:p>
                  </a:txBody>
                  <a:tcPr marL="22860" marR="22860" marT="15240" marB="152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0" kern="1200" dirty="0">
                          <a:solidFill>
                            <a:schemeClr val="tx1"/>
                          </a:solidFill>
                          <a:latin typeface="Univers Condensed (Заголовки)"/>
                          <a:ea typeface="+mn-ea"/>
                          <a:cs typeface="+mn-cs"/>
                        </a:rPr>
                        <a:t>Соблюдение норм и правил защиты данных.</a:t>
                      </a:r>
                    </a:p>
                  </a:txBody>
                  <a:tcPr marL="22860" marR="22860" marT="15240" marB="152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7748020"/>
                  </a:ext>
                </a:extLst>
              </a:tr>
              <a:tr h="50550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Univers Condensed (Заголовки)"/>
                          <a:ea typeface="+mn-ea"/>
                          <a:cs typeface="+mn-cs"/>
                        </a:rPr>
                        <a:t>2. Сложности с интеграцией продукта на предприятиях клиента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kern="1200" dirty="0">
                        <a:solidFill>
                          <a:schemeClr val="tx1"/>
                        </a:solidFill>
                        <a:latin typeface="Univers Condensed (Заголовки)"/>
                        <a:ea typeface="+mn-ea"/>
                        <a:cs typeface="+mn-cs"/>
                      </a:endParaRPr>
                    </a:p>
                  </a:txBody>
                  <a:tcPr marL="22860" marR="22860" marT="15240" marB="152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0" kern="1200" dirty="0">
                          <a:solidFill>
                            <a:schemeClr val="tx1"/>
                          </a:solidFill>
                          <a:latin typeface="Univers Condensed (Заголовки)"/>
                          <a:ea typeface="+mn-ea"/>
                          <a:cs typeface="+mn-cs"/>
                        </a:rPr>
                        <a:t>Создание гибкой архитектуры системы, которая легко адаптируется под существующие IT-системы предприятия.</a:t>
                      </a:r>
                    </a:p>
                  </a:txBody>
                  <a:tcPr marL="22860" marR="22860" marT="15240" marB="152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4396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78183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6E61A7A-10B2-084A-94D2-85C8B959A0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446" y="0"/>
            <a:ext cx="1175657" cy="1185495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65A13B1-F0FB-463F-5A28-7BCB4E280E77}"/>
              </a:ext>
            </a:extLst>
          </p:cNvPr>
          <p:cNvSpPr/>
          <p:nvPr/>
        </p:nvSpPr>
        <p:spPr>
          <a:xfrm>
            <a:off x="687897" y="353661"/>
            <a:ext cx="6065328" cy="478172"/>
          </a:xfrm>
          <a:prstGeom prst="rect">
            <a:avLst/>
          </a:prstGeom>
          <a:solidFill>
            <a:srgbClr val="0916A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Минимально жизнеспособный продукт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EF96DE2-76B1-46B3-810D-AE24502CE7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1937" y="2513547"/>
            <a:ext cx="8470063" cy="2025937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A3EEDB3-EF9C-46A1-8A2B-778DB4338D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635" y="2083133"/>
            <a:ext cx="3595131" cy="340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55871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9C7F949-1AAD-B715-B7EC-649CEC5DFA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446" y="0"/>
            <a:ext cx="1175657" cy="1185495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B518C9F-1B33-7B0F-7639-93CC978AB0CA}"/>
              </a:ext>
            </a:extLst>
          </p:cNvPr>
          <p:cNvSpPr/>
          <p:nvPr/>
        </p:nvSpPr>
        <p:spPr>
          <a:xfrm>
            <a:off x="687897" y="353661"/>
            <a:ext cx="3145872" cy="478172"/>
          </a:xfrm>
          <a:prstGeom prst="rect">
            <a:avLst/>
          </a:prstGeom>
          <a:solidFill>
            <a:srgbClr val="0916A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Команда проекта</a:t>
            </a:r>
          </a:p>
        </p:txBody>
      </p:sp>
      <p:pic>
        <p:nvPicPr>
          <p:cNvPr id="39" name="原创设计师QQ598969553          _3">
            <a:extLst>
              <a:ext uri="{FF2B5EF4-FFF2-40B4-BE49-F238E27FC236}">
                <a16:creationId xmlns:a16="http://schemas.microsoft.com/office/drawing/2014/main" id="{DAC8850E-F85D-05CA-0CEC-AFBB6390596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3564" y="1879811"/>
            <a:ext cx="2793577" cy="2793577"/>
          </a:xfrm>
          <a:prstGeom prst="ellipse">
            <a:avLst/>
          </a:prstGeom>
        </p:spPr>
      </p:pic>
      <p:pic>
        <p:nvPicPr>
          <p:cNvPr id="40" name="原创设计师QQ598969553          _4">
            <a:extLst>
              <a:ext uri="{FF2B5EF4-FFF2-40B4-BE49-F238E27FC236}">
                <a16:creationId xmlns:a16="http://schemas.microsoft.com/office/drawing/2014/main" id="{C2029B31-DD5F-FFD1-95F2-EAC3BA2DC41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15920" y="1879811"/>
            <a:ext cx="2793577" cy="2793577"/>
          </a:xfrm>
          <a:prstGeom prst="ellipse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AF2533A8-3D8F-94B4-5114-D2A80C3E12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803" y="1879811"/>
            <a:ext cx="2794693" cy="2793578"/>
          </a:xfrm>
          <a:prstGeom prst="flowChartConnector">
            <a:avLst/>
          </a:prstGeom>
        </p:spPr>
      </p:pic>
      <p:sp>
        <p:nvSpPr>
          <p:cNvPr id="42" name="原创设计师QQ598969553          _8">
            <a:extLst>
              <a:ext uri="{FF2B5EF4-FFF2-40B4-BE49-F238E27FC236}">
                <a16:creationId xmlns:a16="http://schemas.microsoft.com/office/drawing/2014/main" id="{49E9D0C1-5D3C-BD2C-0DCE-32D10D7F4614}"/>
              </a:ext>
            </a:extLst>
          </p:cNvPr>
          <p:cNvSpPr/>
          <p:nvPr/>
        </p:nvSpPr>
        <p:spPr>
          <a:xfrm>
            <a:off x="768601" y="1879811"/>
            <a:ext cx="2793577" cy="2793577"/>
          </a:xfrm>
          <a:prstGeom prst="arc">
            <a:avLst>
              <a:gd name="adj1" fmla="val 16200000"/>
              <a:gd name="adj2" fmla="val 10155543"/>
            </a:avLst>
          </a:prstGeom>
          <a:ln w="50800" cap="rnd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43" name="原创设计师QQ598969553          _9">
            <a:extLst>
              <a:ext uri="{FF2B5EF4-FFF2-40B4-BE49-F238E27FC236}">
                <a16:creationId xmlns:a16="http://schemas.microsoft.com/office/drawing/2014/main" id="{D899C2DC-BD33-26DB-EFCB-0064C3771872}"/>
              </a:ext>
            </a:extLst>
          </p:cNvPr>
          <p:cNvSpPr/>
          <p:nvPr/>
        </p:nvSpPr>
        <p:spPr>
          <a:xfrm>
            <a:off x="4714803" y="1879811"/>
            <a:ext cx="2795809" cy="2793577"/>
          </a:xfrm>
          <a:prstGeom prst="arc">
            <a:avLst>
              <a:gd name="adj1" fmla="val 20082479"/>
              <a:gd name="adj2" fmla="val 7001496"/>
            </a:avLst>
          </a:prstGeom>
          <a:ln w="50800" cap="rnd">
            <a:solidFill>
              <a:srgbClr val="0916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44" name="原创设计师QQ598969553          _10">
            <a:extLst>
              <a:ext uri="{FF2B5EF4-FFF2-40B4-BE49-F238E27FC236}">
                <a16:creationId xmlns:a16="http://schemas.microsoft.com/office/drawing/2014/main" id="{49B2A0F9-8958-DA08-6951-5F1AD8F5F58B}"/>
              </a:ext>
            </a:extLst>
          </p:cNvPr>
          <p:cNvSpPr/>
          <p:nvPr/>
        </p:nvSpPr>
        <p:spPr>
          <a:xfrm>
            <a:off x="8711642" y="1879811"/>
            <a:ext cx="2793577" cy="2793577"/>
          </a:xfrm>
          <a:prstGeom prst="arc">
            <a:avLst>
              <a:gd name="adj1" fmla="val 13544500"/>
              <a:gd name="adj2" fmla="val 6960736"/>
            </a:avLst>
          </a:prstGeom>
          <a:ln w="50800" cap="rnd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45" name="原创设计师QQ598969553          _13">
            <a:extLst>
              <a:ext uri="{FF2B5EF4-FFF2-40B4-BE49-F238E27FC236}">
                <a16:creationId xmlns:a16="http://schemas.microsoft.com/office/drawing/2014/main" id="{4FF45D26-049D-0DCE-DFEC-FD0B58F128D1}"/>
              </a:ext>
            </a:extLst>
          </p:cNvPr>
          <p:cNvSpPr txBox="1"/>
          <p:nvPr/>
        </p:nvSpPr>
        <p:spPr>
          <a:xfrm>
            <a:off x="1094644" y="4884093"/>
            <a:ext cx="21914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1400" dirty="0">
                <a:solidFill>
                  <a:schemeClr val="bg1">
                    <a:lumMod val="50000"/>
                  </a:schemeClr>
                </a:solidFill>
                <a:latin typeface="+mn-ea"/>
                <a:cs typeface="Open Sans" panose="020B0606030504020204" pitchFamily="34" charset="0"/>
              </a:rPr>
              <a:t>ГУБАЙДУЛЛИН АСКАР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+mn-ea"/>
              <a:cs typeface="Open Sans" panose="020B0606030504020204" pitchFamily="34" charset="0"/>
            </a:endParaRPr>
          </a:p>
          <a:p>
            <a:pPr algn="ctr"/>
            <a:endParaRPr lang="en-US" sz="1000" dirty="0">
              <a:solidFill>
                <a:schemeClr val="bg1">
                  <a:lumMod val="50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46" name="原创设计师QQ598969553          _14">
            <a:extLst>
              <a:ext uri="{FF2B5EF4-FFF2-40B4-BE49-F238E27FC236}">
                <a16:creationId xmlns:a16="http://schemas.microsoft.com/office/drawing/2014/main" id="{C5E4A88A-A540-E8D4-3CA1-2B73E0B5BC77}"/>
              </a:ext>
            </a:extLst>
          </p:cNvPr>
          <p:cNvSpPr txBox="1"/>
          <p:nvPr/>
        </p:nvSpPr>
        <p:spPr>
          <a:xfrm>
            <a:off x="4892198" y="4884093"/>
            <a:ext cx="2439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1400" dirty="0">
                <a:solidFill>
                  <a:schemeClr val="bg1">
                    <a:lumMod val="50000"/>
                  </a:schemeClr>
                </a:solidFill>
                <a:latin typeface="+mn-ea"/>
                <a:cs typeface="Open Sans" panose="020B0606030504020204" pitchFamily="34" charset="0"/>
              </a:rPr>
              <a:t>ЯРОШЕВИЧ АНГЕЛИНА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+mn-ea"/>
              <a:cs typeface="Open Sans" panose="020B0606030504020204" pitchFamily="34" charset="0"/>
            </a:endParaRPr>
          </a:p>
          <a:p>
            <a:pPr algn="ctr"/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n-ea"/>
                <a:cs typeface="Open Sans" panose="020B0606030504020204" pitchFamily="34" charset="0"/>
              </a:rPr>
              <a:t>@yaro_lina</a:t>
            </a:r>
            <a:endParaRPr lang="en-US" sz="1000" dirty="0">
              <a:solidFill>
                <a:schemeClr val="bg1">
                  <a:lumMod val="50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47" name="原创设计师QQ598969553          _15">
            <a:extLst>
              <a:ext uri="{FF2B5EF4-FFF2-40B4-BE49-F238E27FC236}">
                <a16:creationId xmlns:a16="http://schemas.microsoft.com/office/drawing/2014/main" id="{9F70CF71-7251-9EEF-4016-3B58B63B5299}"/>
              </a:ext>
            </a:extLst>
          </p:cNvPr>
          <p:cNvSpPr txBox="1"/>
          <p:nvPr/>
        </p:nvSpPr>
        <p:spPr>
          <a:xfrm>
            <a:off x="9045276" y="4884093"/>
            <a:ext cx="21240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1400" dirty="0">
                <a:solidFill>
                  <a:schemeClr val="bg1">
                    <a:lumMod val="50000"/>
                  </a:schemeClr>
                </a:solidFill>
                <a:latin typeface="+mn-ea"/>
                <a:cs typeface="Open Sans" panose="020B0606030504020204" pitchFamily="34" charset="0"/>
              </a:rPr>
              <a:t>РАДЗЮКЕВИЧ ЕВА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+mn-ea"/>
              <a:cs typeface="Open Sans" panose="020B0606030504020204" pitchFamily="34" charset="0"/>
            </a:endParaRPr>
          </a:p>
          <a:p>
            <a:pPr algn="ctr"/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n-ea"/>
                <a:cs typeface="Open Sans" panose="020B0606030504020204" pitchFamily="34" charset="0"/>
              </a:rPr>
              <a:t>@evochka_devochkaa</a:t>
            </a:r>
            <a:endParaRPr lang="en-US" sz="1000" dirty="0">
              <a:solidFill>
                <a:schemeClr val="bg1">
                  <a:lumMod val="50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DAB6E72-3808-413F-B619-480D6D73F7D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53748">
            <a:off x="8738992" y="1908278"/>
            <a:ext cx="2736643" cy="273664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1CEFE25-64A0-4086-B270-1137E0D339B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14" y="1907540"/>
            <a:ext cx="2762183" cy="2762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6816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90CA143-45B9-FF29-4C28-B7CDA77C5E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BF07B68-5EE2-5142-4EB2-C47C38BC51A5}"/>
              </a:ext>
            </a:extLst>
          </p:cNvPr>
          <p:cNvSpPr/>
          <p:nvPr/>
        </p:nvSpPr>
        <p:spPr>
          <a:xfrm>
            <a:off x="1" y="1"/>
            <a:ext cx="12192000" cy="6858000"/>
          </a:xfrm>
          <a:prstGeom prst="rect">
            <a:avLst/>
          </a:prstGeom>
          <a:solidFill>
            <a:srgbClr val="1E188C">
              <a:alpha val="66000"/>
            </a:srgb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7F2CFD1-7DF1-DFCC-9223-4E58C3BA338D}"/>
              </a:ext>
            </a:extLst>
          </p:cNvPr>
          <p:cNvGrpSpPr/>
          <p:nvPr/>
        </p:nvGrpSpPr>
        <p:grpSpPr>
          <a:xfrm>
            <a:off x="776876" y="232564"/>
            <a:ext cx="8900523" cy="2651880"/>
            <a:chOff x="-2" y="269030"/>
            <a:chExt cx="21440308" cy="6593836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E071CA9-203B-4F94-91EC-CD23A333C5FE}"/>
                </a:ext>
              </a:extLst>
            </p:cNvPr>
            <p:cNvSpPr txBox="1"/>
            <p:nvPr/>
          </p:nvSpPr>
          <p:spPr>
            <a:xfrm>
              <a:off x="0" y="3565948"/>
              <a:ext cx="17739567" cy="8367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179"/>
                </a:lnSpc>
                <a:spcBef>
                  <a:spcPct val="0"/>
                </a:spcBef>
              </a:pPr>
              <a:endParaRPr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6735BE8-1C65-7861-DE29-0AF0D40CCD08}"/>
                </a:ext>
              </a:extLst>
            </p:cNvPr>
            <p:cNvSpPr txBox="1"/>
            <p:nvPr/>
          </p:nvSpPr>
          <p:spPr>
            <a:xfrm>
              <a:off x="-2" y="269030"/>
              <a:ext cx="21440308" cy="659383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10807"/>
                </a:lnSpc>
              </a:pPr>
              <a:r>
                <a:rPr lang="en-US" sz="7200" b="1" spc="-98" dirty="0" err="1">
                  <a:solidFill>
                    <a:srgbClr val="FFFFFF"/>
                  </a:solidFill>
                  <a:latin typeface="Montserrat" panose="00000500000000000000" pitchFamily="2" charset="-52"/>
                  <a:ea typeface="Raleway Bold"/>
                  <a:cs typeface="Raleway Bold"/>
                  <a:sym typeface="Raleway Bold"/>
                </a:rPr>
                <a:t>Спасибо</a:t>
              </a:r>
              <a:r>
                <a:rPr lang="en-US" sz="7200" b="1" spc="-98" dirty="0">
                  <a:solidFill>
                    <a:srgbClr val="FFFFFF"/>
                  </a:solidFill>
                  <a:latin typeface="Montserrat" panose="00000500000000000000" pitchFamily="2" charset="-52"/>
                  <a:ea typeface="Raleway Bold"/>
                  <a:cs typeface="Raleway Bold"/>
                  <a:sym typeface="Raleway Bold"/>
                </a:rPr>
                <a:t> </a:t>
              </a:r>
              <a:r>
                <a:rPr lang="en-US" sz="7200" b="1" spc="-98" dirty="0" err="1">
                  <a:solidFill>
                    <a:srgbClr val="FFFFFF"/>
                  </a:solidFill>
                  <a:latin typeface="Montserrat" panose="00000500000000000000" pitchFamily="2" charset="-52"/>
                  <a:ea typeface="Raleway Bold"/>
                  <a:cs typeface="Raleway Bold"/>
                  <a:sym typeface="Raleway Bold"/>
                </a:rPr>
                <a:t>за</a:t>
              </a:r>
              <a:r>
                <a:rPr lang="en-US" sz="7200" b="1" spc="-98" dirty="0">
                  <a:solidFill>
                    <a:srgbClr val="FFFFFF"/>
                  </a:solidFill>
                  <a:latin typeface="Montserrat" panose="00000500000000000000" pitchFamily="2" charset="-52"/>
                  <a:ea typeface="Raleway Bold"/>
                  <a:cs typeface="Raleway Bold"/>
                  <a:sym typeface="Raleway Bold"/>
                </a:rPr>
                <a:t> </a:t>
              </a:r>
              <a:r>
                <a:rPr lang="en-US" sz="7200" b="1" spc="-98" dirty="0" err="1">
                  <a:solidFill>
                    <a:srgbClr val="FFFFFF"/>
                  </a:solidFill>
                  <a:latin typeface="Montserrat" panose="00000500000000000000" pitchFamily="2" charset="-52"/>
                  <a:ea typeface="Raleway Bold"/>
                  <a:cs typeface="Raleway Bold"/>
                  <a:sym typeface="Raleway Bold"/>
                </a:rPr>
                <a:t>внимание</a:t>
              </a:r>
              <a:r>
                <a:rPr lang="ru-RU" sz="7200" b="1" spc="-98" dirty="0">
                  <a:solidFill>
                    <a:srgbClr val="FFFFFF"/>
                  </a:solidFill>
                  <a:latin typeface="Montserrat" panose="00000500000000000000" pitchFamily="2" charset="-52"/>
                  <a:ea typeface="Raleway Bold"/>
                  <a:cs typeface="Raleway Bold"/>
                  <a:sym typeface="Raleway Bold"/>
                </a:rPr>
                <a:t> !</a:t>
              </a:r>
              <a:endParaRPr lang="en-US" sz="7200" b="1" spc="-98" dirty="0">
                <a:solidFill>
                  <a:srgbClr val="FFFFFF"/>
                </a:solidFill>
                <a:latin typeface="Montserrat" panose="00000500000000000000" pitchFamily="2" charset="-52"/>
                <a:ea typeface="Raleway Bold"/>
                <a:cs typeface="Raleway Bold"/>
                <a:sym typeface="Raleway Bold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951C960E-B266-0547-9ADA-C2D7566F1670}"/>
              </a:ext>
            </a:extLst>
          </p:cNvPr>
          <p:cNvSpPr txBox="1"/>
          <p:nvPr/>
        </p:nvSpPr>
        <p:spPr>
          <a:xfrm>
            <a:off x="776877" y="4306713"/>
            <a:ext cx="63707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Контакты для связи:</a:t>
            </a:r>
          </a:p>
          <a:p>
            <a:endParaRPr lang="ru-RU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Почта: 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eva.radzyukevich@gmail.com</a:t>
            </a:r>
            <a:endParaRPr lang="ru-RU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Номер телефона: 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+ 7 (932) 426-86-44</a:t>
            </a:r>
            <a:endParaRPr lang="ru-RU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75592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1400</TotalTime>
  <Words>2089</Words>
  <Application>Microsoft Office PowerPoint</Application>
  <PresentationFormat>Широкоэкранный</PresentationFormat>
  <Paragraphs>369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41" baseType="lpstr">
      <vt:lpstr>等线</vt:lpstr>
      <vt:lpstr>微软雅黑</vt:lpstr>
      <vt:lpstr>Arial</vt:lpstr>
      <vt:lpstr>Bahnschrift SemiBold</vt:lpstr>
      <vt:lpstr>Calibri</vt:lpstr>
      <vt:lpstr>Calibri Light</vt:lpstr>
      <vt:lpstr>Georgia</vt:lpstr>
      <vt:lpstr>Impact</vt:lpstr>
      <vt:lpstr>Impact MT Std</vt:lpstr>
      <vt:lpstr>Montserrat</vt:lpstr>
      <vt:lpstr>Mulish</vt:lpstr>
      <vt:lpstr>Univers Condensed (Заголовки)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Елизавета Радзюкевич</dc:creator>
  <cp:lastModifiedBy>Елизавета Радзюкевич</cp:lastModifiedBy>
  <cp:revision>32</cp:revision>
  <dcterms:created xsi:type="dcterms:W3CDTF">2024-10-31T09:54:35Z</dcterms:created>
  <dcterms:modified xsi:type="dcterms:W3CDTF">2024-11-04T10:21:48Z</dcterms:modified>
</cp:coreProperties>
</file>