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930" autoAdjust="0"/>
  </p:normalViewPr>
  <p:slideViewPr>
    <p:cSldViewPr snapToGrid="0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95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19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21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56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86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12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402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20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203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96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FCFC3-81B9-4991-8BD4-5D4120F668E4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5DACC-408B-421A-9A9C-40B940CD1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5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6115305" cy="2134212"/>
          </a:xfrm>
        </p:spPr>
        <p:txBody>
          <a:bodyPr>
            <a:norm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заряжающийся от высоковольтных линий передач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" y="2710348"/>
            <a:ext cx="6115305" cy="1806579"/>
          </a:xfrm>
        </p:spPr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внедрение беспилотных летательных аппаратов (БПЛА) нового поколения, обеспечивающих автономную работу за счет беспроводной зарядки от высоковольтных линий электропередач.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546122" y="0"/>
            <a:ext cx="3645877" cy="6858000"/>
            <a:chOff x="8396654" y="0"/>
            <a:chExt cx="3795346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8396654" y="0"/>
              <a:ext cx="3795346" cy="685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8" name="Picture 4" descr="https://lh7-rt.googleusercontent.com/slidesz/AGV_vUfKU-yZKHIDXzz4OINyTOoA-4xQD8xay4TUNpVLB4IaF_z1JYnVHnTPXuYdpd-wzDoIE-nIMgPOYbKu6mIDbQR2dAFDUHzS2tIvYYoakfwNxg3ofyuvejhQTyIjVn-l6ooBTMmYosbEtMV3ObEicFFYddHtu9kmnXmCTHFGZHLsC8exND1IJg=s2048?key=JK-r2QC9rWUV5ekPsBaMR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1125" y="1841560"/>
              <a:ext cx="3706403" cy="2832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6137541" y="0"/>
            <a:ext cx="2408581" cy="2461845"/>
            <a:chOff x="5988072" y="0"/>
            <a:chExt cx="2408581" cy="2461845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988072" y="0"/>
              <a:ext cx="2408581" cy="2382715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30" name="Picture 6" descr="https://lh7-rt.googleusercontent.com/slidesz/AGV_vUd_e7gLxA-3YTOC_arWYEjfIpFBnBS72uDuIbyPcaPaHCzZU7o2WBPDGFf0ivektTh1hTHcVCQrMQy8MNyjqTwdJVJCw6VpBta0gi7LOYp2r8A4XjoDISehXyBiVQOHt0SpnFWlUQF4bE_j_r7YYgYkcpXEd6Q9zmE57ErHcrgSbRis7gHj4A=s2048?key=JK-r2QC9rWUV5ekPsBaMR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657" y="80083"/>
              <a:ext cx="2381761" cy="2381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Группа 11"/>
          <p:cNvGrpSpPr/>
          <p:nvPr/>
        </p:nvGrpSpPr>
        <p:grpSpPr>
          <a:xfrm>
            <a:off x="6127268" y="2378807"/>
            <a:ext cx="2418854" cy="4475285"/>
            <a:chOff x="5977799" y="2382715"/>
            <a:chExt cx="2418854" cy="4475285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5988071" y="2382715"/>
              <a:ext cx="2408582" cy="447528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32" name="Picture 8" descr="https://lh7-rt.googleusercontent.com/slidesz/AGV_vUcFAHP7RBD1GNQZFwEK26H0gsingrdmCNnbO4Pq9BVcvS_SzT-LQ-LkxNiHdY99Kz3sX35Fr3h1b-GCKCs-kaCEuQyKUAE_0whc9Pq_H9heSwm0CsKrFT3WO5RJsBhnISs_eybALuJFcoQt_vC_DSFLVSES4IJr1CEWBAm-CQUpJyhWWfd4J0o=s2048?key=JK-r2QC9rWUV5ekPsBaMR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7799" y="3829018"/>
              <a:ext cx="2411476" cy="1334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79131" y="5093063"/>
            <a:ext cx="334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Выступающий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Шембергер Андрей Викторович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385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9630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32057" y="1461429"/>
            <a:ext cx="4629027" cy="153674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устройство разрабатывается для людей владеющие своими полями сельского хозяйства с площадью в несколько сотен гектар для мониторинга полей сельского хозяйства. 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2056" y="3116229"/>
            <a:ext cx="4629027" cy="3073434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253420" y="4652946"/>
            <a:ext cx="5846885" cy="1714500"/>
          </a:xfrm>
        </p:spPr>
        <p:txBody>
          <a:bodyPr>
            <a:noAutofit/>
          </a:bodyPr>
          <a:lstStyle/>
          <a:p>
            <a:pPr algn="just"/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безопасность и контроль полей сельского хозяйства от стихийных бедствий или вандализма без специального оборудования очень тяжело, а если у потребителя таких участков несколько и приходится ехать самому то практически невозможно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39254" y="1461428"/>
            <a:ext cx="5653454" cy="307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55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6635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решения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6114" y="4130032"/>
            <a:ext cx="5481882" cy="2286000"/>
          </a:xfrm>
        </p:spPr>
        <p:txBody>
          <a:bodyPr>
            <a:normAutofit/>
          </a:bodyPr>
          <a:lstStyle/>
          <a:p>
            <a:pPr algn="just"/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разработает инновационный </a:t>
            </a:r>
            <a:r>
              <a:rPr lang="ru-RU" sz="20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дрон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способный подзаряжаться от высоковольтных проводов, что значительно удлинит время его автономной работы. </a:t>
            </a:r>
          </a:p>
          <a:p>
            <a:pPr algn="just"/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оптимизация мониторинга сельскохозяйственных полей и экосистем с использованием беспилотных технологий. 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6114" y="949568"/>
            <a:ext cx="5481882" cy="307031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07369" y="861645"/>
            <a:ext cx="5486399" cy="247943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устройство имеет функцию подзарядки от высоковольтных линий передач разработанное на основе потерна «Беспроводная зарядная система» которая содержащая зарядную станцию и приемник потребителя электрической энергии, выполненные с передающей и принимающей катушками, работающими с использованием обратной связи, где зарядная станция состоит из источника питания, модуля контроля, защиты и управления, резонансного автогенератора и плоской спиральной катушки излучателя.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542826" y="3443318"/>
            <a:ext cx="2832097" cy="301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0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681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993531"/>
            <a:ext cx="11082581" cy="1283677"/>
          </a:xfrm>
        </p:spPr>
        <p:txBody>
          <a:bodyPr>
            <a:noAutofit/>
          </a:bodyPr>
          <a:lstStyle/>
          <a:p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рынка нашего продукта приходится в тех регионах где хорошо развито сельское хозяйство а именно</a:t>
            </a:r>
            <a:r>
              <a:rPr lang="en-US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Краснодарский край (зерновые и овощные культуры), Ставропольский край (солнечник, пшеница), Центрально-черноземный район (главные производители зерна), Ростовская область (разнообразные культуры: пшеница, кукуруза и др.), Алтайский край (зерновое и животноводческое хозяйство). Именно в этих регионах чаще всего пользуются услугами мониторинга полей.</a:t>
            </a:r>
            <a:endParaRPr lang="ru-RU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642211" y="2338754"/>
            <a:ext cx="6992742" cy="423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27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204" y="325315"/>
            <a:ext cx="10515600" cy="6371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Сравнение с конкурентами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53069922"/>
              </p:ext>
            </p:extLst>
          </p:nvPr>
        </p:nvGraphicFramePr>
        <p:xfrm>
          <a:off x="340398" y="1528640"/>
          <a:ext cx="11479212" cy="427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2937">
                  <a:extLst>
                    <a:ext uri="{9D8B030D-6E8A-4147-A177-3AD203B41FA5}">
                      <a16:colId xmlns:a16="http://schemas.microsoft.com/office/drawing/2014/main" val="4220341529"/>
                    </a:ext>
                  </a:extLst>
                </a:gridCol>
                <a:gridCol w="4466492">
                  <a:extLst>
                    <a:ext uri="{9D8B030D-6E8A-4147-A177-3AD203B41FA5}">
                      <a16:colId xmlns:a16="http://schemas.microsoft.com/office/drawing/2014/main" val="573312882"/>
                    </a:ext>
                  </a:extLst>
                </a:gridCol>
                <a:gridCol w="5099783">
                  <a:extLst>
                    <a:ext uri="{9D8B030D-6E8A-4147-A177-3AD203B41FA5}">
                      <a16:colId xmlns:a16="http://schemas.microsoft.com/office/drawing/2014/main" val="3987973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05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OOO «ЮНИЛОУД-АГРО»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Выполняет сельскохозяйственные работы по обработке полей, проводит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цифровизацию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земельных угодий и занимается другими работами в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агросфере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связанными с использованием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дронов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Многие услуги данной компании не реализованы в виду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невнего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создания организации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0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«АТЛАС-М»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2012 года 15 000 сельских хозяйств доверяют нам ежегодное снабжение проверенным оборудованием от заводов без наценки - 550 видов оборудования и 2200 видов запчастей. Осуществляем скорую отгрузку и доставку. фитосанитарный мониторинг (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агродрон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Товары предоставляющие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мониторниг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полей сельского хозяйства очень мало или вообще нет в наличии так как компания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сосредотачивается на других услугах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52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«ЕФТ ГРУПП»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 EFT GROUP была основана в марте 2009 года с целью продвижения на российском рынке современных геодезических технологий. С первых дней работы был взят курс на основательный, взвешенный подход к подбору оборудования под нужды российских потребителей, организацию квалифицированной технической поддержки и профессионального сервисного обслуживания.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техническим характеристикам многие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дроны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предоставляемые компанией уступают нашему проекту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148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920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5668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6501" y="905606"/>
            <a:ext cx="3689621" cy="2804625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63206" y="1873363"/>
            <a:ext cx="3306174" cy="2296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6466" y="3105628"/>
            <a:ext cx="3045675" cy="19234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6501" y="3938954"/>
            <a:ext cx="368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дронов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3207" y="4703885"/>
            <a:ext cx="3306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 настройкой и использованием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86465" y="5398477"/>
            <a:ext cx="3045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сайта для продажи своих услуг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635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прогноз для проектов на стадии MVP, идеи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68547" y="2423954"/>
            <a:ext cx="4673373" cy="30712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2575" y="1636288"/>
            <a:ext cx="3219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CAC </a:t>
            </a:r>
            <a:r>
              <a:rPr lang="ru-RU" b="1" dirty="0" smtClean="0"/>
              <a:t>- </a:t>
            </a:r>
            <a:r>
              <a:rPr lang="ru-RU" b="1" dirty="0"/>
              <a:t>Стоимость привлечения клиента:</a:t>
            </a:r>
            <a:r>
              <a:rPr lang="ru-RU" dirty="0"/>
              <a:t> </a:t>
            </a:r>
            <a:r>
              <a:rPr lang="ru-RU" i="1" dirty="0" smtClean="0"/>
              <a:t>Прогноз </a:t>
            </a:r>
            <a:r>
              <a:rPr lang="ru-RU" dirty="0" smtClean="0"/>
              <a:t>$200.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40490" y="1636289"/>
            <a:ext cx="5239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APC </a:t>
            </a:r>
            <a:r>
              <a:rPr lang="ru-RU" b="1" dirty="0" smtClean="0"/>
              <a:t>- </a:t>
            </a:r>
            <a:r>
              <a:rPr lang="ru-RU" b="1" dirty="0"/>
              <a:t>Средняя продолжительность цикла покупки:</a:t>
            </a:r>
            <a:r>
              <a:rPr lang="ru-RU" dirty="0"/>
              <a:t> </a:t>
            </a:r>
            <a:r>
              <a:rPr lang="ru-RU" i="1" dirty="0"/>
              <a:t>Прогноз. </a:t>
            </a:r>
            <a:r>
              <a:rPr lang="ru-RU" dirty="0" smtClean="0"/>
              <a:t>1 </a:t>
            </a:r>
            <a:r>
              <a:rPr lang="ru-RU" dirty="0"/>
              <a:t>год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2575" y="5636536"/>
            <a:ext cx="3183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AvPrice</a:t>
            </a:r>
            <a:r>
              <a:rPr lang="ru-RU" b="1" dirty="0"/>
              <a:t> </a:t>
            </a:r>
            <a:r>
              <a:rPr lang="ru-RU" b="1" dirty="0" smtClean="0"/>
              <a:t>- </a:t>
            </a:r>
            <a:r>
              <a:rPr lang="ru-RU" b="1" dirty="0"/>
              <a:t>Средняя выручка с </a:t>
            </a:r>
            <a:r>
              <a:rPr lang="ru-RU" b="1" dirty="0" smtClean="0"/>
              <a:t>пользователя:</a:t>
            </a:r>
            <a:r>
              <a:rPr lang="ru-RU" dirty="0" smtClean="0"/>
              <a:t> </a:t>
            </a:r>
            <a:r>
              <a:rPr lang="ru-RU" i="1" dirty="0"/>
              <a:t>Прогноз. </a:t>
            </a:r>
            <a:r>
              <a:rPr lang="ru-RU" dirty="0" smtClean="0"/>
              <a:t>$500.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646272" y="4175393"/>
            <a:ext cx="3136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COGs</a:t>
            </a:r>
            <a:r>
              <a:rPr lang="ru-RU" b="1" dirty="0"/>
              <a:t> </a:t>
            </a:r>
            <a:r>
              <a:rPr lang="ru-RU" b="1" dirty="0" smtClean="0"/>
              <a:t>- </a:t>
            </a:r>
            <a:r>
              <a:rPr lang="ru-RU" b="1" dirty="0"/>
              <a:t>Себестоимость продаж:</a:t>
            </a:r>
            <a:r>
              <a:rPr lang="ru-RU" dirty="0"/>
              <a:t> </a:t>
            </a:r>
            <a:r>
              <a:rPr lang="ru-RU" i="1" dirty="0"/>
              <a:t>Прогноз. </a:t>
            </a:r>
            <a:r>
              <a:rPr lang="ru-RU" dirty="0" smtClean="0"/>
              <a:t>$</a:t>
            </a:r>
            <a:r>
              <a:rPr lang="ru-RU" dirty="0"/>
              <a:t>300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6780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462"/>
            <a:ext cx="10515600" cy="6102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на три года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3339148"/>
              </p:ext>
            </p:extLst>
          </p:nvPr>
        </p:nvGraphicFramePr>
        <p:xfrm>
          <a:off x="838200" y="1089206"/>
          <a:ext cx="10927080" cy="5149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469">
                  <a:extLst>
                    <a:ext uri="{9D8B030D-6E8A-4147-A177-3AD203B41FA5}">
                      <a16:colId xmlns:a16="http://schemas.microsoft.com/office/drawing/2014/main" val="3580013693"/>
                    </a:ext>
                  </a:extLst>
                </a:gridCol>
                <a:gridCol w="1210491">
                  <a:extLst>
                    <a:ext uri="{9D8B030D-6E8A-4147-A177-3AD203B41FA5}">
                      <a16:colId xmlns:a16="http://schemas.microsoft.com/office/drawing/2014/main" val="1082243886"/>
                    </a:ext>
                  </a:extLst>
                </a:gridCol>
                <a:gridCol w="8961120">
                  <a:extLst>
                    <a:ext uri="{9D8B030D-6E8A-4147-A177-3AD203B41FA5}">
                      <a16:colId xmlns:a16="http://schemas.microsoft.com/office/drawing/2014/main" val="735622330"/>
                    </a:ext>
                  </a:extLst>
                </a:gridCol>
              </a:tblGrid>
              <a:tr h="51640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0573289"/>
                  </a:ext>
                </a:extLst>
              </a:tr>
              <a:tr h="518646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Завершение разработки MVP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дрона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 проведение первых тестовых полетов; разработка базовой аналитической системы обработки данных.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425326"/>
                  </a:ext>
                </a:extLst>
              </a:tr>
              <a:tr h="51864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Тестирование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дрона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реальных условиях на ограниченном количестве ферм; сбор обратной связи; доработка продукта на основе полученных данных.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6243638"/>
                  </a:ext>
                </a:extLst>
              </a:tr>
              <a:tr h="3111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Официальный запуск MVP на целевом рынке; начало активной маркетинговой кампании; привлечение первых клиентов.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1762623"/>
                  </a:ext>
                </a:extLst>
              </a:tr>
              <a:tr h="38904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Оптимизация производственных процессов; улучшение эффективности маркетинга; снижение себестоимости.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9437324"/>
                  </a:ext>
                </a:extLst>
              </a:tr>
              <a:tr h="516401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13-18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дополнительных функций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дрона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(например, анализ состояния почвы, определение типов культур); увеличение количества обслуживаемых ферм.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208013"/>
                  </a:ext>
                </a:extLst>
              </a:tr>
              <a:tr h="49447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19-24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Масштабирование производства и продаж; расширение географического охвата; привлечение инвестиций (при необходимости).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1150471"/>
                  </a:ext>
                </a:extLst>
              </a:tr>
              <a:tr h="516401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25-30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облачной платформы для обработки и анализа данных; интеграция с другими сельскохозяйственными системами.	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5822599"/>
                  </a:ext>
                </a:extLst>
              </a:tr>
              <a:tr h="3111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31-36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Установление стратегических партнерств с производителями сельхозтехники и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агрокомпаниями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расширение рынков сбыта.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8430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74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8702"/>
            <a:ext cx="10515600" cy="6102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068" y="1000392"/>
            <a:ext cx="2005744" cy="26572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091" y="952953"/>
            <a:ext cx="2042430" cy="27520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0359" y="1000392"/>
            <a:ext cx="2002071" cy="26534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6363" y="3909056"/>
            <a:ext cx="3439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Шембергер Андрей Викторович</a:t>
            </a:r>
          </a:p>
          <a:p>
            <a:pPr algn="ctr"/>
            <a:r>
              <a:rPr lang="ru-RU" dirty="0" smtClean="0"/>
              <a:t>Капитан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073997" y="3909055"/>
            <a:ext cx="3439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Минаев Илья Юрьевич</a:t>
            </a:r>
          </a:p>
          <a:p>
            <a:pPr algn="ctr"/>
            <a:r>
              <a:rPr lang="ru-RU" dirty="0" smtClean="0"/>
              <a:t>Участник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771451" y="3957121"/>
            <a:ext cx="3439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Жукова Алина Валерьевна</a:t>
            </a:r>
          </a:p>
          <a:p>
            <a:pPr algn="ctr"/>
            <a:r>
              <a:rPr lang="ru-RU" dirty="0" smtClean="0"/>
              <a:t>Участник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251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06029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971" y="1579266"/>
            <a:ext cx="497259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Привлечение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500000 руб. инвестиций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следующие этапы развития проекта: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1 (до 6 месяцев):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Разработка MVP (прототипа).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2 (6-12 месяцев):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Тестирование и доработка MVP, получение необходимых сертификатов.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3 (12-18 месяцев):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Запуск пилотного проекта на ограниченном количестве фермерских хозяйств.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4 (18-36 месяцев):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Масштабирование проекта, выход на рынок.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20%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акций компании в обмен на инвестиции.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инвестирования: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поэтапное финансирование.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инвестиций: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долю 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показатели эффективности (KPI):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выручки.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2823" y="1209935"/>
            <a:ext cx="611172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партнерства: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Найти партнеров для совместной разработки и коммерциализации проекта. Ищем партнеров с опытом в следующих областях: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дронов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оптимизации производства и снижения себестоимости.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программного обеспечения: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улучшения функциональности и интеграции с существующими системами управления сельским хозяйством.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и продажи: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эффективного продвижения продукта на рынке.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пилотного тестирования и получения обратной связи от фермеров.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ответственности и ресурсов: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ресурсов в зависимости от умений.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Долевое участие: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распределяется от умений и вклада в команду.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718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76251"/>
            <a:ext cx="10515600" cy="5934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92089" y="2551429"/>
            <a:ext cx="6224451" cy="3553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ваз за то что досмотрели эту презентацию. Надеемся на вашу поддержку и инвестициям!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Шембергер Андрей Викторович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+79173138168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andrey.Shemberger@mail.ru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055223" cy="1576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55223" y="0"/>
            <a:ext cx="2743200" cy="157625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798423" y="0"/>
            <a:ext cx="3840480" cy="1576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630194" y="0"/>
            <a:ext cx="3561806" cy="157625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lh7-rt.googleusercontent.com/slidesz/AGV_vUeS5Zbks7KyVX0yqwZhru7k9eyiJVKmGqLLUVm7VJ2NpgtqyP6_U3TcCBimQXjglQ84rzARgH-RfrvjkHrmCs2J4uDYzTm7fV9GJ6BJoUYvC1NvMcUF1D-A2IJuzS5y6FbsWWyjMRa8RZMbE5cSepuOIKi2bgpyAF4bBPNZG_JkNUy_4jYm7XI=s2048?key=JK-r2QC9rWUV5ekPsBaM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649" y="-47897"/>
            <a:ext cx="1672045" cy="167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7-rt.googleusercontent.com/slidesz/AGV_vUc8LvTZ0VlRK4CtaB1lphD8xPru_XR5WVPOIAR5it1Q16Jn5IkxRm989dHzZMNpJmkpKQCX2XAqs3_4urNoouovFMqEkc-Ra7YIqjOLKUwBypdAOEQz5Sz0P9MqWhTpbrHMnmV5QzWiQnEponJSOtBKbj-X8Dnv0zuNY1LcAGmj1riwHoGxJpI=s2048?key=JK-r2QC9rWUV5ekPsBaMR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66" y="0"/>
            <a:ext cx="2709899" cy="149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7-rt.googleusercontent.com/slidesz/AGV_vUfMoWjl-5kvOFB23UB-tMad2FeD28iRMUGkJqnEZcgx0rMtgBNZjI_pPLrl6ulm8A6ypDFBO7gowh79l6nzA1eSFnqTCB8fEMRkx4wSapSrCtSDnHQ6HG5yGGiPIG42BeN6TO8imwHJoT47myg4NneKbcMrO4MOXT4afOhmsnoPoxabX7Ksomc=s2048?key=JK-r2QC9rWUV5ekPsBaMR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540" y="-47897"/>
            <a:ext cx="2263139" cy="172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31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900</Words>
  <Application>Microsoft Office PowerPoint</Application>
  <PresentationFormat>Широкоэкранный</PresentationFormat>
  <Paragraphs>93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Дрон заряжающийся от высоковольтных линий передач</vt:lpstr>
      <vt:lpstr>Задача</vt:lpstr>
      <vt:lpstr>Описание решения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три года</vt:lpstr>
      <vt:lpstr>Команда</vt:lpstr>
      <vt:lpstr>Запрос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Дрон заряжающийся от высоковольтных линий передач</dc:title>
  <dc:creator>User</dc:creator>
  <cp:lastModifiedBy>User</cp:lastModifiedBy>
  <cp:revision>18</cp:revision>
  <dcterms:created xsi:type="dcterms:W3CDTF">2024-11-01T12:39:12Z</dcterms:created>
  <dcterms:modified xsi:type="dcterms:W3CDTF">2024-11-02T11:31:20Z</dcterms:modified>
</cp:coreProperties>
</file>