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Oswald"/>
      <p:regular r:id="rId33"/>
      <p:bold r:id="rId34"/>
    </p:embeddedFont>
    <p:embeddedFont>
      <p:font typeface="Century Gothic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9" roundtripDataSignature="AMtx7mggdQcKlUO4SkGAIseAWknUKlse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DFF4CCA-0D91-4CA7-B86A-1C745D338E6B}">
  <a:tblStyle styleId="{3DFF4CCA-0D91-4CA7-B86A-1C745D338E6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Oswald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regular.fntdata"/><Relationship Id="rId12" Type="http://schemas.openxmlformats.org/officeDocument/2006/relationships/slide" Target="slides/slide5.xml"/><Relationship Id="rId34" Type="http://schemas.openxmlformats.org/officeDocument/2006/relationships/font" Target="fonts/Oswald-bold.fntdata"/><Relationship Id="rId15" Type="http://schemas.openxmlformats.org/officeDocument/2006/relationships/slide" Target="slides/slide8.xml"/><Relationship Id="rId37" Type="http://schemas.openxmlformats.org/officeDocument/2006/relationships/font" Target="fonts/CenturyGothic-italic.fntdata"/><Relationship Id="rId14" Type="http://schemas.openxmlformats.org/officeDocument/2006/relationships/slide" Target="slides/slide7.xml"/><Relationship Id="rId36" Type="http://schemas.openxmlformats.org/officeDocument/2006/relationships/font" Target="fonts/CenturyGothic-bold.fntdata"/><Relationship Id="rId17" Type="http://schemas.openxmlformats.org/officeDocument/2006/relationships/slide" Target="slides/slide10.xml"/><Relationship Id="rId39" Type="http://customschemas.google.com/relationships/presentationmetadata" Target="metadata"/><Relationship Id="rId16" Type="http://schemas.openxmlformats.org/officeDocument/2006/relationships/slide" Target="slides/slide9.xml"/><Relationship Id="rId38" Type="http://schemas.openxmlformats.org/officeDocument/2006/relationships/font" Target="fonts/CenturyGothic-bold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5" name="Google Shape;205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8" name="Google Shape;218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9" name="Google Shape;259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5" name="Google Shape;275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9.png"/><Relationship Id="rId7" Type="http://schemas.openxmlformats.org/officeDocument/2006/relationships/image" Target="../media/image12.png"/><Relationship Id="rId8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rgbClr val="0000FF"/>
                </a:solidFill>
              </a:rPr>
              <a:t>НАЗВАНИЕ ПРОЕКТА</a:t>
            </a:r>
            <a:endParaRPr sz="3100">
              <a:solidFill>
                <a:srgbClr val="0000FF"/>
              </a:solidFill>
            </a:endParaRPr>
          </a:p>
        </p:txBody>
      </p:sp>
      <p:sp>
        <p:nvSpPr>
          <p:cNvPr id="105" name="Google Shape;105;p1"/>
          <p:cNvSpPr txBox="1"/>
          <p:nvPr>
            <p:ph idx="1" type="body"/>
          </p:nvPr>
        </p:nvSpPr>
        <p:spPr>
          <a:xfrm>
            <a:off x="129925" y="2347900"/>
            <a:ext cx="4982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914400" rtl="0" algn="ctr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"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ЛЮДИ БУДУЩЕГО!</a:t>
            </a:r>
            <a:endParaRPr b="1" sz="30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5224650" y="2589584"/>
            <a:ext cx="162300" cy="206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5224651" y="2652138"/>
            <a:ext cx="162300" cy="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2848" y="3792772"/>
            <a:ext cx="1876996" cy="1209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26675" y="0"/>
            <a:ext cx="3917425" cy="279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24600" y="2790000"/>
            <a:ext cx="4264713" cy="237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"/>
          <p:cNvSpPr txBox="1"/>
          <p:nvPr>
            <p:ph idx="1" type="body"/>
          </p:nvPr>
        </p:nvSpPr>
        <p:spPr>
          <a:xfrm>
            <a:off x="403950" y="1541400"/>
            <a:ext cx="6466200" cy="174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3"/>
              <a:buNone/>
            </a:pPr>
            <a:r>
              <a:rPr lang="ru" sz="1200">
                <a:latin typeface="Times New Roman"/>
                <a:ea typeface="Times New Roman"/>
                <a:cs typeface="Times New Roman"/>
                <a:sym typeface="Times New Roman"/>
              </a:rPr>
              <a:t>Поступить в ВУЗ на бюджет с каждым годом все сложнее и сложнее, а уровень образования в школах не растет. В этом случае на помощь приходим мы - Онлайн Школа по подготовки к ОГЭ/ЕГЭ , которая ориентирована на индивидуальный подход к обучающемуся, подача информации осуществляется на основе привычек обучающегося</a:t>
            </a:r>
            <a:br>
              <a:rPr lang="ru" sz="12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1200">
                <a:latin typeface="Times New Roman"/>
                <a:ea typeface="Times New Roman"/>
                <a:cs typeface="Times New Roman"/>
                <a:sym typeface="Times New Roman"/>
              </a:rPr>
              <a:t>Наш проект имеет востребованность на федеральном уровне </a:t>
            </a:r>
            <a:br>
              <a:rPr lang="ru" sz="12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1200">
                <a:latin typeface="Times New Roman"/>
                <a:ea typeface="Times New Roman"/>
                <a:cs typeface="Times New Roman"/>
                <a:sym typeface="Times New Roman"/>
              </a:rPr>
              <a:t>Мы используем передовые научно-технологические заделы - Компьютерные симуляторы, для визуализации теории по предметам на практике 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643"/>
              <a:buNone/>
            </a:pPr>
            <a:r>
              <a:t/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"/>
          <p:cNvSpPr txBox="1"/>
          <p:nvPr/>
        </p:nvSpPr>
        <p:spPr>
          <a:xfrm>
            <a:off x="22500" y="3285900"/>
            <a:ext cx="7229100" cy="15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Актуальность (степень  важности/востребованности решения определенной проблемы, задачи или вопроса на текущий момент, в конкретной ситуации, предпосылки, почему сможем решить /научно-технологические заделы)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проблема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тренды/данные, подтверждающие актуальность для ВУЗа/региона/предприятия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почему сможем решить /какие научно-технологические заделы, компетенции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3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Кто является потенциальным потребителем вашего продукта/услуги, какие сегменты можете выделить, опишите целевую аудиторию, приведите конкретные характеристики сегмента клиентов, с которым будете работать;</a:t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300">
                <a:solidFill>
                  <a:srgbClr val="132C40"/>
                </a:solidFill>
              </a:rPr>
              <a:t> </a:t>
            </a:r>
            <a:r>
              <a:rPr lang="ru" sz="1400">
                <a:latin typeface="Arial"/>
                <a:ea typeface="Arial"/>
                <a:cs typeface="Arial"/>
                <a:sym typeface="Arial"/>
              </a:rPr>
              <a:t>Будущие абитуриенты, желающие поступить за счет бюджетных ассигнационных средств в высшее учебное заведение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4"/>
          <p:cNvSpPr txBox="1"/>
          <p:nvPr>
            <p:ph idx="1" type="body"/>
          </p:nvPr>
        </p:nvSpPr>
        <p:spPr>
          <a:xfrm>
            <a:off x="456818" y="2568881"/>
            <a:ext cx="6568200" cy="15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проблема клиента, которую вы решаете; почему существующих вариантов решения недостаточно;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>
                <a:solidFill>
                  <a:srgbClr val="132C40"/>
                </a:solidFill>
              </a:rPr>
              <a:t>Мы решаем проблему некачественного образования ребенка в школе за счет наших инновационных решений в области преподавания  </a:t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>
                <a:solidFill>
                  <a:srgbClr val="132C40"/>
                </a:solidFill>
              </a:rPr>
              <a:t>Мы решаем проблему повышения уровня знаний ребенка, его подготовки к предстоящим экзаменам 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5"/>
          <p:cNvSpPr txBox="1"/>
          <p:nvPr>
            <p:ph idx="1" type="body"/>
          </p:nvPr>
        </p:nvSpPr>
        <p:spPr>
          <a:xfrm>
            <a:off x="457193" y="2123231"/>
            <a:ext cx="7993200" cy="32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описать, какое научно-технологическое решение лежит в основе продуктового предложения стартап-проекта, 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какой существует научно-технологический  задел  (состояние на начало проекта)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основные предполагаемые технические параметры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что вы предлагаете, уникальные преимущества и выгоды для клиента   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  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AutoNum type="arabicParenR"/>
            </a:pPr>
            <a:r>
              <a:rPr lang="ru">
                <a:solidFill>
                  <a:srgbClr val="132C40"/>
                </a:solidFill>
              </a:rPr>
              <a:t>В основе нашего продуктового предложение лежит использование компьютерных симуляций, которые помогут вашему ребенку успешно сдать экзамены на основе индивидуального подхода 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AutoNum type="arabicParenR"/>
            </a:pPr>
            <a:r>
              <a:rPr lang="ru">
                <a:solidFill>
                  <a:srgbClr val="132C40"/>
                </a:solidFill>
              </a:rPr>
              <a:t>Идея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AutoNum type="arabicParenR"/>
            </a:pPr>
            <a:r>
              <a:rPr lang="ru">
                <a:solidFill>
                  <a:srgbClr val="132C40"/>
                </a:solidFill>
              </a:rPr>
              <a:t>Использование Компьютерных симуляций 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AutoNum type="arabicParenR"/>
            </a:pPr>
            <a:r>
              <a:rPr lang="ru">
                <a:solidFill>
                  <a:srgbClr val="132C40"/>
                </a:solidFill>
              </a:rPr>
              <a:t>В основе нашего продуктового предложение лежит использование компьютерных симуляций, которые помогут вашему ребенку успешно сдать экзамены на основе индивидуального подхода 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6"/>
          <p:cNvSpPr txBox="1"/>
          <p:nvPr>
            <p:ph idx="1" type="body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7" name="Google Shape;187;p6"/>
          <p:cNvSpPr txBox="1"/>
          <p:nvPr/>
        </p:nvSpPr>
        <p:spPr>
          <a:xfrm>
            <a:off x="191075" y="2355650"/>
            <a:ext cx="8773800" cy="262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Люди Будущего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которые являются родителями детей 9-11 класс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приближающихся экзаменов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качественного образования, которое поможет ребенку успешно сдать экзамены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технологии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Компьютерные симуляции, которые помогут отработать знания обучающегося на практике, возможность увидеть ушедшие в историю события, для более детального анализа и понимания материала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 при помощи нас вы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будите уверены в качественной подготовке своего ребенка к предстоящим экзаменам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7"/>
          <p:cNvSpPr txBox="1"/>
          <p:nvPr/>
        </p:nvSpPr>
        <p:spPr>
          <a:xfrm>
            <a:off x="519525" y="1837465"/>
            <a:ext cx="6870900" cy="27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b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Рынок - Образовательные услуги </a:t>
            </a:r>
            <a:b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Объем рынка - 31 онлайн школа из которых 4 крупные </a:t>
            </a:r>
            <a:b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78% от общего числа учеников 10 и 11 классов, готовятся к ЕГЭ дополнительно (в группах или с индивидуальным репетиторам). Внимание к ОГЭ чуть меньше, но все равно к нему дополнительно готовятся 74% 8- и 9-классников - 1,8 млн человек. Средний чек для занятий в Москве в час - 815 руб, а в регионах 410 руб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Статистика и многочисленные исследования подтверждают факт того, что рынок ЕГЭ сейчас представлен в основном частными репетиторами и небольшими компаниями. Причем большая часть из них не имеют юридического лица, а клиентов они ищут с помощью социальных сетей либо через специальные порталы по найму рабочих и домашнего персонала.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8" name="Google Shape;198;p7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8"/>
          <p:cNvSpPr txBox="1"/>
          <p:nvPr/>
        </p:nvSpPr>
        <p:spPr>
          <a:xfrm>
            <a:off x="809919" y="1728863"/>
            <a:ext cx="6936600" cy="33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Перечислите основных конкурентов, как прямых, так и косвенных.</a:t>
            </a:r>
            <a:b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Фоксфорд</a:t>
            </a:r>
            <a:b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Умскул </a:t>
            </a:r>
            <a:b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Ломоносов Скул 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Укажите их сильные и слабые стороны.</a:t>
            </a:r>
            <a:b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Фоксфорд предоставляет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доступ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сразу ко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всему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материалу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но и оплата производиться сразу. Не каждый готов отдать большую сумму сразу, а не помесячно 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Ломоносов скул - дает возможность оплачивать обучение помесячно, но нет устоявшейся программы обучения и качественного сайта </a:t>
            </a:r>
            <a:b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Умскул - большая нагрузка на ребеят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Предложите вашу стратегию, за счет чего вы сможете преодолеть конкурентов или отстроиться от них.</a:t>
            </a:r>
            <a:b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инновационной технологии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: компьютерные симуляции которые помогут ребятам лучше устваивать материал, понятный и рабочий сайт, граммотное проработанное расписаие с учетом индвидуальных особенностей обучающегося 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1" name="Google Shape;211;p8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"/>
          <p:cNvSpPr txBox="1"/>
          <p:nvPr/>
        </p:nvSpPr>
        <p:spPr>
          <a:xfrm>
            <a:off x="488944" y="2345556"/>
            <a:ext cx="6936600" cy="14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b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ы планирует получать прибыль от родителей желающих чтобы его ребенок качественно подготовился к ОГЭ/ЕГЭ, для этого мы предлагаем курсы по подготовке к экзаменам, которые основываются на индивидуальном подходе к обучающемуся с применением компьютерной симуляции, с свою очередь она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помогает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усвоению материала и отработке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теоретических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навыков на практике 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9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9"/>
          <p:cNvSpPr txBox="1"/>
          <p:nvPr/>
        </p:nvSpPr>
        <p:spPr>
          <a:xfrm>
            <a:off x="407625" y="4527900"/>
            <a:ext cx="8091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Примеры: шеринг (аренда вместо покупки), подписка, freemium, lock-in (бритва и лезвие), самообслуживание, лицензия,  комиссия и другие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0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5" name="Google Shape;235;p10"/>
          <p:cNvSpPr txBox="1"/>
          <p:nvPr>
            <p:ph idx="1" type="body"/>
          </p:nvPr>
        </p:nvSpPr>
        <p:spPr>
          <a:xfrm>
            <a:off x="456818" y="2340281"/>
            <a:ext cx="7993200" cy="20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Опишите ваши текущие результаты: успешные кейсы, клиенты или предварительные договоренности, привлеченные инвестиции и др.,</a:t>
            </a:r>
            <a:br>
              <a:rPr lang="ru"/>
            </a:br>
            <a:br>
              <a:rPr lang="ru"/>
            </a:br>
            <a:r>
              <a:rPr lang="ru"/>
              <a:t>мы создали команду, которая разбирается в сфере образования и готова создать свой продукт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Наша команда провела анализ рынка в результате которого мы создали презентацию </a:t>
            </a:r>
            <a:br>
              <a:rPr lang="ru"/>
            </a:br>
            <a:br>
              <a:rPr lang="ru"/>
            </a:b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6" name="Google Shape;236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5" name="Google Shape;245;p11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{3DFF4CCA-0D91-4CA7-B86A-1C745D338E6B}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Панкратьева Валентина </a:t>
                      </a:r>
                      <a:b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</a:b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Ананьева Элина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Островская Ирина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6" name="Google Shape;246;p11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7" name="Google Shape;247;p11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8" name="Google Shape;248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4" name="Google Shape;254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9475" y="1187550"/>
            <a:ext cx="968475" cy="96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9375" y="2248500"/>
            <a:ext cx="646501" cy="646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99377" y="3021847"/>
            <a:ext cx="646500" cy="840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2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2" name="Google Shape;262;p12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6" name="Google Shape;26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71" name="Google Shape;271;p12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{3DFF4CCA-0D91-4CA7-B86A-1C745D338E6B}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2" name="Google Shape;272;p12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8" name="Google Shape;278;p13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89588551451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Панкратьева Валентина 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9" name="Google Shape;279;p13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3" name="Google Shape;28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