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4"/>
  </p:notesMasterIdLst>
  <p:sldIdLst>
    <p:sldId id="256" r:id="rId3"/>
    <p:sldId id="263" r:id="rId5"/>
    <p:sldId id="262" r:id="rId6"/>
    <p:sldId id="264" r:id="rId7"/>
    <p:sldId id="265" r:id="rId8"/>
    <p:sldId id="267" r:id="rId9"/>
    <p:sldId id="268" r:id="rId10"/>
    <p:sldId id="273" r:id="rId11"/>
    <p:sldId id="274" r:id="rId12"/>
    <p:sldId id="276" r:id="rId13"/>
    <p:sldId id="275" r:id="rId14"/>
    <p:sldId id="269" r:id="rId15"/>
    <p:sldId id="266" r:id="rId16"/>
    <p:sldId id="258" r:id="rId17"/>
  </p:sldIdLst>
  <p:sldSz cx="12192000" cy="6858000"/>
  <p:notesSz cx="6858000" cy="9144000"/>
  <p:embeddedFontLst>
    <p:embeddedFont>
      <p:font typeface="Gilroy Medium" panose="00000600000000000000" pitchFamily="2" charset="-52"/>
      <p:regular r:id="rId22"/>
    </p:embeddedFont>
    <p:embeddedFont>
      <p:font typeface="Gilroy Bold" panose="00000800000000000000" pitchFamily="2" charset="-52"/>
      <p:bold r:id="rId23"/>
    </p:embeddedFont>
    <p:embeddedFont>
      <p:font typeface="Verdana" panose="020B0604030504040204" charset="0"/>
      <p:regular r:id="rId24"/>
    </p:embeddedFont>
    <p:embeddedFont>
      <p:font typeface="Calibri" panose="020F0502020204030204" charset="0"/>
      <p:regular r:id="rId25"/>
      <p:bold r:id="rId26"/>
      <p:italic r:id="rId27"/>
      <p:boldItalic r:id="rId28"/>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cmAuthor id="2" name="Daniil Bolonin" initials="D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04" d="100"/>
          <a:sy n="104" d="100"/>
        </p:scale>
        <p:origin x="91"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font" Target="fonts/font7.fntdata"/><Relationship Id="rId27" Type="http://schemas.openxmlformats.org/officeDocument/2006/relationships/font" Target="fonts/font6.fntdata"/><Relationship Id="rId26" Type="http://schemas.openxmlformats.org/officeDocument/2006/relationships/font" Target="fonts/font5.fntdata"/><Relationship Id="rId25" Type="http://schemas.openxmlformats.org/officeDocument/2006/relationships/font" Target="fonts/font4.fntdata"/><Relationship Id="rId24" Type="http://schemas.openxmlformats.org/officeDocument/2006/relationships/font" Target="fonts/font3.fntdata"/><Relationship Id="rId23" Type="http://schemas.openxmlformats.org/officeDocument/2006/relationships/font" Target="fonts/font2.fntdata"/><Relationship Id="rId22" Type="http://schemas.openxmlformats.org/officeDocument/2006/relationships/font" Target="fonts/font1.fntdata"/><Relationship Id="rId21" Type="http://schemas.openxmlformats.org/officeDocument/2006/relationships/commentAuthors" Target="commentAuthors.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Дата 3"/>
          <p:cNvSpPr>
            <a:spLocks noGrp="1"/>
          </p:cNvSpPr>
          <p:nvPr>
            <p:ph type="dt" sz="half" idx="10"/>
          </p:nvPr>
        </p:nvSpPr>
        <p:spPr/>
        <p:txBody>
          <a:bodyPr/>
          <a:lstStyle/>
          <a:p>
            <a:fld id="{D92D3C23-8038-4008-B24E-40A94D79456D}" type="datetime1">
              <a:rPr lang="ru-RU" smtClean="0"/>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5" name="Дата 4"/>
          <p:cNvSpPr>
            <a:spLocks noGrp="1"/>
          </p:cNvSpPr>
          <p:nvPr>
            <p:ph type="dt" sz="half" idx="10"/>
          </p:nvPr>
        </p:nvSpPr>
        <p:spPr/>
        <p:txBody>
          <a:bodyPr/>
          <a:lstStyle/>
          <a:p>
            <a:fld id="{4FBADD92-CC98-4900-BE8A-2068547BBC1A}" type="datetime1">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7" name="Дата 6"/>
          <p:cNvSpPr>
            <a:spLocks noGrp="1"/>
          </p:cNvSpPr>
          <p:nvPr>
            <p:ph type="dt" sz="half" idx="10"/>
          </p:nvPr>
        </p:nvSpPr>
        <p:spPr/>
        <p:txBody>
          <a:bodyPr/>
          <a:lstStyle/>
          <a:p>
            <a:fld id="{06738898-160C-4747-9301-0B5702FA49D8}" type="datetime1">
              <a:rPr lang="ru-RU" smtClean="0"/>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5" name="Дата 4"/>
          <p:cNvSpPr>
            <a:spLocks noGrp="1"/>
          </p:cNvSpPr>
          <p:nvPr>
            <p:ph type="dt" sz="half" idx="10"/>
          </p:nvPr>
        </p:nvSpPr>
        <p:spPr/>
        <p:txBody>
          <a:bodyPr/>
          <a:lstStyle/>
          <a:p>
            <a:fld id="{570D790B-F35A-4C90-BC4A-BA7F77964CA4}" type="datetime1">
              <a:rPr lang="ru-RU" smtClean="0"/>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ru-RU"/>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5" name="Дата 4"/>
          <p:cNvSpPr>
            <a:spLocks noGrp="1"/>
          </p:cNvSpPr>
          <p:nvPr>
            <p:ph type="dt" sz="half" idx="10"/>
          </p:nvPr>
        </p:nvSpPr>
        <p:spPr/>
        <p:txBody>
          <a:bodyPr/>
          <a:lstStyle/>
          <a:p>
            <a:fld id="{29AEF080-AA0F-44FA-BA62-A56D8619F7E7}" type="datetime1">
              <a:rPr lang="ru-RU" smtClean="0"/>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3.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ru-RU" dirty="0"/>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fld>
            <a:endParaRPr lang="ru-RU"/>
          </a:p>
        </p:txBody>
      </p:sp>
      <p:pic>
        <p:nvPicPr>
          <p:cNvPr id="10" name="Рисунок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endParaRPr lang="ru-RU" dirty="0"/>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4400" dirty="0"/>
              <a:t>Магазин компьютерных игр</a:t>
            </a:r>
            <a:endParaRPr lang="ru-RU" sz="4400" dirty="0"/>
          </a:p>
        </p:txBody>
      </p:sp>
      <p:sp>
        <p:nvSpPr>
          <p:cNvPr id="3" name="Подзаголовок 2"/>
          <p:cNvSpPr>
            <a:spLocks noGrp="1"/>
          </p:cNvSpPr>
          <p:nvPr>
            <p:ph type="subTitle" idx="1"/>
          </p:nvPr>
        </p:nvSpPr>
        <p:spPr/>
        <p:txBody>
          <a:bodyPr>
            <a:normAutofit lnSpcReduction="10000"/>
          </a:bodyPr>
          <a:lstStyle/>
          <a:p>
            <a:r>
              <a:rPr lang="ru-RU" dirty="0"/>
              <a:t>Чебоксарский институт (филиал) Московского политехнического университета</a:t>
            </a:r>
            <a:endParaRPr lang="ru-RU" dirty="0"/>
          </a:p>
          <a:p>
            <a:r>
              <a:rPr lang="ru-RU" dirty="0"/>
              <a:t>Кафедра «Информационные технологии и системы управления»</a:t>
            </a:r>
            <a:endParaRPr lang="ru-RU" dirty="0"/>
          </a:p>
        </p:txBody>
      </p:sp>
      <p:sp>
        <p:nvSpPr>
          <p:cNvPr id="6" name="TextBox 5"/>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endParaRPr lang="ru-RU" sz="2400" b="1"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Autofit/>
          </a:bodyPr>
          <a:lstStyle/>
          <a:p>
            <a:pPr marL="0" indent="0">
              <a:buNone/>
            </a:pPr>
            <a:r>
              <a:rPr lang="ru-RU" sz="1600" b="1" dirty="0"/>
              <a:t>Целевая аудитория:</a:t>
            </a:r>
            <a:endParaRPr lang="ru-RU" sz="1600" b="1" dirty="0"/>
          </a:p>
          <a:p>
            <a:r>
              <a:rPr lang="ru-RU" sz="1600" dirty="0"/>
              <a:t>Наш интернет-магазин ориентирован на широкую аудиторию, включая геймеров и всех, кто хочет приобрести компьютерные игры себе или в подарок.</a:t>
            </a:r>
            <a:endParaRPr lang="ru-RU" sz="1600" dirty="0"/>
          </a:p>
          <a:p>
            <a:pPr marL="0" indent="0">
              <a:buNone/>
            </a:pPr>
            <a:r>
              <a:rPr lang="ru-RU" sz="1600" b="1" dirty="0"/>
              <a:t>Проблема:</a:t>
            </a:r>
            <a:endParaRPr lang="ru-RU" sz="1600" dirty="0"/>
          </a:p>
          <a:p>
            <a:r>
              <a:rPr lang="ru-RU" sz="1600" dirty="0"/>
              <a:t>Пользователи сталкиваются с ограничением доступа к играм, которые продавцы не предлагают российским клиентам.</a:t>
            </a:r>
            <a:endParaRPr lang="ru-RU" sz="1600" dirty="0"/>
          </a:p>
          <a:p>
            <a:r>
              <a:rPr lang="ru-RU" sz="1600" dirty="0"/>
              <a:t>Сложности с оплатой на популярных платформах, таких как </a:t>
            </a:r>
            <a:r>
              <a:rPr lang="ru-RU" sz="1600" dirty="0" err="1"/>
              <a:t>Steam</a:t>
            </a:r>
            <a:r>
              <a:rPr lang="ru-RU" sz="1600" dirty="0"/>
              <a:t>, из-за невозможности использования российских карт.</a:t>
            </a:r>
            <a:endParaRPr lang="ru-RU" sz="1600" dirty="0"/>
          </a:p>
          <a:p>
            <a:r>
              <a:rPr lang="ru-RU" sz="1600" dirty="0"/>
              <a:t>Отсутствие стабильных цен — приходится ждать распродаж.</a:t>
            </a:r>
            <a:endParaRPr lang="ru-RU" sz="1600" dirty="0"/>
          </a:p>
          <a:p>
            <a:pPr marL="0" indent="0">
              <a:buNone/>
            </a:pPr>
            <a:r>
              <a:rPr lang="ru-RU" sz="1600" b="1" dirty="0"/>
              <a:t>Решение:</a:t>
            </a:r>
            <a:endParaRPr lang="ru-RU" sz="1600" dirty="0"/>
          </a:p>
          <a:p>
            <a:r>
              <a:rPr lang="ru-RU" sz="1600" dirty="0"/>
              <a:t>Постоянные, доступные цены на игры.</a:t>
            </a:r>
            <a:endParaRPr lang="ru-RU" sz="1600" dirty="0"/>
          </a:p>
          <a:p>
            <a:r>
              <a:rPr lang="ru-RU" sz="1600" dirty="0"/>
              <a:t>Возможность покупать недоступные для России игры.</a:t>
            </a:r>
            <a:endParaRPr lang="ru-RU" sz="1600" dirty="0"/>
          </a:p>
          <a:p>
            <a:r>
              <a:rPr lang="ru-RU" sz="1600" dirty="0"/>
              <a:t>Удобная и быстрая оплата через адаптированные для российского рынка способы.</a:t>
            </a:r>
            <a:endParaRPr lang="ru-RU" sz="1600" dirty="0"/>
          </a:p>
        </p:txBody>
      </p:sp>
      <p:sp>
        <p:nvSpPr>
          <p:cNvPr id="3" name="Номер слайда 2"/>
          <p:cNvSpPr>
            <a:spLocks noGrp="1"/>
          </p:cNvSpPr>
          <p:nvPr>
            <p:ph type="sldNum" sz="quarter" idx="12"/>
          </p:nvPr>
        </p:nvSpPr>
        <p:spPr/>
        <p:txBody>
          <a:bodyPr/>
          <a:lstStyle/>
          <a:p>
            <a:fld id="{A01BE76D-E181-4177-862E-40D97C82BFEB}" type="slidenum">
              <a:rPr lang="ru-RU" smtClean="0"/>
            </a:fld>
            <a:endParaRPr lang="ru-RU" dirty="0"/>
          </a:p>
        </p:txBody>
      </p:sp>
      <p:sp>
        <p:nvSpPr>
          <p:cNvPr id="4" name="Заголовок 3"/>
          <p:cNvSpPr>
            <a:spLocks noGrp="1"/>
          </p:cNvSpPr>
          <p:nvPr>
            <p:ph type="title"/>
          </p:nvPr>
        </p:nvSpPr>
        <p:spPr/>
        <p:txBody>
          <a:bodyPr/>
          <a:lstStyle/>
          <a:p>
            <a:r>
              <a:rPr lang="ru-RU" dirty="0"/>
              <a:t>Пользователь и проблема</a:t>
            </a:r>
            <a:endParaRPr lang="ru-RU"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A01BE76D-E181-4177-862E-40D97C82BFEB}" type="slidenum">
              <a:rPr lang="ru-RU" smtClean="0"/>
            </a:fld>
            <a:endParaRPr lang="ru-RU" dirty="0"/>
          </a:p>
        </p:txBody>
      </p:sp>
      <p:sp>
        <p:nvSpPr>
          <p:cNvPr id="4" name="Заголовок 3"/>
          <p:cNvSpPr>
            <a:spLocks noGrp="1"/>
          </p:cNvSpPr>
          <p:nvPr>
            <p:ph type="title"/>
          </p:nvPr>
        </p:nvSpPr>
        <p:spPr/>
        <p:txBody>
          <a:bodyPr>
            <a:normAutofit/>
          </a:bodyPr>
          <a:lstStyle/>
          <a:p>
            <a:r>
              <a:rPr lang="ru-RU" dirty="0"/>
              <a:t>Актуальность проекта</a:t>
            </a:r>
            <a:endParaRPr lang="ru-RU" dirty="0"/>
          </a:p>
        </p:txBody>
      </p:sp>
      <p:sp>
        <p:nvSpPr>
          <p:cNvPr id="8" name="Rectangle 3"/>
          <p:cNvSpPr>
            <a:spLocks noGrp="1" noChangeArrowheads="1"/>
          </p:cNvSpPr>
          <p:nvPr>
            <p:ph idx="1"/>
          </p:nvPr>
        </p:nvSpPr>
        <p:spPr bwMode="auto">
          <a:xfrm>
            <a:off x="771896" y="2151728"/>
            <a:ext cx="10648208"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eaLnBrk="0" fontAlgn="base" hangingPunct="0">
              <a:lnSpc>
                <a:spcPct val="100000"/>
              </a:lnSpc>
              <a:spcBef>
                <a:spcPct val="0"/>
              </a:spcBef>
              <a:spcAft>
                <a:spcPct val="0"/>
              </a:spcAft>
            </a:pPr>
            <a:r>
              <a:rPr lang="ru-RU" altLang="ru-RU" sz="2000" dirty="0">
                <a:latin typeface="Gilroy Medium" panose="00000600000000000000" pitchFamily="2" charset="-52"/>
              </a:rPr>
              <a:t>Сложности с доступом к играм в России стали особенно актуальными в условиях ограничений, введённых многими игровыми платформами.</a:t>
            </a:r>
            <a:endParaRPr lang="ru-RU" altLang="ru-RU" sz="2000" dirty="0">
              <a:latin typeface="Gilroy Medium" panose="00000600000000000000" pitchFamily="2" charset="-52"/>
            </a:endParaRPr>
          </a:p>
          <a:p>
            <a:pPr marL="0" indent="0" eaLnBrk="0" fontAlgn="base" hangingPunct="0">
              <a:lnSpc>
                <a:spcPct val="100000"/>
              </a:lnSpc>
              <a:spcBef>
                <a:spcPct val="0"/>
              </a:spcBef>
              <a:spcAft>
                <a:spcPct val="0"/>
              </a:spcAft>
              <a:buNone/>
            </a:pPr>
            <a:endParaRPr lang="ru-RU" altLang="ru-RU" sz="2000" dirty="0">
              <a:latin typeface="Gilroy Medium" panose="00000600000000000000" pitchFamily="2" charset="-52"/>
            </a:endParaRPr>
          </a:p>
          <a:p>
            <a:pPr eaLnBrk="0" fontAlgn="base" hangingPunct="0">
              <a:lnSpc>
                <a:spcPct val="100000"/>
              </a:lnSpc>
              <a:spcBef>
                <a:spcPct val="0"/>
              </a:spcBef>
              <a:spcAft>
                <a:spcPct val="0"/>
              </a:spcAft>
            </a:pPr>
            <a:r>
              <a:rPr lang="ru-RU" altLang="ru-RU" sz="2000" dirty="0">
                <a:latin typeface="Gilroy Medium" panose="00000600000000000000" pitchFamily="2" charset="-52"/>
              </a:rPr>
              <a:t>Мы упрощаем процесс покупки как недоступных в регионе игр, так и любых других, предлагая удобство, стабильные цены и минимальные комиссии.</a:t>
            </a:r>
            <a:endParaRPr lang="ru-RU" altLang="ru-RU" sz="2000" dirty="0">
              <a:latin typeface="Gilroy Medium" panose="00000600000000000000" pitchFamily="2" charset="-52"/>
            </a:endParaRPr>
          </a:p>
          <a:p>
            <a:pPr marL="0" indent="0" eaLnBrk="0" fontAlgn="base" hangingPunct="0">
              <a:lnSpc>
                <a:spcPct val="100000"/>
              </a:lnSpc>
              <a:spcBef>
                <a:spcPct val="0"/>
              </a:spcBef>
              <a:spcAft>
                <a:spcPct val="0"/>
              </a:spcAft>
              <a:buNone/>
            </a:pPr>
            <a:endParaRPr lang="ru-RU" altLang="ru-RU" sz="2000" dirty="0">
              <a:latin typeface="Gilroy Medium" panose="00000600000000000000" pitchFamily="2" charset="-52"/>
            </a:endParaRPr>
          </a:p>
          <a:p>
            <a:pPr eaLnBrk="0" fontAlgn="base" hangingPunct="0">
              <a:lnSpc>
                <a:spcPct val="100000"/>
              </a:lnSpc>
              <a:spcBef>
                <a:spcPct val="0"/>
              </a:spcBef>
              <a:spcAft>
                <a:spcPct val="0"/>
              </a:spcAft>
            </a:pPr>
            <a:r>
              <a:rPr lang="ru-RU" altLang="ru-RU" sz="2000" dirty="0">
                <a:latin typeface="Gilroy Medium" panose="00000600000000000000" pitchFamily="2" charset="-52"/>
              </a:rPr>
              <a:t>Проект поддерживает тренд на рост популярности онлайн-торговли и адаптацию к локальным потребностям. </a:t>
            </a:r>
            <a:endParaRPr lang="ru-RU" altLang="ru-RU" sz="2000" dirty="0">
              <a:latin typeface="Gilroy Medium" panose="00000600000000000000" pitchFamily="2" charset="-5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Autofit/>
          </a:bodyPr>
          <a:lstStyle/>
          <a:p>
            <a:pPr marL="0" indent="0">
              <a:buNone/>
            </a:pPr>
            <a:r>
              <a:rPr lang="ru-RU" sz="2000" b="1" dirty="0"/>
              <a:t>Основной конкурент:</a:t>
            </a:r>
            <a:endParaRPr lang="ru-RU" sz="2000" dirty="0"/>
          </a:p>
          <a:p>
            <a:pPr>
              <a:buFont typeface="Arial" panose="020B0604020202020204" pitchFamily="34" charset="0"/>
              <a:buChar char="•"/>
            </a:pPr>
            <a:r>
              <a:rPr lang="ru-RU" sz="2000" dirty="0" err="1"/>
              <a:t>Kupikod</a:t>
            </a:r>
            <a:endParaRPr lang="ru-RU" sz="2000" dirty="0"/>
          </a:p>
          <a:p>
            <a:pPr marL="0" indent="0">
              <a:buNone/>
            </a:pPr>
            <a:r>
              <a:rPr lang="ru-RU" sz="2000" b="1" dirty="0"/>
              <a:t>Недостатки конкурентов:</a:t>
            </a:r>
            <a:endParaRPr lang="ru-RU" sz="2000" dirty="0"/>
          </a:p>
          <a:p>
            <a:pPr>
              <a:buFont typeface="Arial" panose="020B0604020202020204" pitchFamily="34" charset="0"/>
              <a:buChar char="•"/>
            </a:pPr>
            <a:r>
              <a:rPr lang="ru-RU" sz="2000" dirty="0"/>
              <a:t>Более высокие комиссии.</a:t>
            </a:r>
            <a:endParaRPr lang="ru-RU" sz="2000" dirty="0"/>
          </a:p>
          <a:p>
            <a:pPr>
              <a:buFont typeface="Arial" panose="020B0604020202020204" pitchFamily="34" charset="0"/>
              <a:buChar char="•"/>
            </a:pPr>
            <a:r>
              <a:rPr lang="ru-RU" sz="2000" dirty="0"/>
              <a:t>Менее выгодные цены на игры.</a:t>
            </a:r>
            <a:endParaRPr lang="ru-RU" sz="2000" dirty="0"/>
          </a:p>
          <a:p>
            <a:pPr marL="0" indent="0">
              <a:buNone/>
            </a:pPr>
            <a:r>
              <a:rPr lang="ru-RU" sz="2000" b="1" dirty="0"/>
              <a:t>Наши преимущества:</a:t>
            </a:r>
            <a:endParaRPr lang="ru-RU" sz="2000" dirty="0"/>
          </a:p>
          <a:p>
            <a:pPr>
              <a:buFont typeface="Arial" panose="020B0604020202020204" pitchFamily="34" charset="0"/>
              <a:buChar char="•"/>
            </a:pPr>
            <a:r>
              <a:rPr lang="ru-RU" sz="2000" dirty="0"/>
              <a:t>Выгодные цены и минимальные комиссии.</a:t>
            </a:r>
            <a:endParaRPr lang="ru-RU" sz="2000" dirty="0"/>
          </a:p>
          <a:p>
            <a:pPr>
              <a:buFont typeface="Arial" panose="020B0604020202020204" pitchFamily="34" charset="0"/>
              <a:buChar char="•"/>
            </a:pPr>
            <a:r>
              <a:rPr lang="ru-RU" sz="2000" dirty="0"/>
              <a:t>Упрощённый процесс оплаты.</a:t>
            </a:r>
            <a:endParaRPr lang="ru-RU" sz="2000" dirty="0"/>
          </a:p>
          <a:p>
            <a:pPr>
              <a:buFont typeface="Arial" panose="020B0604020202020204" pitchFamily="34" charset="0"/>
              <a:buChar char="•"/>
            </a:pPr>
            <a:r>
              <a:rPr lang="ru-RU" sz="2000" dirty="0"/>
              <a:t>Прозрачность и удобство взаимодействия с пользователем.</a:t>
            </a:r>
            <a:endParaRPr lang="ru-RU" sz="2000" dirty="0"/>
          </a:p>
          <a:p>
            <a:pPr marL="0" indent="0">
              <a:buNone/>
            </a:pPr>
            <a:endParaRPr lang="ru-RU" sz="2000" dirty="0"/>
          </a:p>
        </p:txBody>
      </p:sp>
      <p:sp>
        <p:nvSpPr>
          <p:cNvPr id="3" name="Номер слайда 2"/>
          <p:cNvSpPr>
            <a:spLocks noGrp="1"/>
          </p:cNvSpPr>
          <p:nvPr>
            <p:ph type="sldNum" sz="quarter" idx="12"/>
          </p:nvPr>
        </p:nvSpPr>
        <p:spPr/>
        <p:txBody>
          <a:bodyPr/>
          <a:lstStyle/>
          <a:p>
            <a:fld id="{A01BE76D-E181-4177-862E-40D97C82BFEB}" type="slidenum">
              <a:rPr lang="ru-RU" smtClean="0"/>
            </a:fld>
            <a:endParaRPr lang="ru-RU" dirty="0"/>
          </a:p>
        </p:txBody>
      </p:sp>
      <p:sp>
        <p:nvSpPr>
          <p:cNvPr id="4" name="Заголовок 3"/>
          <p:cNvSpPr>
            <a:spLocks noGrp="1"/>
          </p:cNvSpPr>
          <p:nvPr>
            <p:ph type="title"/>
          </p:nvPr>
        </p:nvSpPr>
        <p:spPr/>
        <p:txBody>
          <a:bodyPr/>
          <a:lstStyle/>
          <a:p>
            <a:r>
              <a:rPr lang="ru-RU" dirty="0"/>
              <a:t>Конкуренты (аналоги)</a:t>
            </a:r>
            <a:endParaRPr lang="ru-RU"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A01BE76D-E181-4177-862E-40D97C82BFEB}" type="slidenum">
              <a:rPr lang="ru-RU" smtClean="0"/>
            </a:fld>
            <a:endParaRPr lang="ru-RU" dirty="0"/>
          </a:p>
        </p:txBody>
      </p:sp>
      <p:sp>
        <p:nvSpPr>
          <p:cNvPr id="4" name="Заголовок 3"/>
          <p:cNvSpPr>
            <a:spLocks noGrp="1"/>
          </p:cNvSpPr>
          <p:nvPr>
            <p:ph type="title"/>
          </p:nvPr>
        </p:nvSpPr>
        <p:spPr/>
        <p:txBody>
          <a:bodyPr/>
          <a:lstStyle/>
          <a:p>
            <a:r>
              <a:rPr lang="ru-RU" dirty="0"/>
              <a:t>Решение</a:t>
            </a:r>
            <a:endParaRPr lang="ru-RU" dirty="0"/>
          </a:p>
        </p:txBody>
      </p:sp>
      <p:sp>
        <p:nvSpPr>
          <p:cNvPr id="5" name="Rectangle 1"/>
          <p:cNvSpPr>
            <a:spLocks noGrp="1" noChangeArrowheads="1"/>
          </p:cNvSpPr>
          <p:nvPr>
            <p:ph idx="1"/>
          </p:nvPr>
        </p:nvSpPr>
        <p:spPr bwMode="auto">
          <a:xfrm>
            <a:off x="1001806" y="1997839"/>
            <a:ext cx="10188388"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eaLnBrk="0" fontAlgn="base" hangingPunct="0">
              <a:lnSpc>
                <a:spcPct val="100000"/>
              </a:lnSpc>
              <a:spcBef>
                <a:spcPct val="0"/>
              </a:spcBef>
              <a:spcAft>
                <a:spcPct val="0"/>
              </a:spcAft>
            </a:pPr>
            <a:r>
              <a:rPr lang="ru-RU" altLang="ru-RU" sz="2000" dirty="0">
                <a:latin typeface="Gilroy Medium" panose="00000600000000000000" pitchFamily="2" charset="-52"/>
              </a:rPr>
              <a:t>Мы предоставляем русским пользователям возможность покупать игры, недоступные на других платформах.</a:t>
            </a:r>
            <a:endParaRPr lang="ru-RU" altLang="ru-RU" sz="2000" dirty="0">
              <a:latin typeface="Gilroy Medium" panose="00000600000000000000" pitchFamily="2" charset="-52"/>
            </a:endParaRPr>
          </a:p>
          <a:p>
            <a:pPr marL="0" indent="0" eaLnBrk="0" fontAlgn="base" hangingPunct="0">
              <a:lnSpc>
                <a:spcPct val="100000"/>
              </a:lnSpc>
              <a:spcBef>
                <a:spcPct val="0"/>
              </a:spcBef>
              <a:spcAft>
                <a:spcPct val="0"/>
              </a:spcAft>
              <a:buNone/>
            </a:pPr>
            <a:endParaRPr lang="ru-RU" altLang="ru-RU" sz="2000" dirty="0">
              <a:latin typeface="Gilroy Medium" panose="00000600000000000000" pitchFamily="2" charset="-52"/>
            </a:endParaRPr>
          </a:p>
          <a:p>
            <a:pPr eaLnBrk="0" fontAlgn="base" hangingPunct="0">
              <a:lnSpc>
                <a:spcPct val="100000"/>
              </a:lnSpc>
              <a:spcBef>
                <a:spcPct val="0"/>
              </a:spcBef>
              <a:spcAft>
                <a:spcPct val="0"/>
              </a:spcAft>
            </a:pPr>
            <a:r>
              <a:rPr lang="ru-RU" altLang="ru-RU" sz="2000" dirty="0">
                <a:latin typeface="Gilroy Medium" panose="00000600000000000000" pitchFamily="2" charset="-52"/>
              </a:rPr>
              <a:t>Удобная система поиска и фильтров помогает быстро находить нужный контент.</a:t>
            </a:r>
            <a:endParaRPr lang="ru-RU" altLang="ru-RU" sz="2000" dirty="0">
              <a:latin typeface="Gilroy Medium" panose="00000600000000000000" pitchFamily="2" charset="-52"/>
            </a:endParaRPr>
          </a:p>
          <a:p>
            <a:pPr marL="0" indent="0" eaLnBrk="0" fontAlgn="base" hangingPunct="0">
              <a:lnSpc>
                <a:spcPct val="100000"/>
              </a:lnSpc>
              <a:spcBef>
                <a:spcPct val="0"/>
              </a:spcBef>
              <a:spcAft>
                <a:spcPct val="0"/>
              </a:spcAft>
              <a:buNone/>
            </a:pPr>
            <a:endParaRPr lang="ru-RU" altLang="ru-RU" sz="2000" dirty="0">
              <a:latin typeface="Gilroy Medium" panose="00000600000000000000" pitchFamily="2" charset="-52"/>
            </a:endParaRPr>
          </a:p>
          <a:p>
            <a:pPr eaLnBrk="0" fontAlgn="base" hangingPunct="0">
              <a:lnSpc>
                <a:spcPct val="100000"/>
              </a:lnSpc>
              <a:spcBef>
                <a:spcPct val="0"/>
              </a:spcBef>
              <a:spcAft>
                <a:spcPct val="0"/>
              </a:spcAft>
            </a:pPr>
            <a:r>
              <a:rPr lang="ru-RU" altLang="ru-RU" sz="2000" dirty="0">
                <a:latin typeface="Gilroy Medium" panose="00000600000000000000" pitchFamily="2" charset="-52"/>
              </a:rPr>
              <a:t>В будущем планируем добавить дополнительные функции, такие как рекомендации и персонализированные предложения, чтобы улучшить пользовательский опыт. </a:t>
            </a:r>
            <a:endParaRPr lang="ru-RU" altLang="ru-RU" sz="2000" dirty="0">
              <a:latin typeface="Gilroy Medium" panose="00000600000000000000" pitchFamily="2" charset="-5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Autofit/>
          </a:bodyPr>
          <a:lstStyle/>
          <a:p>
            <a:pPr marL="0" indent="0">
              <a:buNone/>
            </a:pPr>
            <a:r>
              <a:rPr lang="ru-RU" sz="2000" b="1" dirty="0"/>
              <a:t>Источники дохода:</a:t>
            </a:r>
            <a:endParaRPr lang="ru-RU" sz="2000" dirty="0"/>
          </a:p>
          <a:p>
            <a:pPr>
              <a:buFont typeface="Arial" panose="020B0604020202020204" pitchFamily="34" charset="0"/>
              <a:buChar char="•"/>
            </a:pPr>
            <a:r>
              <a:rPr lang="ru-RU" sz="2000" dirty="0"/>
              <a:t>Продажа игр.</a:t>
            </a:r>
            <a:endParaRPr lang="ru-RU" sz="2000" dirty="0"/>
          </a:p>
          <a:p>
            <a:pPr>
              <a:buFont typeface="Arial" panose="020B0604020202020204" pitchFamily="34" charset="0"/>
              <a:buChar char="•"/>
            </a:pPr>
            <a:r>
              <a:rPr lang="ru-RU" sz="2000" dirty="0"/>
              <a:t>Потенциальная реализация подписочных сервисов в будущем.</a:t>
            </a:r>
            <a:endParaRPr lang="ru-RU" sz="2000" dirty="0"/>
          </a:p>
          <a:p>
            <a:pPr marL="0" indent="0">
              <a:buNone/>
            </a:pPr>
            <a:r>
              <a:rPr lang="ru-RU" sz="2000" b="1" dirty="0"/>
              <a:t>Затраты:</a:t>
            </a:r>
            <a:endParaRPr lang="ru-RU" sz="2000" dirty="0"/>
          </a:p>
          <a:p>
            <a:pPr>
              <a:buFont typeface="Arial" panose="020B0604020202020204" pitchFamily="34" charset="0"/>
              <a:buChar char="•"/>
            </a:pPr>
            <a:r>
              <a:rPr lang="ru-RU" sz="2000" dirty="0"/>
              <a:t>Разработка, поддержка и обновление сайта.</a:t>
            </a:r>
            <a:endParaRPr lang="ru-RU" sz="2000" dirty="0"/>
          </a:p>
          <a:p>
            <a:pPr>
              <a:buFont typeface="Arial" panose="020B0604020202020204" pitchFamily="34" charset="0"/>
              <a:buChar char="•"/>
            </a:pPr>
            <a:r>
              <a:rPr lang="ru-RU" sz="2000" dirty="0"/>
              <a:t>Маркетинг и продвижение.</a:t>
            </a:r>
            <a:endParaRPr lang="ru-RU" sz="2000" dirty="0"/>
          </a:p>
          <a:p>
            <a:pPr>
              <a:buFont typeface="Arial" panose="020B0604020202020204" pitchFamily="34" charset="0"/>
              <a:buChar char="•"/>
            </a:pPr>
            <a:r>
              <a:rPr lang="ru-RU" sz="2000" dirty="0"/>
              <a:t>Закупка товаров.</a:t>
            </a:r>
            <a:endParaRPr lang="ru-RU" sz="2000" dirty="0"/>
          </a:p>
          <a:p>
            <a:pPr marL="0" indent="0">
              <a:buNone/>
            </a:pPr>
            <a:r>
              <a:rPr lang="ru-RU" sz="2000" b="1" dirty="0"/>
              <a:t>Скидки и бонусы:</a:t>
            </a:r>
            <a:endParaRPr lang="ru-RU" sz="2000" dirty="0"/>
          </a:p>
          <a:p>
            <a:pPr>
              <a:buFont typeface="Arial" panose="020B0604020202020204" pitchFamily="34" charset="0"/>
              <a:buChar char="•"/>
            </a:pPr>
            <a:r>
              <a:rPr lang="ru-RU" sz="2000" dirty="0"/>
              <a:t>Регулярные акции.</a:t>
            </a:r>
            <a:endParaRPr lang="ru-RU" sz="2000" dirty="0"/>
          </a:p>
          <a:p>
            <a:pPr>
              <a:buFont typeface="Arial" panose="020B0604020202020204" pitchFamily="34" charset="0"/>
              <a:buChar char="•"/>
            </a:pPr>
            <a:r>
              <a:rPr lang="ru-RU" sz="2000" dirty="0" err="1"/>
              <a:t>Промокоды</a:t>
            </a:r>
            <a:r>
              <a:rPr lang="ru-RU" sz="2000" dirty="0"/>
              <a:t> на скидки и бесплатные игры.</a:t>
            </a:r>
            <a:endParaRPr lang="ru-RU" sz="2000" dirty="0"/>
          </a:p>
          <a:p>
            <a:pPr marL="0" indent="0">
              <a:buNone/>
            </a:pPr>
            <a:endParaRPr lang="ru-RU" sz="2000" dirty="0"/>
          </a:p>
        </p:txBody>
      </p:sp>
      <p:sp>
        <p:nvSpPr>
          <p:cNvPr id="3" name="Номер слайда 2"/>
          <p:cNvSpPr>
            <a:spLocks noGrp="1"/>
          </p:cNvSpPr>
          <p:nvPr>
            <p:ph type="sldNum" sz="quarter" idx="12"/>
          </p:nvPr>
        </p:nvSpPr>
        <p:spPr/>
        <p:txBody>
          <a:bodyPr/>
          <a:lstStyle/>
          <a:p>
            <a:fld id="{A01BE76D-E181-4177-862E-40D97C82BFEB}" type="slidenum">
              <a:rPr lang="ru-RU" smtClean="0"/>
            </a:fld>
            <a:endParaRPr lang="ru-RU" dirty="0"/>
          </a:p>
        </p:txBody>
      </p:sp>
      <p:sp>
        <p:nvSpPr>
          <p:cNvPr id="4" name="Заголовок 3"/>
          <p:cNvSpPr>
            <a:spLocks noGrp="1"/>
          </p:cNvSpPr>
          <p:nvPr>
            <p:ph type="title"/>
          </p:nvPr>
        </p:nvSpPr>
        <p:spPr/>
        <p:txBody>
          <a:bodyPr/>
          <a:lstStyle/>
          <a:p>
            <a:r>
              <a:rPr lang="ru-RU" dirty="0"/>
              <a:t>Бизнес-модель</a:t>
            </a:r>
            <a:endParaRPr lang="ru-RU"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marL="0" indent="0">
              <a:buNone/>
            </a:pPr>
            <a:r>
              <a:rPr lang="ru-RU" sz="2000" b="1" dirty="0"/>
              <a:t>Состояние проекта:</a:t>
            </a:r>
            <a:endParaRPr lang="ru-RU" sz="2000" dirty="0"/>
          </a:p>
          <a:p>
            <a:pPr>
              <a:buFont typeface="Arial" panose="020B0604020202020204" pitchFamily="34" charset="0"/>
              <a:buChar char="•"/>
            </a:pPr>
            <a:r>
              <a:rPr lang="ru-RU" sz="2000" dirty="0"/>
              <a:t>Веб-сайт уже разработан, но пока отсутствует система учётных записей и платёжная система.</a:t>
            </a:r>
            <a:endParaRPr lang="ru-RU" sz="2000" dirty="0"/>
          </a:p>
          <a:p>
            <a:pPr marL="0" indent="0">
              <a:buNone/>
            </a:pPr>
            <a:endParaRPr lang="ru-RU" sz="2000" dirty="0"/>
          </a:p>
          <a:p>
            <a:pPr marL="0" indent="0">
              <a:buNone/>
            </a:pPr>
            <a:r>
              <a:rPr lang="ru-RU" sz="2000" b="1" dirty="0"/>
              <a:t>Использованные технологии:</a:t>
            </a:r>
            <a:endParaRPr lang="ru-RU" sz="2000" dirty="0"/>
          </a:p>
          <a:p>
            <a:pPr>
              <a:buFont typeface="Arial" panose="020B0604020202020204" pitchFamily="34" charset="0"/>
              <a:buChar char="•"/>
            </a:pPr>
            <a:r>
              <a:rPr lang="ru-RU" sz="2000" dirty="0"/>
              <a:t>Node.js, JavaScript, </a:t>
            </a:r>
            <a:r>
              <a:rPr lang="ru-RU" sz="2000" dirty="0" err="1"/>
              <a:t>React</a:t>
            </a:r>
            <a:r>
              <a:rPr lang="ru-RU" sz="2000" dirty="0"/>
              <a:t>.</a:t>
            </a:r>
            <a:endParaRPr lang="ru-RU" sz="2000" dirty="0"/>
          </a:p>
          <a:p>
            <a:pPr marL="0" indent="0">
              <a:buNone/>
            </a:pPr>
            <a:endParaRPr lang="ru-RU" sz="2000" dirty="0"/>
          </a:p>
          <a:p>
            <a:pPr marL="0" indent="0">
              <a:buNone/>
            </a:pPr>
            <a:r>
              <a:rPr lang="ru-RU" sz="2000" b="1" dirty="0"/>
              <a:t>Следующие шаги:</a:t>
            </a:r>
            <a:endParaRPr lang="ru-RU" sz="2000" dirty="0"/>
          </a:p>
          <a:p>
            <a:pPr>
              <a:buFont typeface="Arial" panose="020B0604020202020204" pitchFamily="34" charset="0"/>
              <a:buChar char="•"/>
            </a:pPr>
            <a:r>
              <a:rPr lang="ru-RU" sz="2000" dirty="0"/>
              <a:t>Завершить внедрение учётных записей и платёжных систем.</a:t>
            </a:r>
            <a:endParaRPr lang="ru-RU" sz="2000" dirty="0"/>
          </a:p>
          <a:p>
            <a:pPr marL="0" indent="0">
              <a:buNone/>
            </a:pPr>
            <a:endParaRPr lang="ru-RU" dirty="0"/>
          </a:p>
        </p:txBody>
      </p:sp>
      <p:sp>
        <p:nvSpPr>
          <p:cNvPr id="3" name="Номер слайда 2"/>
          <p:cNvSpPr>
            <a:spLocks noGrp="1"/>
          </p:cNvSpPr>
          <p:nvPr>
            <p:ph type="sldNum" sz="quarter" idx="12"/>
          </p:nvPr>
        </p:nvSpPr>
        <p:spPr/>
        <p:txBody>
          <a:bodyPr/>
          <a:lstStyle/>
          <a:p>
            <a:fld id="{A01BE76D-E181-4177-862E-40D97C82BFEB}" type="slidenum">
              <a:rPr lang="ru-RU" smtClean="0"/>
            </a:fld>
            <a:endParaRPr lang="ru-RU" dirty="0"/>
          </a:p>
        </p:txBody>
      </p:sp>
      <p:sp>
        <p:nvSpPr>
          <p:cNvPr id="4" name="Заголовок 3"/>
          <p:cNvSpPr>
            <a:spLocks noGrp="1"/>
          </p:cNvSpPr>
          <p:nvPr>
            <p:ph type="title"/>
          </p:nvPr>
        </p:nvSpPr>
        <p:spPr/>
        <p:txBody>
          <a:bodyPr/>
          <a:lstStyle/>
          <a:p>
            <a:r>
              <a:rPr lang="ru-RU" dirty="0"/>
              <a:t>Текущие результаты</a:t>
            </a:r>
            <a:endParaRPr lang="ru-RU"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Объект 4"/>
          <p:cNvPicPr>
            <a:picLocks noGrp="1"/>
          </p:cNvPicPr>
          <p:nvPr>
            <p:ph idx="1"/>
          </p:nvPr>
        </p:nvPicPr>
        <p:blipFill>
          <a:blip r:embed="rId1" cstate="print">
            <a:extLst>
              <a:ext uri="{28A0092B-C50C-407E-A947-70E740481C1C}">
                <a14:useLocalDpi xmlns:a14="http://schemas.microsoft.com/office/drawing/2010/main" val="0"/>
              </a:ext>
            </a:extLst>
          </a:blip>
          <a:stretch>
            <a:fillRect/>
          </a:stretch>
        </p:blipFill>
        <p:spPr>
          <a:xfrm>
            <a:off x="0" y="538672"/>
            <a:ext cx="12192000" cy="6319328"/>
          </a:xfrm>
          <a:prstGeom prst="rect">
            <a:avLst/>
          </a:prstGeom>
        </p:spPr>
      </p:pic>
      <p:sp>
        <p:nvSpPr>
          <p:cNvPr id="4" name="Заголовок 3"/>
          <p:cNvSpPr>
            <a:spLocks noGrp="1"/>
          </p:cNvSpPr>
          <p:nvPr>
            <p:ph type="title"/>
          </p:nvPr>
        </p:nvSpPr>
        <p:spPr>
          <a:xfrm>
            <a:off x="1657350" y="-283728"/>
            <a:ext cx="8877300" cy="1135517"/>
          </a:xfrm>
        </p:spPr>
        <p:txBody>
          <a:bodyPr/>
          <a:lstStyle/>
          <a:p>
            <a:pPr algn="ctr"/>
            <a:r>
              <a:rPr lang="ru-RU">
                <a:solidFill>
                  <a:schemeClr val="bg1"/>
                </a:solidFill>
              </a:rPr>
              <a:t>Главная страница</a:t>
            </a:r>
            <a:endParaRPr lang="ru-RU" dirty="0">
              <a:solidFill>
                <a:schemeClr val="bg1"/>
              </a:solidFill>
            </a:endParaRPr>
          </a:p>
        </p:txBody>
      </p:sp>
    </p:spTree>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Объект 4"/>
          <p:cNvPicPr>
            <a:picLocks noGrp="1"/>
          </p:cNvPicPr>
          <p:nvPr>
            <p:ph idx="1"/>
          </p:nvPr>
        </p:nvPicPr>
        <p:blipFill>
          <a:blip r:embed="rId1">
            <a:extLst>
              <a:ext uri="{28A0092B-C50C-407E-A947-70E740481C1C}">
                <a14:useLocalDpi xmlns:a14="http://schemas.microsoft.com/office/drawing/2010/main" val="0"/>
              </a:ext>
            </a:extLst>
          </a:blip>
          <a:srcRect/>
          <a:stretch>
            <a:fillRect/>
          </a:stretch>
        </p:blipFill>
        <p:spPr>
          <a:xfrm>
            <a:off x="0" y="543418"/>
            <a:ext cx="12192000" cy="6314582"/>
          </a:xfrm>
          <a:prstGeom prst="rect">
            <a:avLst/>
          </a:prstGeom>
        </p:spPr>
      </p:pic>
      <p:sp>
        <p:nvSpPr>
          <p:cNvPr id="4" name="Заголовок 3"/>
          <p:cNvSpPr>
            <a:spLocks noGrp="1"/>
          </p:cNvSpPr>
          <p:nvPr>
            <p:ph type="title"/>
          </p:nvPr>
        </p:nvSpPr>
        <p:spPr>
          <a:xfrm>
            <a:off x="1657350" y="-273928"/>
            <a:ext cx="8877300" cy="1135517"/>
          </a:xfrm>
        </p:spPr>
        <p:txBody>
          <a:bodyPr/>
          <a:lstStyle/>
          <a:p>
            <a:pPr algn="ctr"/>
            <a:r>
              <a:rPr lang="ru-RU" dirty="0">
                <a:solidFill>
                  <a:schemeClr val="bg1"/>
                </a:solidFill>
              </a:rPr>
              <a:t>Магазин</a:t>
            </a:r>
            <a:endParaRPr lang="ru-RU" dirty="0">
              <a:solidFill>
                <a:schemeClr val="bg1"/>
              </a:solidFill>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Объект 4"/>
          <p:cNvPicPr>
            <a:picLocks noGrp="1"/>
          </p:cNvPicPr>
          <p:nvPr>
            <p:ph idx="1"/>
          </p:nvPr>
        </p:nvPicPr>
        <p:blipFill>
          <a:blip r:embed="rId1">
            <a:extLst>
              <a:ext uri="{28A0092B-C50C-407E-A947-70E740481C1C}">
                <a14:useLocalDpi xmlns:a14="http://schemas.microsoft.com/office/drawing/2010/main" val="0"/>
              </a:ext>
            </a:extLst>
          </a:blip>
          <a:srcRect/>
          <a:stretch>
            <a:fillRect/>
          </a:stretch>
        </p:blipFill>
        <p:spPr>
          <a:xfrm>
            <a:off x="0" y="543418"/>
            <a:ext cx="12192000" cy="6314582"/>
          </a:xfrm>
          <a:prstGeom prst="rect">
            <a:avLst/>
          </a:prstGeom>
        </p:spPr>
      </p:pic>
      <p:sp>
        <p:nvSpPr>
          <p:cNvPr id="4" name="Заголовок 3"/>
          <p:cNvSpPr>
            <a:spLocks noGrp="1"/>
          </p:cNvSpPr>
          <p:nvPr>
            <p:ph type="title"/>
          </p:nvPr>
        </p:nvSpPr>
        <p:spPr>
          <a:xfrm>
            <a:off x="1657350" y="-248617"/>
            <a:ext cx="8877300" cy="1135517"/>
          </a:xfrm>
        </p:spPr>
        <p:txBody>
          <a:bodyPr/>
          <a:lstStyle/>
          <a:p>
            <a:pPr algn="ctr"/>
            <a:r>
              <a:rPr lang="ru-RU" dirty="0">
                <a:solidFill>
                  <a:schemeClr val="bg1"/>
                </a:solidFill>
              </a:rPr>
              <a:t>Страница товара и мини корзина</a:t>
            </a:r>
            <a:endParaRPr lang="ru-RU" dirty="0">
              <a:solidFill>
                <a:schemeClr val="bg1"/>
              </a:solidFill>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Объект 4"/>
          <p:cNvPicPr>
            <a:picLocks noGrp="1"/>
          </p:cNvPicPr>
          <p:nvPr>
            <p:ph idx="1"/>
          </p:nvPr>
        </p:nvPicPr>
        <p:blipFill>
          <a:blip r:embed="rId1">
            <a:extLst>
              <a:ext uri="{28A0092B-C50C-407E-A947-70E740481C1C}">
                <a14:useLocalDpi xmlns:a14="http://schemas.microsoft.com/office/drawing/2010/main" val="0"/>
              </a:ext>
            </a:extLst>
          </a:blip>
          <a:srcRect/>
          <a:stretch>
            <a:fillRect/>
          </a:stretch>
        </p:blipFill>
        <p:spPr>
          <a:xfrm>
            <a:off x="0" y="543418"/>
            <a:ext cx="12192000" cy="6314582"/>
          </a:xfrm>
          <a:prstGeom prst="rect">
            <a:avLst/>
          </a:prstGeom>
        </p:spPr>
      </p:pic>
      <p:sp>
        <p:nvSpPr>
          <p:cNvPr id="4" name="Заголовок 3"/>
          <p:cNvSpPr>
            <a:spLocks noGrp="1"/>
          </p:cNvSpPr>
          <p:nvPr>
            <p:ph type="title"/>
          </p:nvPr>
        </p:nvSpPr>
        <p:spPr>
          <a:xfrm>
            <a:off x="1657350" y="-285487"/>
            <a:ext cx="8877300" cy="1135517"/>
          </a:xfrm>
        </p:spPr>
        <p:txBody>
          <a:bodyPr/>
          <a:lstStyle/>
          <a:p>
            <a:pPr algn="ctr"/>
            <a:r>
              <a:rPr lang="ru-RU" dirty="0">
                <a:solidFill>
                  <a:schemeClr val="bg1"/>
                </a:solidFill>
              </a:rPr>
              <a:t>Поиск и фильтры</a:t>
            </a:r>
            <a:endParaRPr lang="ru-RU" dirty="0">
              <a:solidFill>
                <a:schemeClr val="bg1"/>
              </a:solidFill>
            </a:endParaRPr>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A01BE76D-E181-4177-862E-40D97C82BFEB}" type="slidenum">
              <a:rPr lang="ru-RU" smtClean="0"/>
            </a:fld>
            <a:endParaRPr lang="ru-RU" dirty="0"/>
          </a:p>
        </p:txBody>
      </p:sp>
      <p:sp>
        <p:nvSpPr>
          <p:cNvPr id="4" name="Заголовок 3"/>
          <p:cNvSpPr>
            <a:spLocks noGrp="1"/>
          </p:cNvSpPr>
          <p:nvPr>
            <p:ph type="title"/>
          </p:nvPr>
        </p:nvSpPr>
        <p:spPr/>
        <p:txBody>
          <a:bodyPr/>
          <a:lstStyle/>
          <a:p>
            <a:r>
              <a:rPr lang="ru-RU" dirty="0"/>
              <a:t>Планы развития </a:t>
            </a:r>
            <a:endParaRPr lang="ru-RU" dirty="0"/>
          </a:p>
        </p:txBody>
      </p:sp>
      <p:sp>
        <p:nvSpPr>
          <p:cNvPr id="7" name="Rectangle 3"/>
          <p:cNvSpPr>
            <a:spLocks noGrp="1" noChangeArrowheads="1"/>
          </p:cNvSpPr>
          <p:nvPr>
            <p:ph idx="1"/>
          </p:nvPr>
        </p:nvSpPr>
        <p:spPr bwMode="auto">
          <a:xfrm>
            <a:off x="850570" y="1705452"/>
            <a:ext cx="10490859"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None/>
            </a:pPr>
            <a:r>
              <a:rPr lang="ru-RU" altLang="ru-RU" sz="2000" b="1" dirty="0"/>
              <a:t>Краткосрочные цели:</a:t>
            </a:r>
            <a:endParaRPr lang="ru-RU" altLang="ru-RU" sz="2000" b="1" dirty="0"/>
          </a:p>
          <a:p>
            <a:pPr marL="0" marR="0" lvl="0" indent="0" algn="l" defTabSz="914400" rtl="0" eaLnBrk="0" fontAlgn="base" latinLnBrk="0" hangingPunct="0">
              <a:lnSpc>
                <a:spcPct val="100000"/>
              </a:lnSpc>
              <a:spcBef>
                <a:spcPct val="0"/>
              </a:spcBef>
              <a:spcAft>
                <a:spcPct val="0"/>
              </a:spcAft>
              <a:buClrTx/>
              <a:buSzTx/>
              <a:buNone/>
            </a:pPr>
            <a:endParaRPr lang="ru-RU" altLang="ru-RU" sz="2000" b="1" dirty="0"/>
          </a:p>
          <a:p>
            <a:pPr eaLnBrk="0" fontAlgn="base" hangingPunct="0">
              <a:lnSpc>
                <a:spcPct val="100000"/>
              </a:lnSpc>
              <a:spcBef>
                <a:spcPct val="0"/>
              </a:spcBef>
              <a:spcAft>
                <a:spcPct val="0"/>
              </a:spcAft>
            </a:pPr>
            <a:r>
              <a:rPr lang="ru-RU" altLang="ru-RU" sz="2000" dirty="0"/>
              <a:t>Завершение разработки учётных записей и платёжной системы.</a:t>
            </a:r>
            <a:endParaRPr lang="ru-RU" altLang="ru-RU" sz="2000" dirty="0"/>
          </a:p>
          <a:p>
            <a:pPr eaLnBrk="0" fontAlgn="base" hangingPunct="0">
              <a:lnSpc>
                <a:spcPct val="100000"/>
              </a:lnSpc>
              <a:spcBef>
                <a:spcPct val="0"/>
              </a:spcBef>
              <a:spcAft>
                <a:spcPct val="0"/>
              </a:spcAft>
            </a:pPr>
            <a:r>
              <a:rPr lang="ru-RU" altLang="ru-RU" sz="2000" dirty="0"/>
              <a:t>Реализация механизма выдачи товаров.</a:t>
            </a:r>
            <a:endParaRPr lang="ru-RU" altLang="ru-RU" sz="2000" dirty="0"/>
          </a:p>
          <a:p>
            <a:pPr marL="0" marR="0" lvl="0" indent="0" algn="l" defTabSz="914400" rtl="0" eaLnBrk="0" fontAlgn="base" latinLnBrk="0" hangingPunct="0">
              <a:lnSpc>
                <a:spcPct val="100000"/>
              </a:lnSpc>
              <a:spcBef>
                <a:spcPct val="0"/>
              </a:spcBef>
              <a:spcAft>
                <a:spcPct val="0"/>
              </a:spcAft>
              <a:buClrTx/>
              <a:buSzTx/>
              <a:buFontTx/>
              <a:buChar char="•"/>
            </a:pPr>
            <a:endParaRPr lang="ru-RU" altLang="ru-RU" sz="2000" dirty="0"/>
          </a:p>
          <a:p>
            <a:pPr marL="0" marR="0" lvl="0" indent="0" algn="l" defTabSz="914400" rtl="0" eaLnBrk="0" fontAlgn="base" latinLnBrk="0" hangingPunct="0">
              <a:lnSpc>
                <a:spcPct val="100000"/>
              </a:lnSpc>
              <a:spcBef>
                <a:spcPct val="0"/>
              </a:spcBef>
              <a:spcAft>
                <a:spcPct val="0"/>
              </a:spcAft>
              <a:buClrTx/>
              <a:buSzTx/>
              <a:buNone/>
            </a:pPr>
            <a:r>
              <a:rPr lang="ru-RU" altLang="ru-RU" sz="2000" b="1" dirty="0"/>
              <a:t>Долгосрочные цели:</a:t>
            </a:r>
            <a:endParaRPr lang="ru-RU" altLang="ru-RU" sz="2000" b="1" dirty="0"/>
          </a:p>
          <a:p>
            <a:pPr marL="0" marR="0" lvl="0" indent="0" algn="l" defTabSz="914400" rtl="0" eaLnBrk="0" fontAlgn="base" latinLnBrk="0" hangingPunct="0">
              <a:lnSpc>
                <a:spcPct val="100000"/>
              </a:lnSpc>
              <a:spcBef>
                <a:spcPct val="0"/>
              </a:spcBef>
              <a:spcAft>
                <a:spcPct val="0"/>
              </a:spcAft>
              <a:buClrTx/>
              <a:buSzTx/>
              <a:buNone/>
            </a:pPr>
            <a:endParaRPr lang="ru-RU" altLang="ru-RU" sz="2000" b="1" dirty="0"/>
          </a:p>
          <a:p>
            <a:pPr eaLnBrk="0" fontAlgn="base" hangingPunct="0">
              <a:lnSpc>
                <a:spcPct val="100000"/>
              </a:lnSpc>
              <a:spcBef>
                <a:spcPct val="0"/>
              </a:spcBef>
              <a:spcAft>
                <a:spcPct val="0"/>
              </a:spcAft>
            </a:pPr>
            <a:r>
              <a:rPr lang="ru-RU" altLang="ru-RU" sz="2000" dirty="0"/>
              <a:t>Развитие проекта в пределах СНГ.</a:t>
            </a:r>
            <a:endParaRPr lang="ru-RU" altLang="ru-RU" sz="2000" dirty="0"/>
          </a:p>
          <a:p>
            <a:pPr eaLnBrk="0" fontAlgn="base" hangingPunct="0">
              <a:lnSpc>
                <a:spcPct val="100000"/>
              </a:lnSpc>
              <a:spcBef>
                <a:spcPct val="0"/>
              </a:spcBef>
              <a:spcAft>
                <a:spcPct val="0"/>
              </a:spcAft>
            </a:pPr>
            <a:r>
              <a:rPr lang="ru-RU" altLang="ru-RU" sz="2000" dirty="0"/>
              <a:t>Постепенное улучшение функционала и интерфейса.</a:t>
            </a:r>
            <a:endParaRPr lang="ru-RU" altLang="ru-RU" sz="2000" dirty="0"/>
          </a:p>
          <a:p>
            <a:pPr eaLnBrk="0" fontAlgn="base" hangingPunct="0">
              <a:lnSpc>
                <a:spcPct val="100000"/>
              </a:lnSpc>
              <a:spcBef>
                <a:spcPct val="0"/>
              </a:spcBef>
              <a:spcAft>
                <a:spcPct val="0"/>
              </a:spcAft>
            </a:pPr>
            <a:r>
              <a:rPr lang="ru-RU" altLang="ru-RU" sz="2000" dirty="0"/>
              <a:t>Добавление новых возможностей, таких как подписочные сервисы.</a:t>
            </a:r>
            <a:endParaRPr lang="ru-RU" altLang="ru-RU" sz="2000" dirty="0"/>
          </a:p>
          <a:p>
            <a:pPr marL="0" marR="0" lvl="0" indent="0" algn="l" defTabSz="914400" rtl="0" eaLnBrk="0" fontAlgn="base" latinLnBrk="0" hangingPunct="0">
              <a:lnSpc>
                <a:spcPct val="100000"/>
              </a:lnSpc>
              <a:spcBef>
                <a:spcPct val="0"/>
              </a:spcBef>
              <a:spcAft>
                <a:spcPct val="0"/>
              </a:spcAft>
              <a:buClrTx/>
              <a:buSzTx/>
              <a:buFontTx/>
              <a:buNone/>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b="1" dirty="0"/>
              <a:t>Амерханов </a:t>
            </a:r>
            <a:r>
              <a:rPr lang="ru-RU" b="1" dirty="0" err="1"/>
              <a:t>Айшат</a:t>
            </a:r>
            <a:r>
              <a:rPr lang="ru-RU" b="1" dirty="0"/>
              <a:t> </a:t>
            </a:r>
            <a:r>
              <a:rPr lang="ru-RU" dirty="0" err="1"/>
              <a:t>Разработчик</a:t>
            </a:r>
            <a:endParaRPr lang="ru-RU" dirty="0"/>
          </a:p>
          <a:p>
            <a:r>
              <a:rPr lang="ru-RU" b="1" dirty="0"/>
              <a:t>Болонин Даниил</a:t>
            </a:r>
            <a:r>
              <a:rPr lang="ru-RU" dirty="0"/>
              <a:t> Дизайнер</a:t>
            </a:r>
            <a:endParaRPr lang="ru-RU" dirty="0"/>
          </a:p>
        </p:txBody>
      </p:sp>
      <p:sp>
        <p:nvSpPr>
          <p:cNvPr id="3" name="Номер слайда 2"/>
          <p:cNvSpPr>
            <a:spLocks noGrp="1"/>
          </p:cNvSpPr>
          <p:nvPr>
            <p:ph type="sldNum" sz="quarter" idx="12"/>
          </p:nvPr>
        </p:nvSpPr>
        <p:spPr/>
        <p:txBody>
          <a:bodyPr/>
          <a:lstStyle/>
          <a:p>
            <a:fld id="{A01BE76D-E181-4177-862E-40D97C82BFEB}" type="slidenum">
              <a:rPr lang="ru-RU" smtClean="0"/>
            </a:fld>
            <a:endParaRPr lang="ru-RU" dirty="0"/>
          </a:p>
        </p:txBody>
      </p:sp>
      <p:sp>
        <p:nvSpPr>
          <p:cNvPr id="4" name="Заголовок 3"/>
          <p:cNvSpPr>
            <a:spLocks noGrp="1"/>
          </p:cNvSpPr>
          <p:nvPr>
            <p:ph type="title"/>
          </p:nvPr>
        </p:nvSpPr>
        <p:spPr/>
        <p:txBody>
          <a:bodyPr/>
          <a:lstStyle/>
          <a:p>
            <a:r>
              <a:rPr lang="ru-RU" dirty="0"/>
              <a:t>Команда</a:t>
            </a:r>
            <a:endParaRPr lang="ru-RU"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endParaRPr lang="ru-RU" dirty="0"/>
          </a:p>
        </p:txBody>
      </p:sp>
      <p:sp>
        <p:nvSpPr>
          <p:cNvPr id="3" name="Подзаголовок 2"/>
          <p:cNvSpPr>
            <a:spLocks noGrp="1"/>
          </p:cNvSpPr>
          <p:nvPr>
            <p:ph type="subTitle" idx="1"/>
          </p:nvPr>
        </p:nvSpPr>
        <p:spPr/>
        <p:txBody>
          <a:bodyPr/>
          <a:lstStyle/>
          <a:p>
            <a:endParaRPr lang="ru-RU"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0</TotalTime>
  <Words>2756</Words>
  <Application>WPS Presentation</Application>
  <PresentationFormat>Широкоэкранный</PresentationFormat>
  <Paragraphs>120</Paragraphs>
  <Slides>14</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14</vt:i4>
      </vt:variant>
    </vt:vector>
  </HeadingPairs>
  <TitlesOfParts>
    <vt:vector size="24" baseType="lpstr">
      <vt:lpstr>Arial</vt:lpstr>
      <vt:lpstr>SimSun</vt:lpstr>
      <vt:lpstr>Wingdings</vt:lpstr>
      <vt:lpstr>Gilroy Medium</vt:lpstr>
      <vt:lpstr>Gilroy Bold</vt:lpstr>
      <vt:lpstr>Verdana</vt:lpstr>
      <vt:lpstr>Microsoft YaHei</vt:lpstr>
      <vt:lpstr>Arial Unicode MS</vt:lpstr>
      <vt:lpstr>Calibri</vt:lpstr>
      <vt:lpstr>Тема3</vt:lpstr>
      <vt:lpstr>Магазин компьютерных игр</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Главная страница</vt:lpstr>
      <vt:lpstr>Магазин</vt:lpstr>
      <vt:lpstr>Страница товара и мини корзина</vt:lpstr>
      <vt:lpstr>Поиск и фильтры</vt:lpstr>
      <vt:lpstr>Планы развития </vt:lpstr>
      <vt:lpstr>Команда</vt:lpstr>
      <vt:lpstr>Спасибо за внимание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Айшат Амерханов</cp:lastModifiedBy>
  <cp:revision>60</cp:revision>
  <dcterms:created xsi:type="dcterms:W3CDTF">2024-01-25T17:19:00Z</dcterms:created>
  <dcterms:modified xsi:type="dcterms:W3CDTF">2024-12-07T13:21:19Z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E7BDC194EC114EA18D545B26AE408308_12</vt:lpwstr>
  </property>
  <property fmtid="{D5CDD505-2E9C-101B-9397-08002B2CF9AE}" pid="3" name="KSOProductBuildVer">
    <vt:lpwstr>1049-12.2.0.19307</vt:lpwstr>
  </property>
</Properties>
</file>