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16"/>
  </p:notesMasterIdLst>
  <p:sldIdLst>
    <p:sldId id="256" r:id="rId4"/>
    <p:sldId id="297" r:id="rId5"/>
    <p:sldId id="285" r:id="rId6"/>
    <p:sldId id="308" r:id="rId7"/>
    <p:sldId id="263" r:id="rId8"/>
    <p:sldId id="288" r:id="rId9"/>
    <p:sldId id="309" r:id="rId10"/>
    <p:sldId id="310" r:id="rId11"/>
    <p:sldId id="302" r:id="rId12"/>
    <p:sldId id="311" r:id="rId13"/>
    <p:sldId id="306" r:id="rId14"/>
    <p:sldId id="264" r:id="rId15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82" d="100"/>
          <a:sy n="82" d="100"/>
        </p:scale>
        <p:origin x="816" y="8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Компании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/>
            <a:t>Создание веб-сайтов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4000" kern="1200" dirty="0"/>
            <a:t>Создание веб-сайтов </a:t>
          </a:r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Компании</a:t>
          </a:r>
        </a:p>
      </dsp:txBody>
      <dsp:txXfrm>
        <a:off x="81382" y="81382"/>
        <a:ext cx="3310901" cy="1504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BD5D8-D7D3-4FAA-B4DF-399CB1DBBB48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33B1C-0984-419F-83DA-4DDFC628E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376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33B1C-0984-419F-83DA-4DDFC628ECF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49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Веб-студия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pPr algn="ctr"/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4320232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Лялин Сергей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Лидер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id="{34DA60C0-CE40-49B3-9139-3F2D931B0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3256" y="1170910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Открытие веб-студии для проектировки сайтов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8142543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95BDC5-7847-C789-628F-C1CE31D1F64E}"/>
              </a:ext>
            </a:extLst>
          </p:cNvPr>
          <p:cNvSpPr txBox="1"/>
          <p:nvPr/>
        </p:nvSpPr>
        <p:spPr>
          <a:xfrm>
            <a:off x="20048" y="991214"/>
            <a:ext cx="741761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</a:rPr>
              <a:t>Необходимо арендовать офис с готовым ремонтом площадью 75 м², а также нанять 8 специалистов.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</a:rPr>
              <a:t>Для расчётов взята средняя цена разработки сайта 150 000 рублей, срок исполнения — 1 месяц. Абонентская плата за поддержку готового сайта составляет 10 000 рублей. Все работы, даже в пиковую загрузку, выполняются командой. Когда возрастёт сложность и количество проектов, потребуется расширение штата.</a:t>
            </a:r>
            <a:endParaRPr lang="en-US" b="0" i="0" dirty="0">
              <a:solidFill>
                <a:srgbClr val="000000"/>
              </a:solidFill>
              <a:effectLst/>
            </a:endParaRPr>
          </a:p>
          <a:p>
            <a:pPr algn="l"/>
            <a:endParaRPr lang="ru-RU" b="0" i="0" dirty="0">
              <a:solidFill>
                <a:srgbClr val="000000"/>
              </a:solidFill>
              <a:effectLst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Сумма первоначальных инвестиций — 747 500 рублей;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Ежемесячные затраты— 544 717 рублей;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Ежемесячная прибыль — 185 482 рублей;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Срок окупаемости — 9 месяцев;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Точка безубыточности — 4 месяц;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Рентабельность продаж — 39%.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F054CAD-4C07-D0C4-48B0-D54B06EE3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8886" y="8414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</a:t>
            </a: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1" y="1467123"/>
            <a:ext cx="1008062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</a:rPr>
              <a:t>Услугами веб-студии может воспользоваться предприятие из любой отрасли: мелкая, средняя или крупная фирма, которой требуется обновить устаревший сайт, или стартап, исследующий рынок.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</a:rPr>
              <a:t>Клиентами могут быть зарубежные заказчики, но для этого потребуются сотрудники со знанием английского языка и специфики привлечения трафика контекстной рекламой и SEO-оптимизацией.</a:t>
            </a:r>
          </a:p>
          <a:p>
            <a:pPr algn="l"/>
            <a:r>
              <a:rPr lang="ru-RU" b="0" i="0" u="sng" dirty="0">
                <a:solidFill>
                  <a:srgbClr val="000000"/>
                </a:solidFill>
                <a:effectLst/>
              </a:rPr>
              <a:t>Контекстная реклама</a:t>
            </a:r>
            <a:r>
              <a:rPr lang="ru-RU" b="0" i="0" dirty="0">
                <a:solidFill>
                  <a:srgbClr val="000000"/>
                </a:solidFill>
                <a:effectLst/>
              </a:rPr>
              <a:t> в поисковых системах позволяет попасть на первые места в выдаче, однако каждый переход будет стоить в несколько раз дороже, чем при органической выдаче.</a:t>
            </a:r>
          </a:p>
          <a:p>
            <a:pPr algn="l"/>
            <a:r>
              <a:rPr lang="ru-RU" b="0" i="0" u="sng" dirty="0">
                <a:solidFill>
                  <a:srgbClr val="000000"/>
                </a:solidFill>
                <a:effectLst/>
              </a:rPr>
              <a:t>SEO-оптимизация</a:t>
            </a:r>
            <a:r>
              <a:rPr lang="ru-RU" b="0" i="0" dirty="0">
                <a:solidFill>
                  <a:srgbClr val="000000"/>
                </a:solidFill>
                <a:effectLst/>
              </a:rPr>
              <a:t> — это действия, которые повышают позиции сайта в поисковых системах по определенным запросам. Такой способ привлечения трафика более сложен, требует времени и глубоко анализа сферы деятельности, но при правильном подходе даёт долгосрочный позитивный эффект с низкой стоимостью перехода.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35686-0D9A-5A47-43B6-FE75CA47E11A}"/>
              </a:ext>
            </a:extLst>
          </p:cNvPr>
          <p:cNvSpPr txBox="1"/>
          <p:nvPr/>
        </p:nvSpPr>
        <p:spPr>
          <a:xfrm>
            <a:off x="0" y="531019"/>
            <a:ext cx="1004233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1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Сайт для компании выполняет ряд функций:</a:t>
            </a:r>
            <a:endParaRPr lang="ru-RU" sz="1600" b="0" i="0" dirty="0">
              <a:solidFill>
                <a:srgbClr val="000000"/>
              </a:solidFill>
              <a:effectLst/>
              <a:latin typeface="PT Sans" panose="020B0503020203020204" pitchFamily="34" charset="-52"/>
            </a:endParaRPr>
          </a:p>
          <a:p>
            <a:r>
              <a:rPr lang="ru-RU" sz="16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Презентация компании в </a:t>
            </a:r>
            <a:r>
              <a:rPr lang="ru-RU" sz="1600" dirty="0">
                <a:solidFill>
                  <a:srgbClr val="000000"/>
                </a:solidFill>
                <a:latin typeface="PT Sans" panose="020B0503020203020204" pitchFamily="34" charset="-52"/>
              </a:rPr>
              <a:t>интернете           Круглосуточный онлайн офис</a:t>
            </a:r>
          </a:p>
          <a:p>
            <a:r>
              <a:rPr lang="ru-RU" sz="1600" dirty="0">
                <a:solidFill>
                  <a:srgbClr val="000000"/>
                </a:solidFill>
                <a:latin typeface="PT Sans" panose="020B0503020203020204" pitchFamily="34" charset="-52"/>
              </a:rPr>
              <a:t>Инструмент продаж                                      Рекламная медиа площадка</a:t>
            </a:r>
          </a:p>
          <a:p>
            <a:r>
              <a:rPr lang="ru-RU" sz="1600" dirty="0">
                <a:solidFill>
                  <a:srgbClr val="000000"/>
                </a:solidFill>
                <a:latin typeface="PT Sans" panose="020B0503020203020204" pitchFamily="34" charset="-52"/>
              </a:rPr>
              <a:t>Автоматизация обмена информацией         Средство взаимодействия с клиентами</a:t>
            </a:r>
          </a:p>
          <a:p>
            <a:r>
              <a:rPr lang="ru-RU" sz="1600" dirty="0">
                <a:solidFill>
                  <a:srgbClr val="000000"/>
                </a:solidFill>
                <a:latin typeface="PT Sans" panose="020B0503020203020204" pitchFamily="34" charset="-52"/>
              </a:rPr>
              <a:t>                Маркетинговый инструмент, формирующий лояльность</a:t>
            </a:r>
            <a:endParaRPr lang="ru-RU" sz="1600" b="0" i="0" dirty="0">
              <a:solidFill>
                <a:srgbClr val="000000"/>
              </a:solidFill>
              <a:effectLst/>
              <a:latin typeface="PT Sans" panose="020B0503020203020204" pitchFamily="34" charset="-52"/>
            </a:endParaRPr>
          </a:p>
          <a:p>
            <a:pPr algn="l"/>
            <a:r>
              <a:rPr lang="ru-RU" sz="1600" b="1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Типы разрабатываемых сайтов, цены и сроки.</a:t>
            </a:r>
            <a:endParaRPr lang="ru-RU" sz="1600" b="0" i="0" dirty="0">
              <a:solidFill>
                <a:srgbClr val="000000"/>
              </a:solidFill>
              <a:effectLst/>
              <a:latin typeface="PT Sans" panose="020B0503020203020204" pitchFamily="34" charset="-52"/>
            </a:endParaRPr>
          </a:p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1. </a:t>
            </a:r>
            <a:r>
              <a:rPr lang="ru-RU" sz="1600" b="0" i="0" u="sng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Приветственная страница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. Цена — 60 000, срок 2-4 недели.</a:t>
            </a:r>
          </a:p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Приветственная страница или «страница-заглушка» нужна перед открытием основного сайта проекта или в первые месяцы работы компании. Страница расскажет посетителям о проекте и дате полноценного запуска. Форма подписки поможет собрать адреса или телефоны заинтересованных посетителей, чтобы напрямую рассказать им об открытии основного сайта, вовремя сообщить об акциях и скидках. Приветственная страница — хороший способ собрать базу потенциальных клиентов ещё до запуска основного проекта.</a:t>
            </a:r>
          </a:p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2. </a:t>
            </a:r>
            <a:r>
              <a:rPr lang="ru-RU" sz="1600" b="0" i="0" u="sng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Сайт на конструкторе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. Цена — 180 000, срок 4-8 недель.</a:t>
            </a:r>
          </a:p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Этот вариант подойдёт, если нужно проверить бизнес-гипотезу, ограничен бюджет проекта или нужен сайт с базовыми функциями, например,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лендинг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. Конструктор сайтов позволяет сделать многостраничный сайт, потратив минимум времени и сил на вёрстку и интеграцию с системой управления.</a:t>
            </a:r>
          </a:p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3. </a:t>
            </a:r>
            <a:r>
              <a:rPr lang="ru-RU" sz="1600" b="0" i="0" u="sng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Разработка корпоративного сайта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. Цена — 300 000, срок 8-12 недель.</a:t>
            </a:r>
          </a:p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Если для проекта надо структурировать большую базу данных и внедрить сложные функции, то необходимо разработать полноценный сайт на собственной системе управления с любыми заданными функциями и дизайном. Система управления подбирается под конкретный проект.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27A93C-642E-B1AB-5108-DDEA7122E5DE}"/>
              </a:ext>
            </a:extLst>
          </p:cNvPr>
          <p:cNvSpPr txBox="1"/>
          <p:nvPr/>
        </p:nvSpPr>
        <p:spPr>
          <a:xfrm>
            <a:off x="863848" y="21918"/>
            <a:ext cx="50525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+mj-lt"/>
              </a:rPr>
              <a:t>Предоставляемые услуги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5C40778-08C2-586E-DCCE-4679BE960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195080"/>
              </p:ext>
            </p:extLst>
          </p:nvPr>
        </p:nvGraphicFramePr>
        <p:xfrm>
          <a:off x="-248" y="652882"/>
          <a:ext cx="4085886" cy="5017667"/>
        </p:xfrm>
        <a:graphic>
          <a:graphicData uri="http://schemas.openxmlformats.org/drawingml/2006/table">
            <a:tbl>
              <a:tblPr/>
              <a:tblGrid>
                <a:gridCol w="1656184">
                  <a:extLst>
                    <a:ext uri="{9D8B030D-6E8A-4147-A177-3AD203B41FA5}">
                      <a16:colId xmlns:a16="http://schemas.microsoft.com/office/drawing/2014/main" val="3984939899"/>
                    </a:ext>
                  </a:extLst>
                </a:gridCol>
                <a:gridCol w="490334">
                  <a:extLst>
                    <a:ext uri="{9D8B030D-6E8A-4147-A177-3AD203B41FA5}">
                      <a16:colId xmlns:a16="http://schemas.microsoft.com/office/drawing/2014/main" val="3347371374"/>
                    </a:ext>
                  </a:extLst>
                </a:gridCol>
                <a:gridCol w="969684">
                  <a:extLst>
                    <a:ext uri="{9D8B030D-6E8A-4147-A177-3AD203B41FA5}">
                      <a16:colId xmlns:a16="http://schemas.microsoft.com/office/drawing/2014/main" val="1942930608"/>
                    </a:ext>
                  </a:extLst>
                </a:gridCol>
                <a:gridCol w="969684">
                  <a:extLst>
                    <a:ext uri="{9D8B030D-6E8A-4147-A177-3AD203B41FA5}">
                      <a16:colId xmlns:a16="http://schemas.microsoft.com/office/drawing/2014/main" val="3351576810"/>
                    </a:ext>
                  </a:extLst>
                </a:gridCol>
              </a:tblGrid>
              <a:tr h="588198">
                <a:tc>
                  <a:txBody>
                    <a:bodyPr/>
                    <a:lstStyle/>
                    <a:p>
                      <a:pPr latinLnBrk="0"/>
                      <a:r>
                        <a:rPr lang="ru-RU" sz="1600" b="1" dirty="0">
                          <a:effectLst/>
                          <a:latin typeface="+mn-lt"/>
                        </a:rPr>
                        <a:t>Наименование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ru-RU" sz="1600" b="1" dirty="0">
                          <a:effectLst/>
                          <a:latin typeface="+mn-lt"/>
                        </a:rPr>
                        <a:t>Кол.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ru-RU" sz="1600" b="1">
                          <a:effectLst/>
                          <a:latin typeface="+mn-lt"/>
                        </a:rPr>
                        <a:t>Цена за 1 шт.</a:t>
                      </a:r>
                      <a:endParaRPr lang="ru-RU" sz="1600">
                        <a:effectLst/>
                        <a:latin typeface="+mn-lt"/>
                      </a:endParaRP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ru-RU" sz="1600" b="1">
                          <a:effectLst/>
                          <a:latin typeface="+mn-lt"/>
                        </a:rPr>
                        <a:t>Общая сумма</a:t>
                      </a:r>
                      <a:endParaRPr lang="ru-RU" sz="1600">
                        <a:effectLst/>
                        <a:latin typeface="+mn-lt"/>
                      </a:endParaRP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577671"/>
                  </a:ext>
                </a:extLst>
              </a:tr>
              <a:tr h="1140420">
                <a:tc>
                  <a:txBody>
                    <a:bodyPr/>
                    <a:lstStyle/>
                    <a:p>
                      <a:pPr latinLnBrk="0"/>
                      <a:r>
                        <a:rPr lang="ru-RU" sz="1600" dirty="0">
                          <a:effectLst/>
                          <a:latin typeface="+mn-lt"/>
                        </a:rPr>
                        <a:t>Компьютеры с мониторами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 dirty="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70 000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350 000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9913926"/>
                  </a:ext>
                </a:extLst>
              </a:tr>
              <a:tr h="312086">
                <a:tc>
                  <a:txBody>
                    <a:bodyPr/>
                    <a:lstStyle/>
                    <a:p>
                      <a:pPr latinLnBrk="0"/>
                      <a:r>
                        <a:rPr lang="ru-RU" sz="1600">
                          <a:effectLst/>
                          <a:latin typeface="+mn-lt"/>
                        </a:rPr>
                        <a:t>Ноутбуки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40 000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80 000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896229"/>
                  </a:ext>
                </a:extLst>
              </a:tr>
              <a:tr h="312086">
                <a:tc>
                  <a:txBody>
                    <a:bodyPr/>
                    <a:lstStyle/>
                    <a:p>
                      <a:pPr latinLnBrk="0"/>
                      <a:r>
                        <a:rPr lang="ru-RU" sz="1600">
                          <a:effectLst/>
                          <a:latin typeface="+mn-lt"/>
                        </a:rPr>
                        <a:t>Столы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7 500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52 500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933419"/>
                  </a:ext>
                </a:extLst>
              </a:tr>
              <a:tr h="312086">
                <a:tc>
                  <a:txBody>
                    <a:bodyPr/>
                    <a:lstStyle/>
                    <a:p>
                      <a:pPr latinLnBrk="0"/>
                      <a:r>
                        <a:rPr lang="ru-RU" sz="1600">
                          <a:effectLst/>
                          <a:latin typeface="+mn-lt"/>
                        </a:rPr>
                        <a:t>Кресла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5 000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35 000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97413"/>
                  </a:ext>
                </a:extLst>
              </a:tr>
              <a:tr h="588198">
                <a:tc>
                  <a:txBody>
                    <a:bodyPr/>
                    <a:lstStyle/>
                    <a:p>
                      <a:pPr latinLnBrk="0"/>
                      <a:r>
                        <a:rPr lang="ru-RU" sz="1600" dirty="0">
                          <a:effectLst/>
                          <a:latin typeface="+mn-lt"/>
                        </a:rPr>
                        <a:t>Оргтехника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60 000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60 000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378057"/>
                  </a:ext>
                </a:extLst>
              </a:tr>
              <a:tr h="312086">
                <a:tc>
                  <a:txBody>
                    <a:bodyPr/>
                    <a:lstStyle/>
                    <a:p>
                      <a:pPr latinLnBrk="0"/>
                      <a:r>
                        <a:rPr lang="ru-RU" sz="1600">
                          <a:effectLst/>
                          <a:latin typeface="+mn-lt"/>
                        </a:rPr>
                        <a:t>Диван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15 000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15 000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147829"/>
                  </a:ext>
                </a:extLst>
              </a:tr>
              <a:tr h="864309">
                <a:tc>
                  <a:txBody>
                    <a:bodyPr/>
                    <a:lstStyle/>
                    <a:p>
                      <a:pPr latinLnBrk="0"/>
                      <a:r>
                        <a:rPr lang="ru-RU" sz="1600">
                          <a:effectLst/>
                          <a:latin typeface="+mn-lt"/>
                        </a:rPr>
                        <a:t>Прочая мебель и утварь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20 000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>
                          <a:effectLst/>
                          <a:latin typeface="+mn-lt"/>
                        </a:rPr>
                        <a:t>20 000</a:t>
                      </a: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5569082"/>
                  </a:ext>
                </a:extLst>
              </a:tr>
              <a:tr h="588198">
                <a:tc>
                  <a:txBody>
                    <a:bodyPr/>
                    <a:lstStyle/>
                    <a:p>
                      <a:pPr latinLnBrk="0"/>
                      <a:r>
                        <a:rPr lang="ru-RU" sz="1600" b="1">
                          <a:effectLst/>
                          <a:latin typeface="+mn-lt"/>
                        </a:rPr>
                        <a:t>Итого:</a:t>
                      </a:r>
                      <a:endParaRPr lang="ru-RU" sz="1600">
                        <a:effectLst/>
                        <a:latin typeface="+mn-lt"/>
                      </a:endParaRP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0"/>
                      <a:br>
                        <a:rPr lang="ru-RU" sz="1600">
                          <a:effectLst/>
                          <a:latin typeface="+mn-lt"/>
                        </a:rPr>
                      </a:br>
                      <a:endParaRPr lang="ru-RU" sz="1600">
                        <a:effectLst/>
                        <a:latin typeface="+mn-lt"/>
                      </a:endParaRP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0"/>
                      <a:br>
                        <a:rPr lang="ru-RU" sz="1600">
                          <a:effectLst/>
                          <a:latin typeface="+mn-lt"/>
                        </a:rPr>
                      </a:br>
                      <a:endParaRPr lang="ru-RU" sz="1600">
                        <a:effectLst/>
                        <a:latin typeface="+mn-lt"/>
                      </a:endParaRP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600" b="1" dirty="0">
                          <a:effectLst/>
                          <a:latin typeface="+mn-lt"/>
                        </a:rPr>
                        <a:t>612 500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15885" marR="15885" marT="15885" marB="15885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86830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EA1B815-FB80-E19F-59DB-41ACE9DEE4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804198"/>
              </p:ext>
            </p:extLst>
          </p:nvPr>
        </p:nvGraphicFramePr>
        <p:xfrm>
          <a:off x="4118381" y="652882"/>
          <a:ext cx="5400600" cy="5017668"/>
        </p:xfrm>
        <a:graphic>
          <a:graphicData uri="http://schemas.openxmlformats.org/drawingml/2006/table">
            <a:tbl>
              <a:tblPr/>
              <a:tblGrid>
                <a:gridCol w="2700300">
                  <a:extLst>
                    <a:ext uri="{9D8B030D-6E8A-4147-A177-3AD203B41FA5}">
                      <a16:colId xmlns:a16="http://schemas.microsoft.com/office/drawing/2014/main" val="1772567250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2107716801"/>
                    </a:ext>
                  </a:extLst>
                </a:gridCol>
              </a:tblGrid>
              <a:tr h="220627">
                <a:tc gridSpan="2">
                  <a:txBody>
                    <a:bodyPr/>
                    <a:lstStyle/>
                    <a:p>
                      <a:pPr algn="l" latinLnBrk="0"/>
                      <a:r>
                        <a:rPr lang="ru-RU" sz="1400" b="1" dirty="0">
                          <a:effectLst/>
                        </a:rPr>
                        <a:t>Инвестиции на открытие</a:t>
                      </a:r>
                      <a:endParaRPr lang="ru-RU" sz="1400" dirty="0">
                        <a:effectLst/>
                      </a:endParaRP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658723"/>
                  </a:ext>
                </a:extLst>
              </a:tr>
              <a:tr h="424101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Регистрация, изготовление печати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dirty="0">
                          <a:effectLst/>
                        </a:rPr>
                        <a:t>5 000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6023528"/>
                  </a:ext>
                </a:extLst>
              </a:tr>
              <a:tr h="424101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Разработка логотипа и фирменного стиля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40 000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379567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Создание сайта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20 000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289298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Вывеска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20 000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256134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 dirty="0">
                          <a:effectLst/>
                        </a:rPr>
                        <a:t>Рекламная кампания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30 000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2534501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Закупка оборудования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612 500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10543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Прочее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20 000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717309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 b="1" dirty="0">
                          <a:effectLst/>
                        </a:rPr>
                        <a:t>Итого</a:t>
                      </a:r>
                      <a:endParaRPr lang="ru-RU" sz="1400" dirty="0">
                        <a:effectLst/>
                      </a:endParaRP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b="1">
                          <a:effectLst/>
                        </a:rPr>
                        <a:t>747 500</a:t>
                      </a:r>
                      <a:endParaRPr lang="ru-RU" sz="1400">
                        <a:effectLst/>
                      </a:endParaRP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104906"/>
                  </a:ext>
                </a:extLst>
              </a:tr>
              <a:tr h="627575">
                <a:tc gridSpan="2">
                  <a:txBody>
                    <a:bodyPr/>
                    <a:lstStyle/>
                    <a:p>
                      <a:pPr algn="l" latinLnBrk="0"/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  <a:p>
                      <a:pPr algn="l" latinLnBrk="0"/>
                      <a:r>
                        <a:rPr lang="ru-RU" sz="1400" b="1" dirty="0">
                          <a:effectLst/>
                        </a:rPr>
                        <a:t>Ежемесячные затраты</a:t>
                      </a:r>
                      <a:endParaRPr lang="ru-RU" sz="1400" dirty="0">
                        <a:effectLst/>
                      </a:endParaRP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236929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ФОТ (включая отчисления)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406 910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851579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Аренда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60 000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054279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Амортизация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11 389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873827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Коммунальные услуги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7 000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173879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Реклама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20 000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1040756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Бухгалтерия (удаленная)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dirty="0">
                          <a:effectLst/>
                        </a:rPr>
                        <a:t>10 000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497654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>
                          <a:effectLst/>
                        </a:rPr>
                        <a:t>Прочие расходы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20 000</a:t>
                      </a: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554833"/>
                  </a:ext>
                </a:extLst>
              </a:tr>
              <a:tr h="220627">
                <a:tc>
                  <a:txBody>
                    <a:bodyPr/>
                    <a:lstStyle/>
                    <a:p>
                      <a:pPr algn="l" latinLnBrk="0"/>
                      <a:r>
                        <a:rPr lang="ru-RU" sz="1400" b="1">
                          <a:effectLst/>
                        </a:rPr>
                        <a:t>Итого</a:t>
                      </a:r>
                      <a:endParaRPr lang="ru-RU" sz="1400">
                        <a:effectLst/>
                      </a:endParaRP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b="1" dirty="0">
                          <a:effectLst/>
                        </a:rPr>
                        <a:t>535 299</a:t>
                      </a:r>
                      <a:endParaRPr lang="ru-RU" sz="1400" dirty="0">
                        <a:effectLst/>
                      </a:endParaRPr>
                    </a:p>
                  </a:txBody>
                  <a:tcPr marL="8993" marR="8993" marT="8993" marB="899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896109"/>
                  </a:ext>
                </a:extLst>
              </a:tr>
            </a:tbl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6E8C3C2-3E67-99D3-085A-2188C85250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652882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5506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1DD9697-584F-6C69-124D-B0465BFC34EE}"/>
              </a:ext>
            </a:extLst>
          </p:cNvPr>
          <p:cNvSpPr txBox="1"/>
          <p:nvPr/>
        </p:nvSpPr>
        <p:spPr>
          <a:xfrm>
            <a:off x="-1" y="0"/>
            <a:ext cx="842468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1" i="0" dirty="0">
                <a:solidFill>
                  <a:srgbClr val="000000"/>
                </a:solidFill>
                <a:effectLst/>
              </a:rPr>
              <a:t>Штатное расписание и обязанности сотрудников:</a:t>
            </a:r>
            <a:endParaRPr lang="ru-RU" sz="1600" b="0" i="0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</a:rPr>
              <a:t>Директор студии: оперативное управление и стратегическое управление, занимается бухгалтерией и маркетингом.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</a:rPr>
              <a:t>Дизайнеры, разработчики и контент менеджер выполняют работы по созданию сайтов.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</a:rPr>
              <a:t>Менеджер проектов координирует работу команды, общается с заказчиками.</a:t>
            </a:r>
          </a:p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</a:rPr>
              <a:t>Предусмотрено премирование сотрудников, в зависимости от количества выполненных проектов.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B5D48C2F-8D8A-6D14-1F1A-3F39B131F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604014"/>
              </p:ext>
            </p:extLst>
          </p:nvPr>
        </p:nvGraphicFramePr>
        <p:xfrm>
          <a:off x="612223" y="1971179"/>
          <a:ext cx="7200239" cy="3647378"/>
        </p:xfrm>
        <a:graphic>
          <a:graphicData uri="http://schemas.openxmlformats.org/drawingml/2006/table">
            <a:tbl>
              <a:tblPr/>
              <a:tblGrid>
                <a:gridCol w="2898210">
                  <a:extLst>
                    <a:ext uri="{9D8B030D-6E8A-4147-A177-3AD203B41FA5}">
                      <a16:colId xmlns:a16="http://schemas.microsoft.com/office/drawing/2014/main" val="655010027"/>
                    </a:ext>
                  </a:extLst>
                </a:gridCol>
                <a:gridCol w="973617">
                  <a:extLst>
                    <a:ext uri="{9D8B030D-6E8A-4147-A177-3AD203B41FA5}">
                      <a16:colId xmlns:a16="http://schemas.microsoft.com/office/drawing/2014/main" val="2142394194"/>
                    </a:ext>
                  </a:extLst>
                </a:gridCol>
                <a:gridCol w="1222682">
                  <a:extLst>
                    <a:ext uri="{9D8B030D-6E8A-4147-A177-3AD203B41FA5}">
                      <a16:colId xmlns:a16="http://schemas.microsoft.com/office/drawing/2014/main" val="1422666231"/>
                    </a:ext>
                  </a:extLst>
                </a:gridCol>
                <a:gridCol w="973617">
                  <a:extLst>
                    <a:ext uri="{9D8B030D-6E8A-4147-A177-3AD203B41FA5}">
                      <a16:colId xmlns:a16="http://schemas.microsoft.com/office/drawing/2014/main" val="2154067780"/>
                    </a:ext>
                  </a:extLst>
                </a:gridCol>
                <a:gridCol w="1132113">
                  <a:extLst>
                    <a:ext uri="{9D8B030D-6E8A-4147-A177-3AD203B41FA5}">
                      <a16:colId xmlns:a16="http://schemas.microsoft.com/office/drawing/2014/main" val="2690877066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b="1" dirty="0">
                          <a:effectLst/>
                        </a:rPr>
                        <a:t>Постоянные расходы</a:t>
                      </a:r>
                      <a:endParaRPr lang="ru-RU" sz="1400" dirty="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b="1" dirty="0">
                          <a:effectLst/>
                        </a:rPr>
                        <a:t>Оклад</a:t>
                      </a:r>
                      <a:endParaRPr lang="ru-RU" sz="1400" dirty="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b="1">
                          <a:effectLst/>
                        </a:rPr>
                        <a:t>Количество сотрудников</a:t>
                      </a:r>
                      <a:endParaRPr lang="ru-RU" sz="140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b="1">
                          <a:effectLst/>
                        </a:rPr>
                        <a:t>Сумма</a:t>
                      </a:r>
                      <a:endParaRPr lang="ru-RU" sz="140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b="1" dirty="0">
                          <a:effectLst/>
                        </a:rPr>
                        <a:t>Средняя з/п в месяц на сотрудника</a:t>
                      </a:r>
                      <a:endParaRPr lang="ru-RU" sz="1400" dirty="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2409136"/>
                  </a:ext>
                </a:extLst>
              </a:tr>
              <a:tr h="311068"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dirty="0">
                          <a:effectLst/>
                        </a:rPr>
                        <a:t>Директор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20 000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1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20 000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43 401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7461436"/>
                  </a:ext>
                </a:extLst>
              </a:tr>
              <a:tr h="311068"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dirty="0">
                          <a:effectLst/>
                        </a:rPr>
                        <a:t>Менеджер проектов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dirty="0">
                          <a:effectLst/>
                        </a:rPr>
                        <a:t>15 000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1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15 000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38 401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0146997"/>
                  </a:ext>
                </a:extLst>
              </a:tr>
              <a:tr h="311068"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Разработчик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dirty="0">
                          <a:effectLst/>
                        </a:rPr>
                        <a:t>25 000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3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75 000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48 401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8152010"/>
                  </a:ext>
                </a:extLst>
              </a:tr>
              <a:tr h="311068"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Контент-менеджер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dirty="0">
                          <a:effectLst/>
                        </a:rPr>
                        <a:t>15 000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dirty="0">
                          <a:effectLst/>
                        </a:rPr>
                        <a:t>1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15 000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38 401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537648"/>
                  </a:ext>
                </a:extLst>
              </a:tr>
              <a:tr h="311068"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Дизайнер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22 000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dirty="0">
                          <a:effectLst/>
                        </a:rPr>
                        <a:t>2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44 000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33 701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7474664"/>
                  </a:ext>
                </a:extLst>
              </a:tr>
              <a:tr h="541963"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>
                          <a:effectLst/>
                        </a:rPr>
                        <a:t>Страховые взносы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dirty="0">
                          <a:effectLst/>
                        </a:rPr>
                        <a:t>50 700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7322651"/>
                  </a:ext>
                </a:extLst>
              </a:tr>
              <a:tr h="541963"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b="1">
                          <a:effectLst/>
                        </a:rPr>
                        <a:t>Итого ФОТ</a:t>
                      </a:r>
                      <a:endParaRPr lang="ru-RU" sz="140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ru-RU" sz="1400" dirty="0">
                          <a:effectLst/>
                        </a:rPr>
                        <a:t>219 700</a:t>
                      </a: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16213" marR="16213" marT="16213" marB="16213" anchor="ctr">
                    <a:lnL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3705752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19919086-5EFA-769D-E194-ADF74E6D2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971179"/>
            <a:ext cx="35278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006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FEE72B-1176-E136-D5E4-CA194F56EEC0}"/>
              </a:ext>
            </a:extLst>
          </p:cNvPr>
          <p:cNvSpPr txBox="1"/>
          <p:nvPr/>
        </p:nvSpPr>
        <p:spPr>
          <a:xfrm>
            <a:off x="647824" y="1179091"/>
            <a:ext cx="69855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000000"/>
                </a:solidFill>
                <a:effectLst/>
              </a:rPr>
              <a:t>Этапы запуска:</a:t>
            </a:r>
            <a:endParaRPr lang="ru-RU" b="0" i="0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Зарегистрировать ИП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Снять офис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Закупить оборудование и мебель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Нанять персонал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</a:rPr>
              <a:t>Открытие студии занимает 5 недель. Нужно зарегистрировать ИП. Прочая деятельность, связанная с использованием вычислительной техники и информационных технологий.</a:t>
            </a:r>
          </a:p>
        </p:txBody>
      </p:sp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A0C465D-7927-F667-3F8B-765F5056A266}"/>
              </a:ext>
            </a:extLst>
          </p:cNvPr>
          <p:cNvSpPr txBox="1"/>
          <p:nvPr/>
        </p:nvSpPr>
        <p:spPr>
          <a:xfrm>
            <a:off x="143767" y="20829"/>
            <a:ext cx="9936857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0" dirty="0">
                <a:effectLst/>
                <a:latin typeface="+mj-lt"/>
              </a:rPr>
              <a:t>Факторы риска</a:t>
            </a:r>
          </a:p>
          <a:p>
            <a:endParaRPr lang="ru-RU" dirty="0"/>
          </a:p>
          <a:p>
            <a:endParaRPr lang="ru-RU" dirty="0"/>
          </a:p>
          <a:p>
            <a:endParaRPr lang="ru-RU" b="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0" dirty="0">
                <a:effectLst/>
              </a:rPr>
              <a:t>Низкий уровень технических специалистов. Необходимо тщательно отбирать членов команды, поощрять постоянное развитие, стремление к новым вызовам.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0" dirty="0">
                <a:effectLst/>
              </a:rPr>
              <a:t>Недостаточный спрос. Укрепление репутации, высокий уровень сервиса, решение задач точно в срок, налаживание долгосрочных отношений с заказчиками.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0" dirty="0">
                <a:effectLst/>
              </a:rPr>
              <a:t>Большое количество правок от заказчика/недовольство результатом. Нужно проводить разъяснительную работу, т.к. клиенты не являются специалистами и им трудно сформулировать свои требования. После составляется подробное техническое задание, которое закрепляет договорённости и подтверждает, что стороны поняли друг друга.</a:t>
            </a:r>
          </a:p>
          <a:p>
            <a:br>
              <a:rPr lang="ru-RU" b="0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047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4010641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Сергей Лялин, 79508162550,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s-lyalin89@mail.ru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3747" y="1523437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8056</TotalTime>
  <Words>894</Words>
  <Application>Microsoft Office PowerPoint</Application>
  <PresentationFormat>Произвольный</PresentationFormat>
  <Paragraphs>176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MS Gothic</vt:lpstr>
      <vt:lpstr>Arial</vt:lpstr>
      <vt:lpstr>Calibri</vt:lpstr>
      <vt:lpstr>Futura PT</vt:lpstr>
      <vt:lpstr>PT Sans</vt:lpstr>
      <vt:lpstr>Sitka Text</vt:lpstr>
      <vt:lpstr>Symbol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</vt:lpstr>
      <vt:lpstr>Целевая аудитория проекта</vt:lpstr>
      <vt:lpstr>Презентация PowerPoint</vt:lpstr>
      <vt:lpstr>Финансовый план</vt:lpstr>
      <vt:lpstr>Презентация PowerPoint</vt:lpstr>
      <vt:lpstr>План реализации проекта</vt:lpstr>
      <vt:lpstr>Презентация PowerPoint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Юля Лялина</cp:lastModifiedBy>
  <cp:revision>34</cp:revision>
  <dcterms:created xsi:type="dcterms:W3CDTF">2022-10-14T10:42:52Z</dcterms:created>
  <dcterms:modified xsi:type="dcterms:W3CDTF">2023-05-29T19:03:45Z</dcterms:modified>
  <dc:language>ru-RU</dc:language>
</cp:coreProperties>
</file>