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9" r:id="rId7"/>
    <p:sldId id="273" r:id="rId8"/>
    <p:sldId id="271" r:id="rId9"/>
    <p:sldId id="270" r:id="rId10"/>
    <p:sldId id="272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4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mfortaa" panose="020B0604020202020204" charset="0"/>
      <p:regular r:id="rId26"/>
      <p:bold r:id="rId27"/>
    </p:embeddedFont>
    <p:embeddedFont>
      <p:font typeface="Comfortaa SemiBold" panose="020B0604020202020204" charset="0"/>
      <p:regular r:id="rId28"/>
      <p:bold r:id="rId29"/>
    </p:embeddedFont>
    <p:embeddedFont>
      <p:font typeface="Franklin Gothic" panose="020B0604020202020204" charset="0"/>
      <p:bold r:id="rId30"/>
    </p:embeddedFont>
    <p:embeddedFont>
      <p:font typeface="Helvetica Neue" panose="020B0604020202020204" charset="0"/>
      <p:regular r:id="rId31"/>
      <p:bold r:id="rId32"/>
      <p:italic r:id="rId33"/>
      <p:boldItalic r:id="rId34"/>
    </p:embeddedFont>
    <p:embeddedFont>
      <p:font typeface="PT Sans" panose="020B0604020202020204" charset="-52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394"/>
    <a:srgbClr val="083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E43297-CA50-49BD-9061-B42A0A6F0E9A}">
  <a:tblStyle styleId="{A8E43297-CA50-49BD-9061-B42A0A6F0E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90F3C97-1960-4637-A1AF-06105EC557C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06" y="11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86113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box.ru/media/marketing/kak-otsenit-obyem-rynka-metodom-pam-tam-sam-som-rasskazyvaem-na-primere-onlaynservisa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dirty="0"/>
              <a:t>слайды 3-4 можно объединить</a:t>
            </a:r>
            <a:br>
              <a:rPr lang="ru" dirty="0"/>
            </a:br>
            <a:br>
              <a:rPr lang="ru" dirty="0"/>
            </a:br>
            <a:r>
              <a:rPr lang="ru" dirty="0">
                <a:solidFill>
                  <a:srgbClr val="9900FF"/>
                </a:solidFill>
              </a:rPr>
              <a:t>для заказных проектов</a:t>
            </a:r>
            <a:r>
              <a:rPr lang="ru" b="1" dirty="0">
                <a:solidFill>
                  <a:schemeClr val="dk1"/>
                </a:solidFill>
              </a:rPr>
              <a:t> </a:t>
            </a:r>
            <a:r>
              <a:rPr lang="ru" dirty="0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https://skillbox.ru/media/marketing/kak-otsenit-obyem-rynka-metodom-pam-tam-sam-som-rasskazyvaem-na-primere-onlaynservisa/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77452" marR="203295" lvl="0" indent="632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088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сделать самые первые расчеты, прикидки,  пусть и “сырые”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3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7" name="Google Shape;57;p1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2" name="Google Shape;6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1001325" y="3920588"/>
            <a:ext cx="70239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i="0" u="none" strike="noStrike" cap="none">
                <a:solidFill>
                  <a:srgbClr val="083C92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Название команды: «</a:t>
            </a:r>
            <a:r>
              <a:rPr lang="ru" sz="2400" i="0" u="none" strike="noStrike" cap="none">
                <a:solidFill>
                  <a:srgbClr val="083C92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За полимеры!</a:t>
            </a:r>
            <a:r>
              <a:rPr lang="ru" sz="2100" i="0" u="none" strike="noStrike" cap="none">
                <a:solidFill>
                  <a:srgbClr val="083C92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»</a:t>
            </a:r>
            <a:endParaRPr sz="2100" i="0" u="none" strike="noStrike" cap="none">
              <a:solidFill>
                <a:srgbClr val="083C92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Google Shape;67;p13"/>
          <p:cNvGraphicFramePr/>
          <p:nvPr>
            <p:extLst>
              <p:ext uri="{D42A27DB-BD31-4B8C-83A1-F6EECF244321}">
                <p14:modId xmlns:p14="http://schemas.microsoft.com/office/powerpoint/2010/main" val="1836163485"/>
              </p:ext>
            </p:extLst>
          </p:nvPr>
        </p:nvGraphicFramePr>
        <p:xfrm>
          <a:off x="252437" y="1500829"/>
          <a:ext cx="8521700" cy="1440180"/>
        </p:xfrm>
        <a:graphic>
          <a:graphicData uri="http://schemas.openxmlformats.org/drawingml/2006/table">
            <a:tbl>
              <a:tblPr>
                <a:noFill/>
                <a:tableStyleId>{A8E43297-CA50-49BD-9061-B42A0A6F0E9A}</a:tableStyleId>
              </a:tblPr>
              <a:tblGrid>
                <a:gridCol w="852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2000" u="none" strike="noStrike" cap="none" dirty="0">
                        <a:solidFill>
                          <a:srgbClr val="0C5ADB"/>
                        </a:solidFill>
                        <a:latin typeface="Times New Roman"/>
                        <a:ea typeface="Comfortaa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Разработка ролика-втулки для холодильного туннельного конвейера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12700" cap="flat" cmpd="sng">
                      <a:solidFill>
                        <a:srgbClr val="00357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357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357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357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8" name="Google Shape;68;p13"/>
          <p:cNvSpPr txBox="1"/>
          <p:nvPr/>
        </p:nvSpPr>
        <p:spPr>
          <a:xfrm>
            <a:off x="1289700" y="1770475"/>
            <a:ext cx="4395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/>
        </p:nvSpPr>
        <p:spPr>
          <a:xfrm>
            <a:off x="267425" y="2648060"/>
            <a:ext cx="4517700" cy="9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1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Какую проблему решаем:</a:t>
            </a: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1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</a:t>
            </a:r>
            <a:r>
              <a:rPr lang="ru" i="0" u="none" strike="noStrike" cap="none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роизводство ролика-втулки для холодильного туннельного конвейера.</a:t>
            </a:r>
            <a:endParaRPr i="0" u="none" strike="noStrike" cap="none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5182100" y="2648051"/>
            <a:ext cx="3527100" cy="12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1" i="0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Какое решение предлагаем: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</a:t>
            </a:r>
            <a:r>
              <a:rPr lang="ru" i="0" u="none" strike="noStrike" cap="none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одбор материала, разработка технологии, разработка конструкции формы и производство прототипа. </a:t>
            </a:r>
            <a:endParaRPr i="0" u="none" strike="noStrike" cap="none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267425" y="1069869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267425" y="1561754"/>
            <a:ext cx="673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0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Заказчик проекта (потенциальный заказчик):</a:t>
            </a:r>
            <a:r>
              <a:rPr lang="ru" b="1" i="0" u="none" strike="noStrike" cap="none">
                <a:solidFill>
                  <a:srgbClr val="0C5AD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</a:t>
            </a:r>
            <a:r>
              <a:rPr lang="ru" i="0" u="none" strike="noStrike" cap="none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редприятие агропромышленного комплекса. Обеспечения импортозамещения. </a:t>
            </a:r>
            <a:endParaRPr b="1" i="0" u="none" strike="noStrike" cap="none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43750" y="4091649"/>
            <a:ext cx="8365449" cy="62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lvl="0">
              <a:lnSpc>
                <a:spcPct val="111800"/>
              </a:lnSpc>
              <a:buSzPts val="900"/>
            </a:pPr>
            <a:r>
              <a:rPr lang="ru" sz="900" b="1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Рынок НТИ: </a:t>
            </a:r>
            <a:r>
              <a:rPr lang="en-US" sz="900" b="1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TECHNET</a:t>
            </a:r>
            <a:endParaRPr sz="900" b="1" i="0" u="none" strike="noStrike" cap="none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25400" marR="12700" lvl="0">
              <a:lnSpc>
                <a:spcPct val="111800"/>
              </a:lnSpc>
              <a:spcBef>
                <a:spcPts val="500"/>
              </a:spcBef>
              <a:buSzPts val="900"/>
            </a:pPr>
            <a:r>
              <a:rPr lang="ru" sz="900" b="1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Сквозная технология: </a:t>
            </a:r>
            <a:r>
              <a:rPr lang="ru-RU" sz="900" b="1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Новые производственные технологии. Технологии моделирования и разработки материалов с заданными свойствами</a:t>
            </a:r>
            <a:endParaRPr sz="900" b="1" i="0" u="none" strike="noStrike" cap="none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2423160" y="66679"/>
            <a:ext cx="429768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67416" y="687058"/>
            <a:ext cx="85065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0" u="none" strike="noStrike" cap="none">
                <a:latin typeface="Comfortaa"/>
                <a:ea typeface="Comfortaa"/>
                <a:cs typeface="Comfortaa"/>
                <a:sym typeface="Comfortaa"/>
              </a:rPr>
              <a:t>Название проекта:</a:t>
            </a:r>
            <a:r>
              <a:rPr lang="ru" sz="1200" b="1" i="0" u="none" strike="noStrike" cap="none">
                <a:solidFill>
                  <a:srgbClr val="003570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ru">
                <a:solidFill>
                  <a:srgbClr val="083C92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в</a:t>
            </a:r>
            <a:r>
              <a:rPr lang="ru" i="0" u="none" strike="noStrike" cap="none">
                <a:solidFill>
                  <a:srgbClr val="083C92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ыбор материала, разработка технологии и производство втулок конвейера для предприятий агропромышленного сектора с целью импортозамещения </a:t>
            </a:r>
            <a:endParaRPr>
              <a:solidFill>
                <a:srgbClr val="083C92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/>
        </p:nvSpPr>
        <p:spPr>
          <a:xfrm>
            <a:off x="1535400" y="114450"/>
            <a:ext cx="6073200" cy="4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900" b="1" i="0" u="none" strike="noStrike" cap="none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Инсайты, полученные из интервью с потребителями</a:t>
            </a:r>
            <a:endParaRPr sz="1900" b="1" i="0" u="none" strike="noStrike" cap="non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1900" b="1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86" name="Google Shape;86;p15"/>
          <p:cNvGraphicFramePr/>
          <p:nvPr>
            <p:extLst>
              <p:ext uri="{D42A27DB-BD31-4B8C-83A1-F6EECF244321}">
                <p14:modId xmlns:p14="http://schemas.microsoft.com/office/powerpoint/2010/main" val="415466035"/>
              </p:ext>
            </p:extLst>
          </p:nvPr>
        </p:nvGraphicFramePr>
        <p:xfrm>
          <a:off x="181162" y="549450"/>
          <a:ext cx="8781675" cy="4482189"/>
        </p:xfrm>
        <a:graphic>
          <a:graphicData uri="http://schemas.openxmlformats.org/drawingml/2006/table">
            <a:tbl>
              <a:tblPr firstRow="1" bandRow="1">
                <a:noFill/>
                <a:tableStyleId>{490F3C97-1960-4637-A1AF-06105EC557CC}</a:tableStyleId>
              </a:tblPr>
              <a:tblGrid>
                <a:gridCol w="296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590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Вопросы</a:t>
                      </a:r>
                      <a:endParaRPr b="1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Начальник отдела надежности и улучшений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Начальник участка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65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Скажите, пожалуйста, как часто вы сталкиваетесь с проблемой необходимости замены роликов - втулок </a:t>
                      </a:r>
                      <a:endParaRPr sz="900" u="none" strike="noStrike" cap="non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Один раз в 6 месяцев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1500 штук один раз в 6 месяцев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Почему эта ситуация является важной и зачем вам нужно ее решить?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 будет работать холодильный конвейер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Прерывается производственный цикл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Как вы сейчас решаете проблему?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Остались запасы роликов, поиск потенциальных производителей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Остались запасы роликов, попытки производства собственными силами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5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Сколько денег и времени вы тратите на решение проблемы ?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Постоянный поиск производителей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15-20 % от рабочего времени.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 каким критериям выбирали решения?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Критерии: размеры изделия, качество и цена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Критерии: обеспечение технических требований, предъявляемых к изделию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65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Всю ли проблему решает текущий способ? Остаётся ли что-то, что приходится решать по-другому? Что именно?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 решает. Происходит поиск постоянного поставщика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 решает.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5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Что вам нравится в текущем решении, а что не нравится?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Проблема на данный момент не решена.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Проблема на данный момент не решена.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2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Что бы вы добавили/изменили в текущем решении, чтобы оно выглядело идеально? Опишите, пожалуйста, идеальный способ решения. Какие тех. требования предъявляются к решению проблемы. Что необходимо учесть при проектировании изделия.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Идеальное решение: найти постоянного поставщика изделий заданного качества. Необходимо учесть режим работы оборудования </a:t>
                      </a:r>
                      <a:endParaRPr sz="9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i="0" u="none" strike="noStrike" cap="none" dirty="0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Идеальное решение: качественное изделие, удовлетворяющее всем требованиям. Необходимо подобрать материал высокой износостойкости при работе в минусовых температурах под большой нагрузкой</a:t>
                      </a:r>
                      <a:endParaRPr sz="9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2691075" y="0"/>
            <a:ext cx="3888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3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sz="2300" b="1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600" b="1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92" name="Google Shape;92;p16"/>
          <p:cNvGrpSpPr/>
          <p:nvPr/>
        </p:nvGrpSpPr>
        <p:grpSpPr>
          <a:xfrm>
            <a:off x="2364920" y="565457"/>
            <a:ext cx="4541208" cy="4541208"/>
            <a:chOff x="1401637" y="0"/>
            <a:chExt cx="4541208" cy="4541208"/>
          </a:xfrm>
        </p:grpSpPr>
        <p:sp>
          <p:nvSpPr>
            <p:cNvPr id="93" name="Google Shape;93;p16"/>
            <p:cNvSpPr/>
            <p:nvPr/>
          </p:nvSpPr>
          <p:spPr>
            <a:xfrm>
              <a:off x="1401637" y="0"/>
              <a:ext cx="4541208" cy="4541208"/>
            </a:xfrm>
            <a:prstGeom prst="ellipse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6"/>
            <p:cNvSpPr txBox="1"/>
            <p:nvPr/>
          </p:nvSpPr>
          <p:spPr>
            <a:xfrm>
              <a:off x="3037380" y="227060"/>
              <a:ext cx="1269721" cy="681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                        250 млрд. руб/год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1846103" y="908241"/>
              <a:ext cx="3632966" cy="3632966"/>
            </a:xfrm>
            <a:prstGeom prst="ellipse">
              <a:avLst/>
            </a:prstGeom>
            <a:solidFill>
              <a:srgbClr val="61C08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6"/>
            <p:cNvSpPr txBox="1"/>
            <p:nvPr/>
          </p:nvSpPr>
          <p:spPr>
            <a:xfrm>
              <a:off x="3027725" y="1126219"/>
              <a:ext cx="1269721" cy="653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                          52 млрд. руб/год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2348433" y="1816483"/>
              <a:ext cx="2724724" cy="2724724"/>
            </a:xfrm>
            <a:prstGeom prst="ellipse">
              <a:avLst/>
            </a:prstGeom>
            <a:solidFill>
              <a:srgbClr val="98E14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6"/>
            <p:cNvSpPr txBox="1"/>
            <p:nvPr/>
          </p:nvSpPr>
          <p:spPr>
            <a:xfrm>
              <a:off x="3075935" y="2020837"/>
              <a:ext cx="1269721" cy="613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SAM                        2,6 млрд. руб/год (5% от TAM, предположение)  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2802554" y="2724724"/>
              <a:ext cx="1816483" cy="1816483"/>
            </a:xfrm>
            <a:prstGeom prst="ellipse">
              <a:avLst/>
            </a:prstGeom>
            <a:solidFill>
              <a:srgbClr val="FEA93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6"/>
            <p:cNvSpPr txBox="1"/>
            <p:nvPr/>
          </p:nvSpPr>
          <p:spPr>
            <a:xfrm>
              <a:off x="3068572" y="3178845"/>
              <a:ext cx="1284447" cy="9082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SOM                           6 пред.х 3500 деталей в год х 500 рублей=10,5 млн. руб/год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365125" y="755500"/>
            <a:ext cx="8520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10769"/>
              <a:buNone/>
            </a:pPr>
            <a:r>
              <a:rPr lang="ru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Предполагается: </a:t>
            </a:r>
            <a:endParaRPr sz="2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1.</a:t>
            </a:r>
            <a:r>
              <a:rPr lang="ru" sz="250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Поиск оптимального материала для производства изделия      ролик-втулка, удовлетворяющего следующим требованием: работа    на холодильной конвейерной установке без замены 6 месяцев, при температуре в диапазоне от -20°С до -25°С при нагрузке на один ролик  50 кг.</a:t>
            </a:r>
            <a:endParaRPr sz="250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2.</a:t>
            </a:r>
            <a:r>
              <a:rPr lang="ru" sz="250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   Разработка технологии, производства изделия ролик-втулка.</a:t>
            </a:r>
            <a:endParaRPr sz="250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</a:t>
            </a:r>
            <a:r>
              <a:rPr lang="ru" sz="250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Разработка конструкции формы для производства изделия     ролик-втулка. </a:t>
            </a:r>
            <a:endParaRPr sz="250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4.</a:t>
            </a:r>
            <a:r>
              <a:rPr lang="ru" sz="250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   Производство прототипа  изделия ролик-втулка.</a:t>
            </a:r>
            <a:endParaRPr sz="250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40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4000"/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3159450" y="141375"/>
            <a:ext cx="2825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i="0" u="none" strike="noStrike" cap="none" dirty="0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Описание продукта</a:t>
            </a:r>
            <a:endParaRPr sz="2400" b="1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738C37-AAEB-431D-9FE4-4558FEFDD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661" y="109642"/>
            <a:ext cx="2617073" cy="4324424"/>
          </a:xfrm>
          <a:prstGeom prst="rect">
            <a:avLst/>
          </a:prstGeom>
        </p:spPr>
      </p:pic>
      <p:sp>
        <p:nvSpPr>
          <p:cNvPr id="5" name="Google Shape;131;p21">
            <a:extLst>
              <a:ext uri="{FF2B5EF4-FFF2-40B4-BE49-F238E27FC236}">
                <a16:creationId xmlns:a16="http://schemas.microsoft.com/office/drawing/2014/main" id="{C9A52C0B-8B3B-4DE1-8C0A-F52A37D6B8CE}"/>
              </a:ext>
            </a:extLst>
          </p:cNvPr>
          <p:cNvSpPr txBox="1">
            <a:spLocks/>
          </p:cNvSpPr>
          <p:nvPr/>
        </p:nvSpPr>
        <p:spPr>
          <a:xfrm>
            <a:off x="1317645" y="4215560"/>
            <a:ext cx="2822019" cy="1102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12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Изделие ролик-втулка в холодильном туннельном конвейере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1015E4-D316-4FF7-AE69-A5F5051A8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740" y="1054437"/>
            <a:ext cx="3732168" cy="2500554"/>
          </a:xfrm>
          <a:prstGeom prst="rect">
            <a:avLst/>
          </a:prstGeom>
        </p:spPr>
      </p:pic>
      <p:sp>
        <p:nvSpPr>
          <p:cNvPr id="7" name="Google Shape;131;p21">
            <a:extLst>
              <a:ext uri="{FF2B5EF4-FFF2-40B4-BE49-F238E27FC236}">
                <a16:creationId xmlns:a16="http://schemas.microsoft.com/office/drawing/2014/main" id="{6D72DDB1-A408-491C-B2A1-6954EC2873E3}"/>
              </a:ext>
            </a:extLst>
          </p:cNvPr>
          <p:cNvSpPr txBox="1">
            <a:spLocks/>
          </p:cNvSpPr>
          <p:nvPr/>
        </p:nvSpPr>
        <p:spPr>
          <a:xfrm>
            <a:off x="5389351" y="3432576"/>
            <a:ext cx="2658946" cy="704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16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Полиамид в гранулах</a:t>
            </a:r>
          </a:p>
        </p:txBody>
      </p:sp>
    </p:spTree>
    <p:extLst>
      <p:ext uri="{BB962C8B-B14F-4D97-AF65-F5344CB8AC3E}">
        <p14:creationId xmlns:p14="http://schemas.microsoft.com/office/powerpoint/2010/main" val="321504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21">
            <a:extLst>
              <a:ext uri="{FF2B5EF4-FFF2-40B4-BE49-F238E27FC236}">
                <a16:creationId xmlns:a16="http://schemas.microsoft.com/office/drawing/2014/main" id="{C9A52C0B-8B3B-4DE1-8C0A-F52A37D6B8CE}"/>
              </a:ext>
            </a:extLst>
          </p:cNvPr>
          <p:cNvSpPr txBox="1">
            <a:spLocks/>
          </p:cNvSpPr>
          <p:nvPr/>
        </p:nvSpPr>
        <p:spPr>
          <a:xfrm>
            <a:off x="2561897" y="-74141"/>
            <a:ext cx="4168966" cy="63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2000" b="1" dirty="0">
                <a:solidFill>
                  <a:srgbClr val="083C92"/>
                </a:solidFill>
                <a:latin typeface="PT Sans" charset="-52"/>
                <a:ea typeface="Comfortaa"/>
                <a:cs typeface="Comfortaa"/>
                <a:sym typeface="Comfortaa"/>
              </a:rPr>
              <a:t>Чертёж изделия «ролик-втулка»</a:t>
            </a:r>
            <a:endParaRPr lang="en-US" sz="2000" b="1" dirty="0">
              <a:solidFill>
                <a:srgbClr val="083C92"/>
              </a:solidFill>
              <a:latin typeface="PT Sans" charset="-52"/>
              <a:ea typeface="Comfortaa"/>
              <a:cs typeface="Comfortaa"/>
              <a:sym typeface="Comforta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D098DF-9A4E-4586-9C8B-A275070C3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243" y="617250"/>
            <a:ext cx="3069513" cy="434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40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74022F-D3D5-4FC8-A7C2-EB8DAEC33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573" y="591203"/>
            <a:ext cx="3092014" cy="41226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2BF836-3C30-4087-93C7-221E3F028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33" y="591205"/>
            <a:ext cx="3092013" cy="4122684"/>
          </a:xfrm>
          <a:prstGeom prst="rect">
            <a:avLst/>
          </a:prstGeom>
        </p:spPr>
      </p:pic>
      <p:sp>
        <p:nvSpPr>
          <p:cNvPr id="6" name="Google Shape;131;p21">
            <a:extLst>
              <a:ext uri="{FF2B5EF4-FFF2-40B4-BE49-F238E27FC236}">
                <a16:creationId xmlns:a16="http://schemas.microsoft.com/office/drawing/2014/main" id="{C9A52C0B-8B3B-4DE1-8C0A-F52A37D6B8CE}"/>
              </a:ext>
            </a:extLst>
          </p:cNvPr>
          <p:cNvSpPr txBox="1">
            <a:spLocks/>
          </p:cNvSpPr>
          <p:nvPr/>
        </p:nvSpPr>
        <p:spPr>
          <a:xfrm>
            <a:off x="2489939" y="-144018"/>
            <a:ext cx="3965028" cy="63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2000" b="1" dirty="0">
                <a:solidFill>
                  <a:srgbClr val="083C92"/>
                </a:solidFill>
                <a:latin typeface="PT Sans" charset="-52"/>
                <a:ea typeface="Comfortaa"/>
                <a:cs typeface="Comfortaa"/>
                <a:sym typeface="Comfortaa"/>
              </a:rPr>
              <a:t>Вертикальная литьевая машина</a:t>
            </a:r>
          </a:p>
        </p:txBody>
      </p:sp>
    </p:spTree>
    <p:extLst>
      <p:ext uri="{BB962C8B-B14F-4D97-AF65-F5344CB8AC3E}">
        <p14:creationId xmlns:p14="http://schemas.microsoft.com/office/powerpoint/2010/main" val="4155416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1;p21">
            <a:extLst>
              <a:ext uri="{FF2B5EF4-FFF2-40B4-BE49-F238E27FC236}">
                <a16:creationId xmlns:a16="http://schemas.microsoft.com/office/drawing/2014/main" id="{C9A52C0B-8B3B-4DE1-8C0A-F52A37D6B8CE}"/>
              </a:ext>
            </a:extLst>
          </p:cNvPr>
          <p:cNvSpPr txBox="1">
            <a:spLocks/>
          </p:cNvSpPr>
          <p:nvPr/>
        </p:nvSpPr>
        <p:spPr>
          <a:xfrm>
            <a:off x="2561897" y="-74141"/>
            <a:ext cx="4168966" cy="63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2000" b="1" dirty="0">
                <a:solidFill>
                  <a:srgbClr val="083C92"/>
                </a:solidFill>
                <a:latin typeface="PT Sans" charset="-52"/>
                <a:ea typeface="Comfortaa"/>
                <a:cs typeface="Comfortaa"/>
                <a:sym typeface="Comfortaa"/>
              </a:rPr>
              <a:t>Взрыв-схема формы</a:t>
            </a:r>
            <a:endParaRPr lang="en-US" sz="2000" b="1" dirty="0">
              <a:solidFill>
                <a:srgbClr val="083C92"/>
              </a:solidFill>
              <a:latin typeface="PT Sans" charset="-52"/>
              <a:ea typeface="Comfortaa"/>
              <a:cs typeface="Comfortaa"/>
              <a:sym typeface="Comforta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FA9D4B-52FC-47AB-871B-CEEAB9592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97" y="724925"/>
            <a:ext cx="6942406" cy="390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8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B05C71-DB82-44AA-8398-7DE8F8C20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1" y="688615"/>
            <a:ext cx="3011214" cy="40149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C899F3-B57E-450A-A089-DA81660D5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160" y="688615"/>
            <a:ext cx="3009116" cy="4012155"/>
          </a:xfrm>
          <a:prstGeom prst="rect">
            <a:avLst/>
          </a:prstGeom>
        </p:spPr>
      </p:pic>
      <p:sp>
        <p:nvSpPr>
          <p:cNvPr id="7" name="Google Shape;131;p21">
            <a:extLst>
              <a:ext uri="{FF2B5EF4-FFF2-40B4-BE49-F238E27FC236}">
                <a16:creationId xmlns:a16="http://schemas.microsoft.com/office/drawing/2014/main" id="{C9A52C0B-8B3B-4DE1-8C0A-F52A37D6B8CE}"/>
              </a:ext>
            </a:extLst>
          </p:cNvPr>
          <p:cNvSpPr txBox="1">
            <a:spLocks/>
          </p:cNvSpPr>
          <p:nvPr/>
        </p:nvSpPr>
        <p:spPr>
          <a:xfrm>
            <a:off x="1710532" y="-74141"/>
            <a:ext cx="5888421" cy="63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2000" b="1" dirty="0">
                <a:solidFill>
                  <a:srgbClr val="083C92"/>
                </a:solidFill>
                <a:latin typeface="PT Sans" charset="-52"/>
                <a:ea typeface="Comfortaa"/>
                <a:cs typeface="Comfortaa"/>
                <a:sym typeface="Comfortaa"/>
              </a:rPr>
              <a:t>Литьевая форма для изготовления изделия</a:t>
            </a:r>
            <a:endParaRPr lang="en-US" sz="2000" b="1" dirty="0">
              <a:solidFill>
                <a:srgbClr val="083C92"/>
              </a:solidFill>
              <a:latin typeface="PT Sans" charset="-52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703694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3125037" y="210695"/>
            <a:ext cx="3033676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 dirty="0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Конкуренты/аналоги</a:t>
            </a:r>
            <a:br>
              <a:rPr lang="ru" sz="2400" b="1" dirty="0">
                <a:latin typeface="PT Sans"/>
                <a:ea typeface="PT Sans"/>
                <a:cs typeface="PT Sans"/>
                <a:sym typeface="PT Sans"/>
              </a:rPr>
            </a:br>
            <a:endParaRPr b="1" dirty="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12" name="Google Shape;112;p18"/>
          <p:cNvGraphicFramePr/>
          <p:nvPr>
            <p:extLst>
              <p:ext uri="{D42A27DB-BD31-4B8C-83A1-F6EECF244321}">
                <p14:modId xmlns:p14="http://schemas.microsoft.com/office/powerpoint/2010/main" val="1773001356"/>
              </p:ext>
            </p:extLst>
          </p:nvPr>
        </p:nvGraphicFramePr>
        <p:xfrm>
          <a:off x="545550" y="1123476"/>
          <a:ext cx="8192650" cy="3066850"/>
        </p:xfrm>
        <a:graphic>
          <a:graphicData uri="http://schemas.openxmlformats.org/drawingml/2006/table">
            <a:tbl>
              <a:tblPr>
                <a:noFill/>
                <a:tableStyleId>{A8E43297-CA50-49BD-9061-B42A0A6F0E9A}</a:tableStyleId>
              </a:tblPr>
              <a:tblGrid>
                <a:gridCol w="16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9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6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b="1" u="none" strike="noStrike" cap="non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Название конкурентов/ аналогов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b="1" u="none" strike="noStrike" cap="none">
                          <a:solidFill>
                            <a:srgbClr val="00000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Описание аналога (характеристики)</a:t>
                      </a:r>
                      <a:endParaRPr sz="1000" b="1" u="none" strike="noStrike" cap="none">
                        <a:solidFill>
                          <a:srgbClr val="00000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endParaRPr sz="1100"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b="1" u="none" strike="noStrike" cap="none">
                          <a:solidFill>
                            <a:srgbClr val="00000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Преимущества</a:t>
                      </a:r>
                      <a:endParaRPr sz="1000" b="1" u="none" strike="noStrike" cap="none">
                        <a:solidFill>
                          <a:srgbClr val="00000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endParaRPr sz="1000"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b="1" u="none" strike="noStrike" cap="none">
                          <a:solidFill>
                            <a:srgbClr val="00000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Недостатки</a:t>
                      </a:r>
                      <a:endParaRPr sz="1000" b="1" u="none" strike="noStrike" cap="none">
                        <a:solidFill>
                          <a:srgbClr val="00000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endParaRPr sz="1000"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b="1" u="none" strike="noStrike" cap="none">
                          <a:solidFill>
                            <a:srgbClr val="00000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Что можно позаимствовать?</a:t>
                      </a:r>
                      <a:endParaRPr sz="1000" b="1" u="none" strike="noStrike" cap="none">
                        <a:solidFill>
                          <a:srgbClr val="00000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endParaRPr sz="1000"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8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i="0" u="none" strike="noStrike" cap="none">
                          <a:solidFill>
                            <a:srgbClr val="083C92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Деталь холодильного туннельного конвейера производства США, фирмы «ЭсЭфКей Системс А/С» (SFK Systems A/S)</a:t>
                      </a:r>
                      <a:endParaRPr sz="1000" i="0" u="none" strike="noStrike" cap="none">
                        <a:solidFill>
                          <a:srgbClr val="083C92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>
                        <a:solidFill>
                          <a:srgbClr val="083C92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u="none" strike="noStrike" cap="none" dirty="0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Изделие на основе полиамида</a:t>
                      </a:r>
                      <a:endParaRPr sz="1000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Оригинальное изделие</a:t>
                      </a:r>
                      <a:endParaRPr sz="100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Дороговизна , сложность покупки</a:t>
                      </a:r>
                      <a:endParaRPr sz="100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0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Технология производства</a:t>
                      </a:r>
                      <a:endParaRPr sz="100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100" b="1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Ролик-втулка</a:t>
                      </a:r>
                      <a:endParaRPr sz="1100" b="1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endParaRPr sz="1100" b="1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endParaRPr sz="1100" b="1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b="1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Композит на основе полиамида</a:t>
                      </a: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10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Цена и доступность</a:t>
                      </a:r>
                      <a:endParaRPr sz="110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100" u="none" strike="noStrike" cap="none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sz="1100" u="none" strike="noStrike" cap="none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083C92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НЕТ</a:t>
                      </a:r>
                      <a:endParaRPr sz="1100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rgbClr val="083C92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311700" y="1572050"/>
            <a:ext cx="8520600" cy="26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rPr lang="ru" sz="2000" dirty="0">
                <a:solidFill>
                  <a:schemeClr val="dk1"/>
                </a:solidFill>
              </a:rPr>
              <a:t> </a:t>
            </a:r>
            <a:r>
              <a:rPr lang="ru" sz="2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Фиксированная стоимость за покупку - единоразовая оплата при покупке продукта: </a:t>
            </a:r>
            <a:r>
              <a:rPr lang="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500 руб. за 1 шт.</a:t>
            </a: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16"/>
              <a:buNone/>
            </a:pP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16"/>
              <a:buNone/>
            </a:pPr>
            <a:r>
              <a:rPr lang="ru" sz="2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Покупатель:</a:t>
            </a:r>
            <a:r>
              <a:rPr lang="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предприятие агропромышленного сектора </a:t>
            </a: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4822200" y="267600"/>
            <a:ext cx="4010100" cy="51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algn="r">
              <a:buClr>
                <a:srgbClr val="0B5394"/>
              </a:buClr>
              <a:buSzPts val="2400"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</a:t>
            </a:r>
            <a:r>
              <a:rPr lang="ru-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572" y="2644957"/>
            <a:ext cx="5316855" cy="2070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311700" y="1114325"/>
            <a:ext cx="8520600" cy="3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25" name="Google Shape;125;p20"/>
          <p:cNvSpPr txBox="1"/>
          <p:nvPr/>
        </p:nvSpPr>
        <p:spPr>
          <a:xfrm>
            <a:off x="3225619" y="72030"/>
            <a:ext cx="2692758" cy="5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2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sz="22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571" y="574625"/>
            <a:ext cx="5316855" cy="211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11700" y="711396"/>
            <a:ext cx="8520600" cy="22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1200"/>
              </a:spcBef>
              <a:buNone/>
            </a:pPr>
            <a:r>
              <a:rPr lang="ru-RU" sz="28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1. Реклама в сети Интернет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ru-RU" sz="28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2. Презентация для предприятий агропромышленного сектора</a:t>
            </a:r>
          </a:p>
        </p:txBody>
      </p:sp>
      <p:sp>
        <p:nvSpPr>
          <p:cNvPr id="132" name="Google Shape;132;p21"/>
          <p:cNvSpPr txBox="1"/>
          <p:nvPr/>
        </p:nvSpPr>
        <p:spPr>
          <a:xfrm>
            <a:off x="4923693" y="288812"/>
            <a:ext cx="4135901" cy="44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</a:t>
            </a:r>
            <a:endParaRPr sz="2400" b="0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" name="Google Shape;132;p21">
            <a:extLst>
              <a:ext uri="{FF2B5EF4-FFF2-40B4-BE49-F238E27FC236}">
                <a16:creationId xmlns:a16="http://schemas.microsoft.com/office/drawing/2014/main" id="{F6EE57BF-7FDD-4D8F-8DBA-7021F454DFE4}"/>
              </a:ext>
            </a:extLst>
          </p:cNvPr>
          <p:cNvSpPr txBox="1"/>
          <p:nvPr/>
        </p:nvSpPr>
        <p:spPr>
          <a:xfrm>
            <a:off x="2581421" y="2785603"/>
            <a:ext cx="6562579" cy="44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lvl="0" algn="ctr">
              <a:buClr>
                <a:schemeClr val="dk1"/>
              </a:buClr>
              <a:buSzPts val="700"/>
            </a:pPr>
            <a:r>
              <a:rPr lang="ru-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продукта.</a:t>
            </a:r>
          </a:p>
        </p:txBody>
      </p:sp>
      <p:sp>
        <p:nvSpPr>
          <p:cNvPr id="5" name="Google Shape;131;p21">
            <a:extLst>
              <a:ext uri="{FF2B5EF4-FFF2-40B4-BE49-F238E27FC236}">
                <a16:creationId xmlns:a16="http://schemas.microsoft.com/office/drawing/2014/main" id="{C6C79B0E-A3F1-48E5-AC90-7769B5D71FDB}"/>
              </a:ext>
            </a:extLst>
          </p:cNvPr>
          <p:cNvSpPr txBox="1">
            <a:spLocks/>
          </p:cNvSpPr>
          <p:nvPr/>
        </p:nvSpPr>
        <p:spPr>
          <a:xfrm>
            <a:off x="234328" y="3211765"/>
            <a:ext cx="8520600" cy="22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ru-RU" sz="28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Прямые продажи на личной встрече b2b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body" idx="1"/>
          </p:nvPr>
        </p:nvSpPr>
        <p:spPr>
          <a:xfrm>
            <a:off x="311700" y="1377450"/>
            <a:ext cx="8520600" cy="23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Гарантированная поставка изделий </a:t>
            </a: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по заданным параметрам </a:t>
            </a: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по приемлемой цене </a:t>
            </a: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6642437" y="102076"/>
            <a:ext cx="2501563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1" u="none" strike="noStrike" cap="none" dirty="0">
                <a:solidFill>
                  <a:srgbClr val="083C92"/>
                </a:solidFill>
                <a:latin typeface="Arial"/>
                <a:ea typeface="Arial"/>
                <a:cs typeface="Arial"/>
                <a:sym typeface="Arial"/>
              </a:rPr>
              <a:t>для заказных проектов</a:t>
            </a:r>
            <a:endParaRPr sz="900" b="0" i="1" u="none" strike="noStrike" cap="none" dirty="0">
              <a:solidFill>
                <a:srgbClr val="083C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7645789" y="436719"/>
            <a:ext cx="1428922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</a:t>
            </a:r>
            <a:r>
              <a:rPr lang="ru-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т</a:t>
            </a: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ь</a:t>
            </a:r>
            <a:endParaRPr sz="24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56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Затраты на разработку: </a:t>
            </a:r>
            <a:endParaRPr sz="14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	Материал «</a:t>
            </a:r>
            <a:r>
              <a:rPr lang="ru-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Композит на основе полиамида</a:t>
            </a: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" на 1 шт. 69 руб.</a:t>
            </a: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	Изготовление формы 30 000 руб.</a:t>
            </a: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	Оборудование и коммуналка 285 руб. </a:t>
            </a: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Итого 30 353 руб.</a:t>
            </a:r>
            <a:endParaRPr sz="14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Постоянные затраты в месяц:</a:t>
            </a:r>
            <a:endParaRPr sz="14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	Аренда оборудования и коммуналка 50000 руб. </a:t>
            </a: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	Материал на изготовление 352 шт. 12144 руб. </a:t>
            </a: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	ЗП рабочего (20тыс. на руки) 28000 руб. 13% НДФЛ 2600 руб.</a:t>
            </a: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Итого 92 744 руб.</a:t>
            </a:r>
            <a:endParaRPr sz="14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Налоги (6%): 10560 руб.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" sz="1400"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Доход</a:t>
            </a:r>
            <a:r>
              <a:rPr lang="ru-RU" sz="14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:</a:t>
            </a:r>
            <a:r>
              <a:rPr lang="ru-RU" sz="14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Wingdings" panose="05000000000000000000" pitchFamily="2" charset="2"/>
              </a:rPr>
              <a:t> (После 5 месяцев работы продажа первой партии)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400" b="1"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	</a:t>
            </a:r>
            <a:r>
              <a:rPr lang="ru-RU" sz="1400" dirty="0">
                <a:solidFill>
                  <a:srgbClr val="0B5394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Продажа 1500 шт. 750000 руб.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400" dirty="0">
              <a:solidFill>
                <a:srgbClr val="0B5394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b="1" dirty="0">
                <a:solidFill>
                  <a:schemeClr val="tx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Итоговая прибыль за 5 месяцев: </a:t>
            </a:r>
            <a:r>
              <a:rPr lang="ru-RU" sz="1400" dirty="0">
                <a:solidFill>
                  <a:srgbClr val="0B5394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333127 руб. </a:t>
            </a:r>
            <a:endParaRPr sz="1400" b="1" dirty="0">
              <a:solidFill>
                <a:schemeClr val="tx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>
            <a:off x="391778" y="1377086"/>
            <a:ext cx="8360444" cy="29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Договор с предприятием 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на научно-исследовательскую разработку прототипа, сумма:   35000 руб.</a:t>
            </a:r>
          </a:p>
          <a:p>
            <a:pPr marL="0" lvl="0" indent="0" algn="ctr">
              <a:buNone/>
            </a:pPr>
            <a:endParaRPr lang="ru-RU"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Инвестиции в проект до точки окупаемости, сумма: 600000 руб.</a:t>
            </a:r>
          </a:p>
        </p:txBody>
      </p:sp>
      <p:sp>
        <p:nvSpPr>
          <p:cNvPr id="151" name="Google Shape;151;p24"/>
          <p:cNvSpPr txBox="1"/>
          <p:nvPr/>
        </p:nvSpPr>
        <p:spPr>
          <a:xfrm>
            <a:off x="1518700" y="170926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body" idx="1"/>
          </p:nvPr>
        </p:nvSpPr>
        <p:spPr>
          <a:xfrm>
            <a:off x="0" y="1556800"/>
            <a:ext cx="9144000" cy="22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AutoNum type="arabicPeriod"/>
            </a:pPr>
            <a:r>
              <a:rPr lang="ru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Декабрь 2023</a:t>
            </a: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- Январь 2024 - Доработка прототипа до MVP</a:t>
            </a:r>
            <a:endParaRPr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AutoNum type="arabicPeriod"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Февраль 2024</a:t>
            </a: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- Апробация прототипа на предприятии </a:t>
            </a:r>
            <a:endParaRPr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AutoNum type="arabicPeriod"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Март 2024</a:t>
            </a: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- Запуск производства продукции </a:t>
            </a:r>
            <a:endParaRPr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AutoNum type="arabicPeriod"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Август 2024</a:t>
            </a: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- Продажа первой партии продукции</a:t>
            </a:r>
            <a:endParaRPr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AutoNum type="arabicPeriod"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Январь 2025</a:t>
            </a:r>
            <a:r>
              <a:rPr lang="ru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 - Продажа второй партии продукции</a:t>
            </a:r>
            <a:endParaRPr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рынок):</a:t>
            </a:r>
            <a:endParaRPr sz="24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b="0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7;p25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Состав команды</a:t>
            </a:r>
            <a:endParaRPr sz="24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b="0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" name="Google Shape;137;p22"/>
          <p:cNvSpPr txBox="1">
            <a:spLocks noGrp="1"/>
          </p:cNvSpPr>
          <p:nvPr>
            <p:ph type="body" idx="1"/>
          </p:nvPr>
        </p:nvSpPr>
        <p:spPr>
          <a:xfrm>
            <a:off x="5677684" y="1234192"/>
            <a:ext cx="2904466" cy="640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Пучков Никита</a:t>
            </a:r>
            <a:endParaRPr sz="2400" dirty="0">
              <a:solidFill>
                <a:srgbClr val="083C9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" name="Google Shape;137;p22"/>
          <p:cNvSpPr txBox="1">
            <a:spLocks/>
          </p:cNvSpPr>
          <p:nvPr/>
        </p:nvSpPr>
        <p:spPr>
          <a:xfrm>
            <a:off x="408921" y="1234192"/>
            <a:ext cx="2904466" cy="640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Караваев Сергей</a:t>
            </a:r>
          </a:p>
        </p:txBody>
      </p:sp>
      <p:sp>
        <p:nvSpPr>
          <p:cNvPr id="7" name="Google Shape;137;p22"/>
          <p:cNvSpPr txBox="1">
            <a:spLocks/>
          </p:cNvSpPr>
          <p:nvPr/>
        </p:nvSpPr>
        <p:spPr>
          <a:xfrm>
            <a:off x="408921" y="3480418"/>
            <a:ext cx="2904466" cy="640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Кузьмина Диана</a:t>
            </a:r>
          </a:p>
        </p:txBody>
      </p:sp>
      <p:sp>
        <p:nvSpPr>
          <p:cNvPr id="8" name="Google Shape;137;p22"/>
          <p:cNvSpPr txBox="1">
            <a:spLocks/>
          </p:cNvSpPr>
          <p:nvPr/>
        </p:nvSpPr>
        <p:spPr>
          <a:xfrm>
            <a:off x="5677684" y="3445125"/>
            <a:ext cx="2904466" cy="640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2400" dirty="0">
                <a:solidFill>
                  <a:srgbClr val="083C92"/>
                </a:solidFill>
                <a:latin typeface="Comfortaa"/>
                <a:ea typeface="Comfortaa"/>
                <a:cs typeface="Comfortaa"/>
                <a:sym typeface="Comfortaa"/>
              </a:rPr>
              <a:t>Белов Сергей</a:t>
            </a:r>
          </a:p>
        </p:txBody>
      </p:sp>
    </p:spTree>
    <p:extLst>
      <p:ext uri="{BB962C8B-B14F-4D97-AF65-F5344CB8AC3E}">
        <p14:creationId xmlns:p14="http://schemas.microsoft.com/office/powerpoint/2010/main" val="195805913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2164</Words>
  <Application>Microsoft Office PowerPoint</Application>
  <PresentationFormat>Экран (16:9)</PresentationFormat>
  <Paragraphs>206</Paragraphs>
  <Slides>19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Courier New</vt:lpstr>
      <vt:lpstr>Franklin Gothic</vt:lpstr>
      <vt:lpstr>Comfortaa SemiBold</vt:lpstr>
      <vt:lpstr>Helvetica Neue</vt:lpstr>
      <vt:lpstr>Calibri</vt:lpstr>
      <vt:lpstr>Comfortaa</vt:lpstr>
      <vt:lpstr>Arial</vt:lpstr>
      <vt:lpstr>PT Sans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Конкуренты/аналоги </vt:lpstr>
      <vt:lpstr>Презентация PowerPoint</vt:lpstr>
      <vt:lpstr>Презентация PowerPoint</vt:lpstr>
      <vt:lpstr>Презентация PowerPoint</vt:lpstr>
      <vt:lpstr>Презентация PowerPoint</vt:lpstr>
      <vt:lpstr>Смета (потребность в инвестициях)  и/или финансовая модель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nik1431</dc:creator>
  <cp:lastModifiedBy>Nikita</cp:lastModifiedBy>
  <cp:revision>8</cp:revision>
  <dcterms:modified xsi:type="dcterms:W3CDTF">2023-11-27T12:56:23Z</dcterms:modified>
</cp:coreProperties>
</file>