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5"/>
  </p:notesMasterIdLst>
  <p:sldIdLst>
    <p:sldId id="256" r:id="rId2"/>
    <p:sldId id="284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73" r:id="rId12"/>
    <p:sldId id="274" r:id="rId13"/>
    <p:sldId id="281" r:id="rId14"/>
    <p:sldId id="282" r:id="rId15"/>
    <p:sldId id="283" r:id="rId16"/>
    <p:sldId id="275" r:id="rId17"/>
    <p:sldId id="277" r:id="rId18"/>
    <p:sldId id="279" r:id="rId19"/>
    <p:sldId id="280" r:id="rId20"/>
    <p:sldId id="268" r:id="rId21"/>
    <p:sldId id="278" r:id="rId22"/>
    <p:sldId id="265" r:id="rId23"/>
    <p:sldId id="266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Софья Терентьева" initials="СТ" lastIdx="1" clrIdx="0">
    <p:extLst>
      <p:ext uri="{19B8F6BF-5375-455C-9EA6-DF929625EA0E}">
        <p15:presenceInfo xmlns:p15="http://schemas.microsoft.com/office/powerpoint/2012/main" userId="56a89030348006a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FFFFFF"/>
    <a:srgbClr val="513A25"/>
    <a:srgbClr val="8DD6E0"/>
    <a:srgbClr val="31618F"/>
    <a:srgbClr val="67819C"/>
    <a:srgbClr val="693E13"/>
    <a:srgbClr val="2F5B8C"/>
    <a:srgbClr val="886756"/>
    <a:srgbClr val="AC7B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92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65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F14BC1-4A80-464F-A88A-00AED415F24A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1ED561-991F-4B5E-8632-1666140350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2299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73725-30F1-49DA-ACEF-34FD3EDF46D0}" type="datetime1">
              <a:rPr lang="ru-RU" smtClean="0"/>
              <a:t>27.11.2024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79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DA436-1BA7-4F58-9BA0-8064D43B3395}" type="datetime1">
              <a:rPr lang="ru-RU" smtClean="0"/>
              <a:t>27.11.2024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727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30413-2746-4690-8BEF-3F91C2C14D5F}" type="datetime1">
              <a:rPr lang="ru-RU" smtClean="0"/>
              <a:t>27.11.2024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26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FAA6-85C4-4967-BE78-465A92979773}" type="datetime1">
              <a:rPr lang="ru-RU" smtClean="0"/>
              <a:t>27.11.2024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711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08CF0-F46B-4747-A38D-926FB1FDCBEC}" type="datetime1">
              <a:rPr lang="ru-RU" smtClean="0"/>
              <a:t>27.11.2024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369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B580A-26EF-4926-BBE5-CD64E6C1A8E9}" type="datetime1">
              <a:rPr lang="ru-RU" smtClean="0"/>
              <a:t>27.11.2024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762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2DBA-0A6E-4798-BDCA-8A1412D98E54}" type="datetime1">
              <a:rPr lang="ru-RU" smtClean="0"/>
              <a:t>27.11.2024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02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236BD-210B-4F30-B4C0-082F784E36DC}" type="datetime1">
              <a:rPr lang="ru-RU" smtClean="0"/>
              <a:t>27.11.2024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335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4C2B9-8726-4CE1-814D-8D4B43449ADC}" type="datetime1">
              <a:rPr lang="ru-RU" smtClean="0"/>
              <a:t>27.11.2024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754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5413E-0249-426A-8122-6C4EFBE29B12}" type="datetime1">
              <a:rPr lang="ru-RU" smtClean="0"/>
              <a:t>27.11.2024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695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1A45A-57EE-4B26-A0E8-1609C5738D49}" type="datetime1">
              <a:rPr lang="ru-RU" smtClean="0"/>
              <a:t>27.11.2024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169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C62FD3E-066C-4CC1-8D7A-2530B0FA78A0}" type="datetime1">
              <a:rPr lang="ru-RU" smtClean="0"/>
              <a:t>27.11.2024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979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zi.travel/ru" TargetMode="External"/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Relationship Id="rId9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5">
            <a:extLst>
              <a:ext uri="{FF2B5EF4-FFF2-40B4-BE49-F238E27FC236}">
                <a16:creationId xmlns:a16="http://schemas.microsoft.com/office/drawing/2014/main" id="{12FDBBD1-1F7B-4EF4-B524-B32DC7C829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white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909A05B8-C3A4-8EB2-CA37-70F73B5890D1}"/>
              </a:ext>
            </a:extLst>
          </p:cNvPr>
          <p:cNvSpPr>
            <a:spLocks noGrp="1"/>
          </p:cNvSpPr>
          <p:nvPr/>
        </p:nvSpPr>
        <p:spPr>
          <a:xfrm>
            <a:off x="6033793" y="2355458"/>
            <a:ext cx="4775075" cy="16309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83000"/>
              </a:lnSpc>
              <a:spcBef>
                <a:spcPct val="0"/>
              </a:spcBef>
              <a:buNone/>
              <a:defRPr lang="en-US" sz="6800" b="0" i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z="5400" b="1" dirty="0" err="1">
                <a:solidFill>
                  <a:srgbClr val="C00000"/>
                </a:solidFill>
              </a:rPr>
              <a:t>Voicego</a:t>
            </a:r>
          </a:p>
        </p:txBody>
      </p:sp>
      <p:sp>
        <p:nvSpPr>
          <p:cNvPr id="6" name="Подзаголовок 5">
            <a:extLst>
              <a:ext uri="{FF2B5EF4-FFF2-40B4-BE49-F238E27FC236}">
                <a16:creationId xmlns:a16="http://schemas.microsoft.com/office/drawing/2014/main" id="{364B6939-9F46-C7E4-905D-39102482D33C}"/>
              </a:ext>
            </a:extLst>
          </p:cNvPr>
          <p:cNvSpPr>
            <a:spLocks noGrp="1"/>
          </p:cNvSpPr>
          <p:nvPr/>
        </p:nvSpPr>
        <p:spPr>
          <a:xfrm>
            <a:off x="6033793" y="3995988"/>
            <a:ext cx="4775075" cy="55965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800" kern="1200" spc="8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Команда проекта: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Софья Терентьева и Дарья Иванова</a:t>
            </a:r>
          </a:p>
        </p:txBody>
      </p:sp>
      <p:pic>
        <p:nvPicPr>
          <p:cNvPr id="8" name="Рисунок 7" descr="Изображение выглядит как строительство, облако, на открытом воздухе, небо&#10;&#10;Автоматически созданное описание">
            <a:extLst>
              <a:ext uri="{FF2B5EF4-FFF2-40B4-BE49-F238E27FC236}">
                <a16:creationId xmlns:a16="http://schemas.microsoft.com/office/drawing/2014/main" id="{21CFA888-D2D5-5E75-9B4A-E78DAEC4D3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3817" y="1539"/>
            <a:ext cx="4621260" cy="6878012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C8478E49-9CCA-C322-C7F0-3F7099809991}"/>
              </a:ext>
            </a:extLst>
          </p:cNvPr>
          <p:cNvSpPr/>
          <p:nvPr/>
        </p:nvSpPr>
        <p:spPr>
          <a:xfrm>
            <a:off x="5695757" y="1824182"/>
            <a:ext cx="5455610" cy="323888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pic>
        <p:nvPicPr>
          <p:cNvPr id="2" name="Picture 2" descr="Picture 2">
            <a:extLst>
              <a:ext uri="{FF2B5EF4-FFF2-40B4-BE49-F238E27FC236}">
                <a16:creationId xmlns:a16="http://schemas.microsoft.com/office/drawing/2014/main" id="{938C55CE-8807-0455-4F6F-D4E7775A4D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314" r="-1" b="6048"/>
          <a:stretch/>
        </p:blipFill>
        <p:spPr bwMode="auto">
          <a:xfrm>
            <a:off x="10182687" y="29246"/>
            <a:ext cx="2009313" cy="1382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FFC86E8-82CC-29CD-6B2F-B35C84A34B1C}"/>
              </a:ext>
            </a:extLst>
          </p:cNvPr>
          <p:cNvSpPr/>
          <p:nvPr/>
        </p:nvSpPr>
        <p:spPr>
          <a:xfrm>
            <a:off x="11810260" y="1324672"/>
            <a:ext cx="381740" cy="1953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F3D72B4-2A3E-8796-99AF-2C67F1833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1651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DF70FEA-6AA5-6721-A079-64A2792A21A1}"/>
              </a:ext>
            </a:extLst>
          </p:cNvPr>
          <p:cNvSpPr/>
          <p:nvPr/>
        </p:nvSpPr>
        <p:spPr>
          <a:xfrm>
            <a:off x="9264341" y="3923930"/>
            <a:ext cx="2334827" cy="2299317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C0CE1B8-0E20-D0EC-4BEC-6AB872D3D4D0}"/>
              </a:ext>
            </a:extLst>
          </p:cNvPr>
          <p:cNvSpPr txBox="1"/>
          <p:nvPr/>
        </p:nvSpPr>
        <p:spPr>
          <a:xfrm>
            <a:off x="760640" y="499887"/>
            <a:ext cx="3536152" cy="120032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3600" b="1" dirty="0">
                <a:solidFill>
                  <a:srgbClr val="C00000"/>
                </a:solidFill>
                <a:latin typeface="Aptos Display"/>
              </a:rPr>
              <a:t>ЦЕННОСТНОЕ ПРЕДЛОЖЕНИЕ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130E328-D6EF-E6E6-47B6-6ED1D45DA213}"/>
              </a:ext>
            </a:extLst>
          </p:cNvPr>
          <p:cNvSpPr txBox="1"/>
          <p:nvPr/>
        </p:nvSpPr>
        <p:spPr>
          <a:xfrm>
            <a:off x="1116614" y="2400436"/>
            <a:ext cx="5346329" cy="3046988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400" dirty="0">
                <a:solidFill>
                  <a:schemeClr val="tx1"/>
                </a:solidFill>
                <a:effectLst/>
                <a:latin typeface="+mj-lt"/>
              </a:rPr>
              <a:t>1.</a:t>
            </a:r>
            <a:r>
              <a:rPr lang="ru-RU" sz="2400" b="1" dirty="0">
                <a:solidFill>
                  <a:srgbClr val="C00000"/>
                </a:solidFill>
                <a:effectLst/>
                <a:latin typeface="+mj-lt"/>
              </a:rPr>
              <a:t>Виртуальный гид </a:t>
            </a:r>
            <a:r>
              <a:rPr lang="en" sz="2400" b="1" dirty="0">
                <a:solidFill>
                  <a:srgbClr val="C00000"/>
                </a:solidFill>
                <a:effectLst/>
                <a:latin typeface="+mj-lt"/>
              </a:rPr>
              <a:t>VoiceGo </a:t>
            </a:r>
            <a:r>
              <a:rPr lang="ru-RU" sz="2400" dirty="0">
                <a:solidFill>
                  <a:schemeClr val="tx1"/>
                </a:solidFill>
                <a:effectLst/>
                <a:latin typeface="+mj-lt"/>
              </a:rPr>
              <a:t>обеспечит полной и яркой информацией о местах пребывания в любом уголке России. </a:t>
            </a:r>
          </a:p>
          <a:p>
            <a:r>
              <a:rPr lang="ru-RU" sz="2400" dirty="0">
                <a:solidFill>
                  <a:schemeClr val="tx1"/>
                </a:solidFill>
                <a:effectLst/>
                <a:latin typeface="+mj-lt"/>
              </a:rPr>
              <a:t>2.</a:t>
            </a:r>
            <a:r>
              <a:rPr lang="ru-RU" sz="2400" b="1" dirty="0">
                <a:solidFill>
                  <a:srgbClr val="2F5B8C"/>
                </a:solidFill>
                <a:latin typeface="+mj-lt"/>
              </a:rPr>
              <a:t>«</a:t>
            </a:r>
            <a:r>
              <a:rPr lang="en" sz="2400" b="1" dirty="0">
                <a:solidFill>
                  <a:srgbClr val="C00000"/>
                </a:solidFill>
                <a:latin typeface="+mj-lt"/>
              </a:rPr>
              <a:t>VoiceGo» </a:t>
            </a:r>
            <a:r>
              <a:rPr lang="en" sz="2400" dirty="0">
                <a:solidFill>
                  <a:schemeClr val="tx1"/>
                </a:solidFill>
                <a:effectLst/>
                <a:latin typeface="+mj-lt"/>
              </a:rPr>
              <a:t>— </a:t>
            </a:r>
            <a:r>
              <a:rPr lang="ru-RU" sz="2400" dirty="0">
                <a:solidFill>
                  <a:schemeClr val="tx1"/>
                </a:solidFill>
                <a:effectLst/>
                <a:latin typeface="+mj-lt"/>
              </a:rPr>
              <a:t>это не просто приложение, это будущее туризма, которое уже сегодня меняет наши путешествия и открывает новые горизонты!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D6BB3588-655F-8A61-1D7D-6C1E7EFC24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5212" y="838302"/>
            <a:ext cx="2975005" cy="492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6D79B5E-8A37-29F5-D2F3-BD9F13A56E0F}"/>
              </a:ext>
            </a:extLst>
          </p:cNvPr>
          <p:cNvSpPr/>
          <p:nvPr/>
        </p:nvSpPr>
        <p:spPr>
          <a:xfrm>
            <a:off x="6977849" y="375207"/>
            <a:ext cx="2808303" cy="406559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A6DDFCD-77AE-C073-DFDC-97296CD9E9F4}"/>
              </a:ext>
            </a:extLst>
          </p:cNvPr>
          <p:cNvSpPr txBox="1"/>
          <p:nvPr/>
        </p:nvSpPr>
        <p:spPr>
          <a:xfrm rot="5400000">
            <a:off x="6326045" y="1181340"/>
            <a:ext cx="18268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TRAVEL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38C529-6F14-916D-0E22-6EEA53CDC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8311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220DD1-20C7-CD1F-1D41-65AB6F04FC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5A73913-2A34-93D9-90F6-D558AD00EB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31" y="235282"/>
            <a:ext cx="4273201" cy="6387433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7363774-094B-015D-4A71-FF6996F2A194}"/>
              </a:ext>
            </a:extLst>
          </p:cNvPr>
          <p:cNvSpPr/>
          <p:nvPr/>
        </p:nvSpPr>
        <p:spPr>
          <a:xfrm>
            <a:off x="-79900" y="576497"/>
            <a:ext cx="5273109" cy="364836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C012DC-46CC-3F48-A962-13710DCE8B5A}"/>
              </a:ext>
            </a:extLst>
          </p:cNvPr>
          <p:cNvSpPr txBox="1"/>
          <p:nvPr/>
        </p:nvSpPr>
        <p:spPr>
          <a:xfrm>
            <a:off x="6158143" y="475410"/>
            <a:ext cx="4941454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ru-RU" sz="3600" b="1" dirty="0">
                <a:solidFill>
                  <a:srgbClr val="C00000"/>
                </a:solidFill>
                <a:latin typeface="Aptos Display"/>
              </a:rPr>
              <a:t>РЕНТАБЕЛЬНОСТЬ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6821802-5903-73DC-B763-89E0A0BEB7E3}"/>
              </a:ext>
            </a:extLst>
          </p:cNvPr>
          <p:cNvSpPr/>
          <p:nvPr/>
        </p:nvSpPr>
        <p:spPr>
          <a:xfrm>
            <a:off x="6095999" y="469392"/>
            <a:ext cx="4139953" cy="658368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56CCFA2-D5EF-95EF-518D-DF10FB0685D7}"/>
              </a:ext>
            </a:extLst>
          </p:cNvPr>
          <p:cNvSpPr txBox="1"/>
          <p:nvPr/>
        </p:nvSpPr>
        <p:spPr>
          <a:xfrm>
            <a:off x="6229096" y="1551562"/>
            <a:ext cx="3873692" cy="193899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4800" b="1" dirty="0">
                <a:solidFill>
                  <a:srgbClr val="C00000"/>
                </a:solidFill>
                <a:latin typeface="+mj-lt"/>
              </a:rPr>
              <a:t>290,8</a:t>
            </a:r>
            <a:r>
              <a:rPr lang="ru-RU" sz="4800" b="1" dirty="0">
                <a:solidFill>
                  <a:srgbClr val="C00000"/>
                </a:solidFill>
                <a:effectLst/>
                <a:latin typeface="+mj-lt"/>
              </a:rPr>
              <a:t>% </a:t>
            </a:r>
          </a:p>
          <a:p>
            <a:r>
              <a:rPr lang="ru-RU" sz="2400" dirty="0">
                <a:latin typeface="+mj-lt"/>
              </a:rPr>
              <a:t>При выручке 9,6 млн. руб. за рекламу и затратах 780 тыс. руб.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C4680B16-A76D-6597-E326-4454C69AD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50215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99211A-D17D-8BCE-B40A-4AE387605C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70E8908-16E7-BA77-A0AA-374AA0E9BE94}"/>
              </a:ext>
            </a:extLst>
          </p:cNvPr>
          <p:cNvSpPr/>
          <p:nvPr/>
        </p:nvSpPr>
        <p:spPr>
          <a:xfrm>
            <a:off x="3526138" y="345820"/>
            <a:ext cx="5026017" cy="78638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B8BADD4-97E6-36A3-24ED-8EDEF357CC5C}"/>
              </a:ext>
            </a:extLst>
          </p:cNvPr>
          <p:cNvSpPr txBox="1"/>
          <p:nvPr/>
        </p:nvSpPr>
        <p:spPr>
          <a:xfrm>
            <a:off x="3582990" y="419201"/>
            <a:ext cx="5026017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3600" b="1" dirty="0">
                <a:solidFill>
                  <a:srgbClr val="C00000"/>
                </a:solidFill>
                <a:latin typeface="Aptos Display"/>
              </a:rPr>
              <a:t>ТЕКУЩИЕ РЕЗУЛЬТАТЫ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7F57CF2-96FF-C0A5-B824-3B2DC9CF17A2}"/>
              </a:ext>
            </a:extLst>
          </p:cNvPr>
          <p:cNvSpPr txBox="1"/>
          <p:nvPr/>
        </p:nvSpPr>
        <p:spPr>
          <a:xfrm>
            <a:off x="1033475" y="1663485"/>
            <a:ext cx="10125049" cy="83099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400" dirty="0">
                <a:solidFill>
                  <a:srgbClr val="C00000"/>
                </a:solidFill>
                <a:effectLst/>
                <a:latin typeface="+mj-lt"/>
              </a:rPr>
              <a:t>УРОВЕНЬ ГОТОВНОСТИ ПРОДУКТА TRL 2: </a:t>
            </a:r>
            <a:r>
              <a:rPr lang="ru-RU" sz="2400" dirty="0">
                <a:solidFill>
                  <a:schemeClr val="tx1"/>
                </a:solidFill>
                <a:effectLst/>
                <a:latin typeface="+mj-lt"/>
              </a:rPr>
              <a:t>РАЗРАБОТАНА ИДЕЯ ПРОЕКТА И ПРЕДЛОЖЕНА КОНЦЕПЦИЯ ЕЕ РЕАЛИЗАЦИИ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B20CB1-44B3-E8B9-C328-3084A52D4137}"/>
              </a:ext>
            </a:extLst>
          </p:cNvPr>
          <p:cNvSpPr txBox="1"/>
          <p:nvPr/>
        </p:nvSpPr>
        <p:spPr>
          <a:xfrm>
            <a:off x="1033475" y="3092436"/>
            <a:ext cx="9082798" cy="267765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C00000"/>
                </a:solidFill>
                <a:latin typeface="+mj-lt"/>
              </a:rPr>
              <a:t>Определен</a:t>
            </a:r>
            <a:r>
              <a:rPr lang="ru-RU" sz="2800" dirty="0">
                <a:latin typeface="+mj-lt"/>
              </a:rPr>
              <a:t> потенциал рынка, основные конкуренты, построена и уточнена бизнес-модель, определены ключевые экономические показатели проекта.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C00000"/>
                </a:solidFill>
                <a:latin typeface="+mj-lt"/>
              </a:rPr>
              <a:t>Сформирована</a:t>
            </a:r>
            <a:r>
              <a:rPr lang="ru-RU" sz="2800" dirty="0">
                <a:latin typeface="+mj-lt"/>
              </a:rPr>
              <a:t> команда стартап-проекта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C00000"/>
                </a:solidFill>
                <a:latin typeface="+mj-lt"/>
              </a:rPr>
              <a:t>Подготовлена</a:t>
            </a:r>
            <a:r>
              <a:rPr lang="ru-RU" sz="2800" dirty="0">
                <a:latin typeface="+mj-lt"/>
              </a:rPr>
              <a:t> презентация для предоставления проекта потенциальным партнерам и инвесторам.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15F2C1C-7474-4C67-B994-BFDCCB473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552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39A688E1-5BF3-7F61-ECCA-985F1BD27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13</a:t>
            </a:fld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659C0F-E626-867A-6786-6EE1FF7C1C8A}"/>
              </a:ext>
            </a:extLst>
          </p:cNvPr>
          <p:cNvSpPr txBox="1"/>
          <p:nvPr/>
        </p:nvSpPr>
        <p:spPr>
          <a:xfrm>
            <a:off x="573259" y="430796"/>
            <a:ext cx="779701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C00000"/>
                </a:solidFill>
                <a:latin typeface="Aptos Display"/>
              </a:rPr>
              <a:t>ГЕНЕРАТИВНЫЙ ИСКУССТВЕННЫЙ ИНТЕЛЛЕКТ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1C0D89-19DF-59D0-7B4F-EBB95D2B979D}"/>
              </a:ext>
            </a:extLst>
          </p:cNvPr>
          <p:cNvSpPr txBox="1"/>
          <p:nvPr/>
        </p:nvSpPr>
        <p:spPr>
          <a:xfrm>
            <a:off x="532229" y="1655455"/>
            <a:ext cx="6098344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CC3300"/>
                </a:solidFill>
                <a:effectLst/>
                <a:latin typeface="Helvetica Neue" panose="02000503000000020004" pitchFamily="2" charset="0"/>
              </a:rPr>
              <a:t>В приложении </a:t>
            </a:r>
            <a:r>
              <a:rPr lang="en" sz="2000" b="1" dirty="0" err="1">
                <a:solidFill>
                  <a:srgbClr val="CC3300"/>
                </a:solidFill>
                <a:effectLst/>
                <a:latin typeface="Helvetica Neue" panose="02000503000000020004" pitchFamily="2" charset="0"/>
              </a:rPr>
              <a:t>VoiceGo</a:t>
            </a:r>
            <a:r>
              <a:rPr lang="en" sz="2000" b="1" dirty="0">
                <a:solidFill>
                  <a:srgbClr val="CC3300"/>
                </a:solidFill>
                <a:effectLst/>
                <a:latin typeface="Helvetica Neue" panose="02000503000000020004" pitchFamily="2" charset="0"/>
              </a:rPr>
              <a:t> </a:t>
            </a:r>
            <a:r>
              <a:rPr lang="ru-RU" sz="2000" b="1" dirty="0">
                <a:solidFill>
                  <a:srgbClr val="CC3300"/>
                </a:solidFill>
                <a:effectLst/>
                <a:latin typeface="Helvetica Neue" panose="02000503000000020004" pitchFamily="2" charset="0"/>
              </a:rPr>
              <a:t>будет использоваться искусственный интеллект </a:t>
            </a:r>
            <a:r>
              <a:rPr lang="en" sz="2000" b="1" dirty="0" err="1">
                <a:solidFill>
                  <a:srgbClr val="CC3300"/>
                </a:solidFill>
                <a:effectLst/>
                <a:latin typeface="Helvetica Neue" panose="02000503000000020004" pitchFamily="2" charset="0"/>
              </a:rPr>
              <a:t>Gerwin</a:t>
            </a:r>
            <a:r>
              <a:rPr lang="en" sz="2000" b="1" dirty="0">
                <a:solidFill>
                  <a:srgbClr val="CC3300"/>
                </a:solidFill>
                <a:effectLst/>
                <a:latin typeface="Helvetica Neue" panose="02000503000000020004" pitchFamily="2" charset="0"/>
              </a:rPr>
              <a:t>, </a:t>
            </a:r>
            <a:r>
              <a:rPr lang="ru-RU" sz="2000" b="1" dirty="0">
                <a:solidFill>
                  <a:srgbClr val="CC3300"/>
                </a:solidFill>
                <a:effectLst/>
                <a:latin typeface="Helvetica Neue" panose="02000503000000020004" pitchFamily="2" charset="0"/>
              </a:rPr>
              <a:t>который является лучшим российским аналогом </a:t>
            </a:r>
            <a:r>
              <a:rPr lang="en" sz="2000" b="1" dirty="0">
                <a:solidFill>
                  <a:srgbClr val="CC3300"/>
                </a:solidFill>
                <a:effectLst/>
                <a:latin typeface="Helvetica Neue" panose="02000503000000020004" pitchFamily="2" charset="0"/>
              </a:rPr>
              <a:t>GPT.</a:t>
            </a:r>
          </a:p>
          <a:p>
            <a:br>
              <a:rPr lang="en" dirty="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</a:br>
            <a:endParaRPr lang="en" dirty="0">
              <a:solidFill>
                <a:srgbClr val="000000"/>
              </a:solidFill>
              <a:effectLst/>
              <a:latin typeface="Helvetica Neue" panose="02000503000000020004" pitchFamily="2" charset="0"/>
            </a:endParaRPr>
          </a:p>
          <a:p>
            <a:endParaRPr lang="ru-RU" dirty="0">
              <a:solidFill>
                <a:srgbClr val="000000"/>
              </a:solidFill>
              <a:effectLst/>
              <a:latin typeface="Helvetica Neue" panose="02000503000000020004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1CF8835-F241-9CB7-78E1-711853F22951}"/>
              </a:ext>
            </a:extLst>
          </p:cNvPr>
          <p:cNvSpPr txBox="1"/>
          <p:nvPr/>
        </p:nvSpPr>
        <p:spPr>
          <a:xfrm>
            <a:off x="366934" y="4272876"/>
            <a:ext cx="981455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 </a:t>
            </a:r>
            <a:r>
              <a:rPr lang="ru-RU" dirty="0">
                <a:solidFill>
                  <a:srgbClr val="000000"/>
                </a:solidFill>
                <a:latin typeface="Helvetica Neue" panose="02000503000000020004" pitchFamily="2" charset="0"/>
              </a:rPr>
              <a:t>3</a:t>
            </a:r>
            <a:r>
              <a:rPr lang="ru-RU" dirty="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. </a:t>
            </a:r>
            <a:r>
              <a:rPr lang="ru-RU" b="1" dirty="0">
                <a:solidFill>
                  <a:srgbClr val="CC3300"/>
                </a:solidFill>
                <a:effectLst/>
                <a:latin typeface="Helvetica Neue" panose="02000503000000020004" pitchFamily="2" charset="0"/>
              </a:rPr>
              <a:t>Готовность к масштабированию:</a:t>
            </a:r>
            <a:endParaRPr lang="ru-RU" dirty="0">
              <a:solidFill>
                <a:srgbClr val="CC3300"/>
              </a:solidFill>
              <a:effectLst/>
              <a:latin typeface="Helvetica Neue" panose="02000503000000020004" pitchFamily="2" charset="0"/>
            </a:endParaRPr>
          </a:p>
          <a:p>
            <a:r>
              <a:rPr lang="ru-RU" dirty="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 • ИИ легко интегрируется с другими технологиями, такими как распознавание объектов, геолокация и синтез речи, что делает </a:t>
            </a:r>
            <a:r>
              <a:rPr lang="en" dirty="0" err="1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VoiceGo</a:t>
            </a:r>
            <a:r>
              <a:rPr lang="en" dirty="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 </a:t>
            </a:r>
            <a:r>
              <a:rPr lang="ru-RU" dirty="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мощным и гибким продуктом.</a:t>
            </a:r>
          </a:p>
          <a:p>
            <a:r>
              <a:rPr lang="ru-RU" dirty="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 5. </a:t>
            </a:r>
            <a:r>
              <a:rPr lang="ru-RU" b="1" dirty="0">
                <a:solidFill>
                  <a:srgbClr val="CC3300"/>
                </a:solidFill>
                <a:effectLst/>
                <a:latin typeface="Helvetica Neue" panose="02000503000000020004" pitchFamily="2" charset="0"/>
              </a:rPr>
              <a:t>Локализация для российского рынка:</a:t>
            </a:r>
            <a:endParaRPr lang="ru-RU" dirty="0">
              <a:solidFill>
                <a:srgbClr val="CC3300"/>
              </a:solidFill>
              <a:effectLst/>
              <a:latin typeface="Helvetica Neue" panose="02000503000000020004" pitchFamily="2" charset="0"/>
            </a:endParaRPr>
          </a:p>
          <a:p>
            <a:r>
              <a:rPr lang="ru-RU" dirty="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 • </a:t>
            </a:r>
            <a:r>
              <a:rPr lang="en" dirty="0" err="1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Gerwin</a:t>
            </a:r>
            <a:r>
              <a:rPr lang="en" dirty="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 </a:t>
            </a:r>
            <a:r>
              <a:rPr lang="ru-RU" dirty="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адаптирован для работы с российской аудиторией, что обеспечивает соответствие культурным и языковым особенностям.</a:t>
            </a:r>
          </a:p>
          <a:p>
            <a:br>
              <a:rPr lang="ru-RU" dirty="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</a:br>
            <a:endParaRPr lang="ru-RU" dirty="0">
              <a:solidFill>
                <a:srgbClr val="000000"/>
              </a:solidFill>
              <a:effectLst/>
              <a:latin typeface="Helvetica Neue" panose="02000503000000020004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4904217-D765-31A7-976D-10EB1A26E85D}"/>
              </a:ext>
            </a:extLst>
          </p:cNvPr>
          <p:cNvSpPr txBox="1"/>
          <p:nvPr/>
        </p:nvSpPr>
        <p:spPr>
          <a:xfrm>
            <a:off x="366934" y="2954098"/>
            <a:ext cx="1019790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dirty="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 1. </a:t>
            </a:r>
            <a:r>
              <a:rPr lang="ru-RU" b="1" dirty="0">
                <a:solidFill>
                  <a:srgbClr val="CC3300"/>
                </a:solidFill>
                <a:effectLst/>
                <a:latin typeface="Helvetica Neue" panose="02000503000000020004" pitchFamily="2" charset="0"/>
              </a:rPr>
              <a:t>Экономия ресурсов:</a:t>
            </a:r>
            <a:endParaRPr lang="ru-RU" dirty="0">
              <a:solidFill>
                <a:srgbClr val="CC3300"/>
              </a:solidFill>
              <a:effectLst/>
              <a:latin typeface="Helvetica Neue" panose="02000503000000020004" pitchFamily="2" charset="0"/>
            </a:endParaRPr>
          </a:p>
          <a:p>
            <a:r>
              <a:rPr lang="ru-RU" dirty="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 </a:t>
            </a:r>
            <a:r>
              <a:rPr lang="en" dirty="0" err="1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Gerwin</a:t>
            </a:r>
            <a:r>
              <a:rPr lang="en" dirty="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 </a:t>
            </a:r>
            <a:r>
              <a:rPr lang="ru-RU" dirty="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позволяет обходиться без серверов с огромной базой данных, генерируя информацию “на лету”.  </a:t>
            </a:r>
          </a:p>
          <a:p>
            <a:r>
              <a:rPr lang="ru-RU" dirty="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2. </a:t>
            </a:r>
            <a:r>
              <a:rPr lang="ru-RU" b="1" dirty="0">
                <a:solidFill>
                  <a:srgbClr val="CC3300"/>
                </a:solidFill>
                <a:effectLst/>
                <a:latin typeface="Helvetica Neue" panose="02000503000000020004" pitchFamily="2" charset="0"/>
              </a:rPr>
              <a:t>Актуальность данных:</a:t>
            </a:r>
            <a:endParaRPr lang="ru-RU" dirty="0">
              <a:solidFill>
                <a:srgbClr val="CC3300"/>
              </a:solidFill>
              <a:effectLst/>
              <a:latin typeface="Helvetica Neue" panose="02000503000000020004" pitchFamily="2" charset="0"/>
            </a:endParaRPr>
          </a:p>
          <a:p>
            <a:r>
              <a:rPr lang="ru-RU" dirty="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 Нейросеть автоматически обновляет информацию, используя современные источники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65527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8D301303-42D5-F13A-FA08-C2181C103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14</a:t>
            </a:fld>
            <a:endParaRPr lang="ru-RU"/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7EBF891D-09AE-66F4-8450-C9750B61EF8F}"/>
              </a:ext>
            </a:extLst>
          </p:cNvPr>
          <p:cNvCxnSpPr/>
          <p:nvPr/>
        </p:nvCxnSpPr>
        <p:spPr>
          <a:xfrm>
            <a:off x="5868365" y="0"/>
            <a:ext cx="0" cy="6858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90EFC5F9-8F05-D137-B0C6-00B36F33BF57}"/>
              </a:ext>
            </a:extLst>
          </p:cNvPr>
          <p:cNvCxnSpPr/>
          <p:nvPr/>
        </p:nvCxnSpPr>
        <p:spPr>
          <a:xfrm>
            <a:off x="0" y="3429000"/>
            <a:ext cx="121920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9" name="Рисунок 8" descr="Изображение выглядит как текст, снимок экрана, линия, Шрифт&#10;&#10;Автоматически созданное описание">
            <a:extLst>
              <a:ext uri="{FF2B5EF4-FFF2-40B4-BE49-F238E27FC236}">
                <a16:creationId xmlns:a16="http://schemas.microsoft.com/office/drawing/2014/main" id="{CE760A07-08E5-F7B0-109E-810ACFF6C6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1" y="397133"/>
            <a:ext cx="5715352" cy="2913225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текст, снимок экрана, Шрифт&#10;&#10;Автоматически созданное описание">
            <a:extLst>
              <a:ext uri="{FF2B5EF4-FFF2-40B4-BE49-F238E27FC236}">
                <a16:creationId xmlns:a16="http://schemas.microsoft.com/office/drawing/2014/main" id="{08C2E65B-030A-0100-58C5-C653016B9C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3618" y="397133"/>
            <a:ext cx="6087366" cy="2768098"/>
          </a:xfrm>
          <a:prstGeom prst="rect">
            <a:avLst/>
          </a:prstGeom>
        </p:spPr>
      </p:pic>
      <p:pic>
        <p:nvPicPr>
          <p:cNvPr id="14" name="Рисунок 13" descr="Изображение выглядит как текст, снимок экрана, Шрифт, линия&#10;&#10;Автоматически созданное описание">
            <a:extLst>
              <a:ext uri="{FF2B5EF4-FFF2-40B4-BE49-F238E27FC236}">
                <a16:creationId xmlns:a16="http://schemas.microsoft.com/office/drawing/2014/main" id="{7C08ABEA-074C-0597-44C6-7B19F000C6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57" y="3786025"/>
            <a:ext cx="5768797" cy="2935450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текст, снимок экрана, диаграмма, Шрифт&#10;&#10;Автоматически созданное описание">
            <a:extLst>
              <a:ext uri="{FF2B5EF4-FFF2-40B4-BE49-F238E27FC236}">
                <a16:creationId xmlns:a16="http://schemas.microsoft.com/office/drawing/2014/main" id="{2AB8EE99-9AD4-026C-83FC-7DB56EF6FC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806" y="3629063"/>
            <a:ext cx="6270194" cy="2646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1779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107D6EA6-9446-91D5-CDBE-03B11552D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15</a:t>
            </a:fld>
            <a:endParaRPr lang="ru-RU"/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E02CADA0-9E5C-6FC2-3212-8ECECC43DB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6870452"/>
              </p:ext>
            </p:extLst>
          </p:nvPr>
        </p:nvGraphicFramePr>
        <p:xfrm>
          <a:off x="0" y="0"/>
          <a:ext cx="12192000" cy="685800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42025">
                  <a:extLst>
                    <a:ext uri="{9D8B030D-6E8A-4147-A177-3AD203B41FA5}">
                      <a16:colId xmlns:a16="http://schemas.microsoft.com/office/drawing/2014/main" val="2380171602"/>
                    </a:ext>
                  </a:extLst>
                </a:gridCol>
                <a:gridCol w="2699572">
                  <a:extLst>
                    <a:ext uri="{9D8B030D-6E8A-4147-A177-3AD203B41FA5}">
                      <a16:colId xmlns:a16="http://schemas.microsoft.com/office/drawing/2014/main" val="3303425720"/>
                    </a:ext>
                  </a:extLst>
                </a:gridCol>
                <a:gridCol w="3102911">
                  <a:extLst>
                    <a:ext uri="{9D8B030D-6E8A-4147-A177-3AD203B41FA5}">
                      <a16:colId xmlns:a16="http://schemas.microsoft.com/office/drawing/2014/main" val="3494152943"/>
                    </a:ext>
                  </a:extLst>
                </a:gridCol>
                <a:gridCol w="2747492">
                  <a:extLst>
                    <a:ext uri="{9D8B030D-6E8A-4147-A177-3AD203B41FA5}">
                      <a16:colId xmlns:a16="http://schemas.microsoft.com/office/drawing/2014/main" val="1140483585"/>
                    </a:ext>
                  </a:extLst>
                </a:gridCol>
              </a:tblGrid>
              <a:tr h="57710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Этап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455" marR="6455" marT="64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solidFill>
                            <a:srgbClr val="CC3300"/>
                          </a:solidFill>
                          <a:effectLst/>
                        </a:rPr>
                        <a:t>Социальные сети</a:t>
                      </a:r>
                      <a:endParaRPr lang="ru-RU" sz="1800" b="1" i="0" u="none" strike="noStrike" dirty="0">
                        <a:solidFill>
                          <a:srgbClr val="CC33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455" marR="6455" marT="64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solidFill>
                            <a:srgbClr val="CC3300"/>
                          </a:solidFill>
                          <a:effectLst/>
                        </a:rPr>
                        <a:t>Рекомендация друзей</a:t>
                      </a:r>
                      <a:endParaRPr lang="ru-RU" sz="1800" b="1" i="0" u="none" strike="noStrike" dirty="0">
                        <a:solidFill>
                          <a:srgbClr val="CC33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455" marR="6455" marT="64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solidFill>
                            <a:srgbClr val="CC3300"/>
                          </a:solidFill>
                          <a:effectLst/>
                        </a:rPr>
                        <a:t>Прямое обращение к приложению</a:t>
                      </a:r>
                      <a:endParaRPr lang="ru-RU" sz="1800" b="1" i="0" u="none" strike="noStrike" dirty="0">
                        <a:solidFill>
                          <a:srgbClr val="CC33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455" marR="6455" marT="6455" marB="0" anchor="b"/>
                </a:tc>
                <a:extLst>
                  <a:ext uri="{0D108BD9-81ED-4DB2-BD59-A6C34878D82A}">
                    <a16:rowId xmlns:a16="http://schemas.microsoft.com/office/drawing/2014/main" val="2609895306"/>
                  </a:ext>
                </a:extLst>
              </a:tr>
              <a:tr h="767233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u="none" strike="noStrike" dirty="0">
                          <a:solidFill>
                            <a:srgbClr val="CC3300"/>
                          </a:solidFill>
                          <a:effectLst/>
                        </a:rPr>
                        <a:t>1. Привлечение клиента</a:t>
                      </a:r>
                      <a:endParaRPr lang="ru-RU" sz="1800" b="1" i="0" u="none" strike="noStrike" dirty="0">
                        <a:solidFill>
                          <a:srgbClr val="CC33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455" marR="6455" marT="64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</a:rPr>
                        <a:t>Клик по рекламе или посту в социальных сетях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455" marR="6455" marT="64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</a:rPr>
                        <a:t>Получил рекомендацию от знакомого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455" marR="6455" marT="64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</a:rPr>
                        <a:t>Увидел рекламу приложения в городе (баннер, </a:t>
                      </a:r>
                      <a:r>
                        <a:rPr lang="en" sz="1600" u="none" strike="noStrike">
                          <a:effectLst/>
                        </a:rPr>
                        <a:t>QR-</a:t>
                      </a:r>
                      <a:r>
                        <a:rPr lang="ru-RU" sz="1600" u="none" strike="noStrike">
                          <a:effectLst/>
                        </a:rPr>
                        <a:t>код)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455" marR="6455" marT="6455" marB="0" anchor="b"/>
                </a:tc>
                <a:extLst>
                  <a:ext uri="{0D108BD9-81ED-4DB2-BD59-A6C34878D82A}">
                    <a16:rowId xmlns:a16="http://schemas.microsoft.com/office/drawing/2014/main" val="381185821"/>
                  </a:ext>
                </a:extLst>
              </a:tr>
              <a:tr h="767233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u="none" strike="noStrike" dirty="0">
                          <a:solidFill>
                            <a:srgbClr val="CC3300"/>
                          </a:solidFill>
                          <a:effectLst/>
                        </a:rPr>
                        <a:t>2. Ознакомление</a:t>
                      </a:r>
                      <a:endParaRPr lang="ru-RU" sz="1800" b="1" i="0" u="none" strike="noStrike" dirty="0">
                        <a:solidFill>
                          <a:srgbClr val="CC33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455" marR="6455" marT="64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</a:rPr>
                        <a:t>Переход на страницу приложения через социальные сети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455" marR="6455" marT="64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</a:rPr>
                        <a:t>Переход на страницу по ссылке друга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455" marR="6455" marT="64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</a:rPr>
                        <a:t>Поиск приложения в </a:t>
                      </a:r>
                      <a:r>
                        <a:rPr lang="en" sz="1600" u="none" strike="noStrike">
                          <a:effectLst/>
                        </a:rPr>
                        <a:t>Google Play </a:t>
                      </a:r>
                      <a:r>
                        <a:rPr lang="ru-RU" sz="1600" u="none" strike="noStrike">
                          <a:effectLst/>
                        </a:rPr>
                        <a:t>или </a:t>
                      </a:r>
                      <a:r>
                        <a:rPr lang="en" sz="1600" u="none" strike="noStrike">
                          <a:effectLst/>
                        </a:rPr>
                        <a:t>AppStore</a:t>
                      </a:r>
                      <a:endParaRPr lang="en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455" marR="6455" marT="6455" marB="0" anchor="b"/>
                </a:tc>
                <a:extLst>
                  <a:ext uri="{0D108BD9-81ED-4DB2-BD59-A6C34878D82A}">
                    <a16:rowId xmlns:a16="http://schemas.microsoft.com/office/drawing/2014/main" val="660681175"/>
                  </a:ext>
                </a:extLst>
              </a:tr>
              <a:tr h="63004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u="none" strike="noStrike" dirty="0">
                          <a:solidFill>
                            <a:srgbClr val="CC3300"/>
                          </a:solidFill>
                          <a:effectLst/>
                        </a:rPr>
                        <a:t>3. Установка и регистрация</a:t>
                      </a:r>
                      <a:endParaRPr lang="ru-RU" sz="1800" b="1" i="0" u="none" strike="noStrike" dirty="0">
                        <a:solidFill>
                          <a:srgbClr val="CC33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455" marR="6455" marT="64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</a:rPr>
                        <a:t>Установка приложения и регистрация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455" marR="6455" marT="64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</a:rPr>
                        <a:t>Установка приложения и регистрация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455" marR="6455" marT="64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</a:rPr>
                        <a:t>Установка приложения и регистрация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455" marR="6455" marT="6455" marB="0" anchor="b"/>
                </a:tc>
                <a:extLst>
                  <a:ext uri="{0D108BD9-81ED-4DB2-BD59-A6C34878D82A}">
                    <a16:rowId xmlns:a16="http://schemas.microsoft.com/office/drawing/2014/main" val="4250604710"/>
                  </a:ext>
                </a:extLst>
              </a:tr>
              <a:tr h="767233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u="none" strike="noStrike" dirty="0">
                          <a:solidFill>
                            <a:srgbClr val="CC3300"/>
                          </a:solidFill>
                          <a:effectLst/>
                        </a:rPr>
                        <a:t>4. Бесплатное тестирование</a:t>
                      </a:r>
                      <a:endParaRPr lang="ru-RU" sz="1800" b="1" i="0" u="none" strike="noStrike" dirty="0">
                        <a:solidFill>
                          <a:srgbClr val="CC33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455" marR="6455" marT="64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</a:rPr>
                        <a:t>Использование бесплатной пробной версии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455" marR="6455" marT="64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</a:rPr>
                        <a:t>Использование бесплатной пробной версии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455" marR="6455" marT="64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</a:rPr>
                        <a:t>Использование бесплатной пробной версии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455" marR="6455" marT="6455" marB="0" anchor="b"/>
                </a:tc>
                <a:extLst>
                  <a:ext uri="{0D108BD9-81ED-4DB2-BD59-A6C34878D82A}">
                    <a16:rowId xmlns:a16="http://schemas.microsoft.com/office/drawing/2014/main" val="40183263"/>
                  </a:ext>
                </a:extLst>
              </a:tr>
              <a:tr h="642393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u="none" strike="noStrike" dirty="0">
                          <a:solidFill>
                            <a:srgbClr val="CC3300"/>
                          </a:solidFill>
                          <a:effectLst/>
                        </a:rPr>
                        <a:t>5. Ознакомление с функциями</a:t>
                      </a:r>
                      <a:endParaRPr lang="ru-RU" sz="1800" b="1" i="0" u="none" strike="noStrike" dirty="0">
                        <a:solidFill>
                          <a:srgbClr val="CC33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455" marR="6455" marT="64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</a:rPr>
                        <a:t>Оценка удобства интерфейса и контента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455" marR="6455" marT="64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</a:rPr>
                        <a:t>Оценка удобства интерфейса и контента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455" marR="6455" marT="64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</a:rPr>
                        <a:t>Оценка удобства интерфейса и контента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455" marR="6455" marT="6455" marB="0" anchor="b"/>
                </a:tc>
                <a:extLst>
                  <a:ext uri="{0D108BD9-81ED-4DB2-BD59-A6C34878D82A}">
                    <a16:rowId xmlns:a16="http://schemas.microsoft.com/office/drawing/2014/main" val="1029612266"/>
                  </a:ext>
                </a:extLst>
              </a:tr>
              <a:tr h="605333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u="none" strike="noStrike" dirty="0">
                          <a:solidFill>
                            <a:srgbClr val="CC3300"/>
                          </a:solidFill>
                          <a:effectLst/>
                        </a:rPr>
                        <a:t>6. Обдумывание решения</a:t>
                      </a:r>
                      <a:endParaRPr lang="ru-RU" sz="1800" b="1" i="0" u="none" strike="noStrike" dirty="0">
                        <a:solidFill>
                          <a:srgbClr val="CC33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455" marR="6455" marT="64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</a:rPr>
                        <a:t>Ознакомление с отзывами пользователей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455" marR="6455" marT="64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</a:rPr>
                        <a:t>Слушает рекомендации друга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455" marR="6455" marT="64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</a:rPr>
                        <a:t>Чтение отзывов и оценок в магазине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455" marR="6455" marT="6455" marB="0" anchor="b"/>
                </a:tc>
                <a:extLst>
                  <a:ext uri="{0D108BD9-81ED-4DB2-BD59-A6C34878D82A}">
                    <a16:rowId xmlns:a16="http://schemas.microsoft.com/office/drawing/2014/main" val="329120581"/>
                  </a:ext>
                </a:extLst>
              </a:tr>
              <a:tr h="767233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u="none" strike="noStrike" dirty="0">
                          <a:solidFill>
                            <a:srgbClr val="CC3300"/>
                          </a:solidFill>
                          <a:effectLst/>
                        </a:rPr>
                        <a:t>7. Готовность к оплате</a:t>
                      </a:r>
                      <a:endParaRPr lang="ru-RU" sz="1800" b="1" i="0" u="none" strike="noStrike" dirty="0">
                        <a:solidFill>
                          <a:srgbClr val="CC33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455" marR="6455" marT="64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</a:rPr>
                        <a:t>Принятие решения после ознакомления с отзывами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455" marR="6455" marT="64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</a:rPr>
                        <a:t>Принятие решения, основываясь на опыте друга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455" marR="6455" marT="64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</a:rPr>
                        <a:t>Готовность оплатить для доступа к полному контенту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455" marR="6455" marT="6455" marB="0" anchor="b"/>
                </a:tc>
                <a:extLst>
                  <a:ext uri="{0D108BD9-81ED-4DB2-BD59-A6C34878D82A}">
                    <a16:rowId xmlns:a16="http://schemas.microsoft.com/office/drawing/2014/main" val="3356426893"/>
                  </a:ext>
                </a:extLst>
              </a:tr>
              <a:tr h="667101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u="none" strike="noStrike" dirty="0">
                          <a:solidFill>
                            <a:srgbClr val="CC3300"/>
                          </a:solidFill>
                          <a:effectLst/>
                        </a:rPr>
                        <a:t>8.Оплата</a:t>
                      </a:r>
                      <a:endParaRPr lang="ru-RU" sz="1800" b="1" i="0" u="none" strike="noStrike" dirty="0">
                        <a:solidFill>
                          <a:srgbClr val="CC33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455" marR="6455" marT="64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</a:rPr>
                        <a:t>Покупка подписки на нужное время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455" marR="6455" marT="64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</a:rPr>
                        <a:t>Покупка подписки на нужное количество дней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455" marR="6455" marT="64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</a:rPr>
                        <a:t>Покупка подписки на нужное время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455" marR="6455" marT="6455" marB="0" anchor="b"/>
                </a:tc>
                <a:extLst>
                  <a:ext uri="{0D108BD9-81ED-4DB2-BD59-A6C34878D82A}">
                    <a16:rowId xmlns:a16="http://schemas.microsoft.com/office/drawing/2014/main" val="4108355046"/>
                  </a:ext>
                </a:extLst>
              </a:tr>
              <a:tr h="667101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u="none" strike="noStrike" dirty="0">
                          <a:solidFill>
                            <a:srgbClr val="CC3300"/>
                          </a:solidFill>
                          <a:effectLst/>
                        </a:rPr>
                        <a:t>9. Получение услуги</a:t>
                      </a:r>
                      <a:endParaRPr lang="ru-RU" sz="1800" b="1" i="0" u="none" strike="noStrike" dirty="0">
                        <a:solidFill>
                          <a:srgbClr val="CC33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455" marR="6455" marT="64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</a:rPr>
                        <a:t>Доступ к полному контенту </a:t>
                      </a:r>
                      <a:r>
                        <a:rPr lang="en" sz="1600" u="none" strike="noStrike">
                          <a:effectLst/>
                        </a:rPr>
                        <a:t>VoiceGo</a:t>
                      </a:r>
                      <a:endParaRPr lang="en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455" marR="6455" marT="64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</a:rPr>
                        <a:t>Доступ к полному контенту и функциям </a:t>
                      </a:r>
                      <a:r>
                        <a:rPr lang="en" sz="1600" u="none" strike="noStrike">
                          <a:effectLst/>
                        </a:rPr>
                        <a:t>VoiceGo</a:t>
                      </a:r>
                      <a:endParaRPr lang="en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455" marR="6455" marT="64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</a:rPr>
                        <a:t>Доступ к полному контенту и функциям </a:t>
                      </a:r>
                      <a:r>
                        <a:rPr lang="en" sz="1600" u="none" strike="noStrike" dirty="0" err="1">
                          <a:effectLst/>
                        </a:rPr>
                        <a:t>VoiceGo</a:t>
                      </a:r>
                      <a:endParaRPr lang="en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455" marR="6455" marT="6455" marB="0" anchor="b"/>
                </a:tc>
                <a:extLst>
                  <a:ext uri="{0D108BD9-81ED-4DB2-BD59-A6C34878D82A}">
                    <a16:rowId xmlns:a16="http://schemas.microsoft.com/office/drawing/2014/main" val="40698501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53771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B0F9C8-70D4-BA43-5087-01EA256C3B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483B290-071E-E169-AF5C-AEF64AAD59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6168" y="274157"/>
            <a:ext cx="3925071" cy="630968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8585F7A-D6AC-1509-4973-D2C3DBCBA07B}"/>
              </a:ext>
            </a:extLst>
          </p:cNvPr>
          <p:cNvSpPr txBox="1"/>
          <p:nvPr/>
        </p:nvSpPr>
        <p:spPr>
          <a:xfrm>
            <a:off x="507846" y="274157"/>
            <a:ext cx="5829256" cy="120032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3600" b="1" dirty="0">
                <a:solidFill>
                  <a:srgbClr val="C00000"/>
                </a:solidFill>
              </a:rPr>
              <a:t>КЛЮЧЕВЫЕ КАНАЛЫ ПРОДВИЖЕНИЯ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DC05AE-CC31-9A36-C805-FC316508D1AC}"/>
              </a:ext>
            </a:extLst>
          </p:cNvPr>
          <p:cNvSpPr txBox="1"/>
          <p:nvPr/>
        </p:nvSpPr>
        <p:spPr>
          <a:xfrm>
            <a:off x="507846" y="2196349"/>
            <a:ext cx="4871980" cy="378565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1</a:t>
            </a:r>
            <a:r>
              <a:rPr lang="ru-RU" sz="2400" dirty="0"/>
              <a:t>.SMM: продвижение через социальные сети.</a:t>
            </a:r>
          </a:p>
          <a:p>
            <a:endParaRPr lang="ru-RU" sz="2400" dirty="0"/>
          </a:p>
          <a:p>
            <a:r>
              <a:rPr lang="ru-RU" sz="2400" b="1" dirty="0">
                <a:solidFill>
                  <a:srgbClr val="C00000"/>
                </a:solidFill>
              </a:rPr>
              <a:t>2</a:t>
            </a:r>
            <a:r>
              <a:rPr lang="ru-RU" sz="2400" dirty="0"/>
              <a:t>.Контекстная и таргетированная реклама.</a:t>
            </a:r>
          </a:p>
          <a:p>
            <a:endParaRPr lang="ru-RU" sz="2400" dirty="0"/>
          </a:p>
          <a:p>
            <a:r>
              <a:rPr lang="ru-RU" sz="2400" b="1" dirty="0">
                <a:solidFill>
                  <a:srgbClr val="C00000"/>
                </a:solidFill>
              </a:rPr>
              <a:t>3</a:t>
            </a:r>
            <a:r>
              <a:rPr lang="ru-RU" sz="2400" dirty="0"/>
              <a:t>.Партнерства с музеями и культурными объектами.</a:t>
            </a:r>
          </a:p>
          <a:p>
            <a:endParaRPr lang="ru-RU" sz="2400" dirty="0"/>
          </a:p>
          <a:p>
            <a:r>
              <a:rPr lang="ru-RU" sz="2400" b="1" dirty="0">
                <a:solidFill>
                  <a:srgbClr val="C00000"/>
                </a:solidFill>
              </a:rPr>
              <a:t>4</a:t>
            </a:r>
            <a:r>
              <a:rPr lang="ru-RU" sz="2400" dirty="0"/>
              <a:t>.Контент-маркетинг.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5940E33-579E-06BB-45E4-0DD2306A5D29}"/>
              </a:ext>
            </a:extLst>
          </p:cNvPr>
          <p:cNvSpPr/>
          <p:nvPr/>
        </p:nvSpPr>
        <p:spPr>
          <a:xfrm>
            <a:off x="7341500" y="3897169"/>
            <a:ext cx="4936317" cy="4169664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CB856B59-104F-D262-188B-D66524885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46545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0E25DE-8BE3-14C6-8CFA-CACB1A3A2F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1E09C6C-4E86-DF44-8309-868766639CBA}"/>
              </a:ext>
            </a:extLst>
          </p:cNvPr>
          <p:cNvSpPr txBox="1"/>
          <p:nvPr/>
        </p:nvSpPr>
        <p:spPr>
          <a:xfrm>
            <a:off x="6989357" y="1035119"/>
            <a:ext cx="4125481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3600" b="1" dirty="0">
                <a:solidFill>
                  <a:srgbClr val="C00000"/>
                </a:solidFill>
                <a:latin typeface="Aptos Display"/>
              </a:rPr>
              <a:t>ПЛАНЫ РАЗВИТИЯ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C02A28-2203-C66B-A481-2A753DF3F204}"/>
              </a:ext>
            </a:extLst>
          </p:cNvPr>
          <p:cNvSpPr txBox="1"/>
          <p:nvPr/>
        </p:nvSpPr>
        <p:spPr>
          <a:xfrm>
            <a:off x="477167" y="609946"/>
            <a:ext cx="5021659" cy="2129878"/>
          </a:xfrm>
          <a:prstGeom prst="rect">
            <a:avLst/>
          </a:prstGeom>
          <a:noFill/>
          <a:ln w="19050">
            <a:solidFill>
              <a:srgbClr val="FFFFFF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lvl="0">
              <a:lnSpc>
                <a:spcPct val="150000"/>
              </a:lnSpc>
            </a:pPr>
            <a:r>
              <a:rPr lang="ru-RU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</a:t>
            </a:r>
            <a:r>
              <a:rPr lang="ru-RU" sz="18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риложение с ограниченным функционалом, по сравнению с полноценным продуктом. </a:t>
            </a:r>
            <a:r>
              <a:rPr lang="en-US" sz="18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VoiceGo</a:t>
            </a:r>
            <a:r>
              <a:rPr lang="ru-RU" sz="18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в </a:t>
            </a:r>
            <a:r>
              <a:rPr lang="en-US" sz="18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MVP</a:t>
            </a:r>
            <a:r>
              <a:rPr lang="ru-RU" sz="18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будет представлено три главных туристических городов нашей страны: </a:t>
            </a:r>
            <a:r>
              <a:rPr lang="ru-RU" sz="1800" b="1" kern="100" dirty="0">
                <a:solidFill>
                  <a:srgbClr val="C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Москва, Санкт-Петербург и Казань. 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CB0C2E96-C147-931B-BD47-F1FC9E8FF725}"/>
              </a:ext>
            </a:extLst>
          </p:cNvPr>
          <p:cNvCxnSpPr>
            <a:cxnSpLocks/>
          </p:cNvCxnSpPr>
          <p:nvPr/>
        </p:nvCxnSpPr>
        <p:spPr>
          <a:xfrm>
            <a:off x="5930283" y="497150"/>
            <a:ext cx="0" cy="462526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0CE80538-D4DE-1CC1-CBE2-F534F848C168}"/>
              </a:ext>
            </a:extLst>
          </p:cNvPr>
          <p:cNvCxnSpPr>
            <a:cxnSpLocks/>
          </p:cNvCxnSpPr>
          <p:nvPr/>
        </p:nvCxnSpPr>
        <p:spPr>
          <a:xfrm>
            <a:off x="1589103" y="3311371"/>
            <a:ext cx="5885894" cy="0"/>
          </a:xfrm>
          <a:prstGeom prst="line">
            <a:avLst/>
          </a:prstGeom>
          <a:ln w="2857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026" name="Picture 2">
            <a:extLst>
              <a:ext uri="{FF2B5EF4-FFF2-40B4-BE49-F238E27FC236}">
                <a16:creationId xmlns:a16="http://schemas.microsoft.com/office/drawing/2014/main" id="{2D05E1FF-BD6F-AAF0-47D0-D16A723246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1718" y="3566356"/>
            <a:ext cx="5678747" cy="3291644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CBC0B83-B9F6-E23E-DE38-5C0B50B4DD5B}"/>
              </a:ext>
            </a:extLst>
          </p:cNvPr>
          <p:cNvSpPr txBox="1"/>
          <p:nvPr/>
        </p:nvSpPr>
        <p:spPr>
          <a:xfrm>
            <a:off x="8443616" y="1799965"/>
            <a:ext cx="1090996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Aptos Display"/>
              </a:rPr>
              <a:t>MVP</a:t>
            </a:r>
            <a:endParaRPr lang="ru-RU" sz="3600" b="1" dirty="0">
              <a:solidFill>
                <a:srgbClr val="C00000"/>
              </a:solidFill>
              <a:latin typeface="Aptos Display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992E465-2FD8-58CA-E5BA-E6C2FB19D467}"/>
              </a:ext>
            </a:extLst>
          </p:cNvPr>
          <p:cNvSpPr txBox="1"/>
          <p:nvPr/>
        </p:nvSpPr>
        <p:spPr>
          <a:xfrm>
            <a:off x="435408" y="3411676"/>
            <a:ext cx="5201912" cy="2960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ru-RU" sz="18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Основная функция приложения: </a:t>
            </a:r>
            <a:r>
              <a:rPr lang="ru-RU" sz="1800" b="1" kern="100" dirty="0">
                <a:solidFill>
                  <a:srgbClr val="C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предоставление аудиогидов после определения необходимого объекта с помощью камеры и геолокации</a:t>
            </a:r>
            <a:r>
              <a:rPr lang="ru-RU" sz="18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но без деления информации на категории (общая информация, архитектура, исторические события, исторические личности, относящиеся к данному месту, детский режим).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0AD71F8-F081-9280-5C42-D3DEC1791E0D}"/>
              </a:ext>
            </a:extLst>
          </p:cNvPr>
          <p:cNvSpPr txBox="1"/>
          <p:nvPr/>
        </p:nvSpPr>
        <p:spPr>
          <a:xfrm>
            <a:off x="6944096" y="2555158"/>
            <a:ext cx="43434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kern="100" dirty="0">
                <a:solidFill>
                  <a:srgbClr val="C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Тип </a:t>
            </a:r>
            <a:r>
              <a:rPr lang="en-US" sz="1800" b="1" kern="100" dirty="0">
                <a:solidFill>
                  <a:srgbClr val="C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MVP</a:t>
            </a:r>
            <a:r>
              <a:rPr lang="ru-RU" sz="1800" kern="100" dirty="0">
                <a:solidFill>
                  <a:srgbClr val="C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– продукт с одним параметром.</a:t>
            </a:r>
            <a:endParaRPr lang="ru-RU" dirty="0">
              <a:latin typeface="+mj-lt"/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8B33C9B8-8077-5469-7731-19E1E2A2C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98077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F89EF4-820C-750C-CA7A-2985E05DB8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9DF01FF-3EA7-F614-A229-1FB420D75D44}"/>
              </a:ext>
            </a:extLst>
          </p:cNvPr>
          <p:cNvSpPr txBox="1"/>
          <p:nvPr/>
        </p:nvSpPr>
        <p:spPr>
          <a:xfrm>
            <a:off x="6886711" y="332475"/>
            <a:ext cx="3216077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ru-RU" sz="3600" b="1" dirty="0">
                <a:solidFill>
                  <a:srgbClr val="C00000"/>
                </a:solidFill>
                <a:latin typeface="Aptos Display"/>
              </a:rPr>
              <a:t>ИНВЕСТИЦИИ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5E02942-BD89-E395-B486-8F017964AF62}"/>
              </a:ext>
            </a:extLst>
          </p:cNvPr>
          <p:cNvSpPr txBox="1"/>
          <p:nvPr/>
        </p:nvSpPr>
        <p:spPr>
          <a:xfrm>
            <a:off x="5963132" y="1143189"/>
            <a:ext cx="4939014" cy="707886"/>
          </a:xfrm>
          <a:prstGeom prst="rect">
            <a:avLst/>
          </a:prstGeom>
          <a:noFill/>
          <a:ln w="19050">
            <a:solidFill>
              <a:srgbClr val="FFFFFF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000" dirty="0">
                <a:solidFill>
                  <a:schemeClr val="tx1"/>
                </a:solidFill>
                <a:effectLst/>
                <a:latin typeface="+mj-lt"/>
              </a:rPr>
              <a:t>На реализацию </a:t>
            </a:r>
            <a:r>
              <a:rPr lang="en-US" sz="2000" dirty="0">
                <a:latin typeface="+mj-lt"/>
              </a:rPr>
              <a:t>MVP</a:t>
            </a:r>
            <a:r>
              <a:rPr lang="ru-RU" sz="2000" dirty="0">
                <a:latin typeface="+mj-lt"/>
              </a:rPr>
              <a:t> потребуется 4 месяца и следующие затраты: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3742D5A0-23F7-EDD3-706E-C45B9EF5E0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006" y="300622"/>
            <a:ext cx="3977196" cy="6256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F7D7DD2-0063-94FC-B622-3F161A7390AA}"/>
              </a:ext>
            </a:extLst>
          </p:cNvPr>
          <p:cNvSpPr/>
          <p:nvPr/>
        </p:nvSpPr>
        <p:spPr>
          <a:xfrm>
            <a:off x="0" y="576497"/>
            <a:ext cx="5044782" cy="364836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148734BB-70E7-487E-5341-25E6AF7118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443487"/>
              </p:ext>
            </p:extLst>
          </p:nvPr>
        </p:nvGraphicFramePr>
        <p:xfrm>
          <a:off x="5409460" y="2179840"/>
          <a:ext cx="6347534" cy="3013595"/>
        </p:xfrm>
        <a:graphic>
          <a:graphicData uri="http://schemas.openxmlformats.org/drawingml/2006/table">
            <a:tbl>
              <a:tblPr firstRow="1" firstCol="1" bandRow="1"/>
              <a:tblGrid>
                <a:gridCol w="3484796">
                  <a:extLst>
                    <a:ext uri="{9D8B030D-6E8A-4147-A177-3AD203B41FA5}">
                      <a16:colId xmlns:a16="http://schemas.microsoft.com/office/drawing/2014/main" val="1198678908"/>
                    </a:ext>
                  </a:extLst>
                </a:gridCol>
                <a:gridCol w="1482627">
                  <a:extLst>
                    <a:ext uri="{9D8B030D-6E8A-4147-A177-3AD203B41FA5}">
                      <a16:colId xmlns:a16="http://schemas.microsoft.com/office/drawing/2014/main" val="2443857895"/>
                    </a:ext>
                  </a:extLst>
                </a:gridCol>
                <a:gridCol w="1380111">
                  <a:extLst>
                    <a:ext uri="{9D8B030D-6E8A-4147-A177-3AD203B41FA5}">
                      <a16:colId xmlns:a16="http://schemas.microsoft.com/office/drawing/2014/main" val="1575940267"/>
                    </a:ext>
                  </a:extLst>
                </a:gridCol>
              </a:tblGrid>
              <a:tr h="783011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kern="100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Наименование инвестиционных затрат</a:t>
                      </a:r>
                      <a:endParaRPr lang="ru-RU" sz="1400" kern="100" dirty="0">
                        <a:solidFill>
                          <a:srgbClr val="C00000"/>
                        </a:solidFill>
                        <a:effectLst/>
                        <a:latin typeface="+mj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kern="100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Период </a:t>
                      </a:r>
                      <a:endParaRPr lang="ru-RU" sz="1400" kern="100" dirty="0">
                        <a:solidFill>
                          <a:srgbClr val="C00000"/>
                        </a:solidFill>
                        <a:effectLst/>
                        <a:latin typeface="+mj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kern="100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Сумма, руб.</a:t>
                      </a:r>
                      <a:endParaRPr lang="ru-RU" sz="1400" kern="100" dirty="0">
                        <a:solidFill>
                          <a:srgbClr val="C00000"/>
                        </a:solidFill>
                        <a:effectLst/>
                        <a:latin typeface="+mj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4350320"/>
                  </a:ext>
                </a:extLst>
              </a:tr>
              <a:tr h="371764">
                <a:tc gridSpan="3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kern="100">
                          <a:effectLst/>
                          <a:latin typeface="+mj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Потребность в основных инвестиционных затратах</a:t>
                      </a:r>
                      <a:endParaRPr lang="ru-RU" sz="1400" kern="100">
                        <a:effectLst/>
                        <a:latin typeface="+mj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8227015"/>
                  </a:ext>
                </a:extLst>
              </a:tr>
              <a:tr h="37176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00">
                          <a:effectLst/>
                          <a:latin typeface="+mj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Услуги </a:t>
                      </a:r>
                      <a:r>
                        <a:rPr lang="en-US" sz="1600" kern="100">
                          <a:effectLst/>
                          <a:latin typeface="+mj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UX/UI</a:t>
                      </a:r>
                      <a:r>
                        <a:rPr lang="ru-RU" sz="1600" kern="100">
                          <a:effectLst/>
                          <a:latin typeface="+mj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-дизайнера</a:t>
                      </a:r>
                      <a:endParaRPr lang="ru-RU" sz="1400" kern="100">
                        <a:effectLst/>
                        <a:latin typeface="+mj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00" dirty="0">
                          <a:effectLst/>
                          <a:latin typeface="+mj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 мес.</a:t>
                      </a:r>
                      <a:endParaRPr lang="ru-RU" sz="1400" kern="100" dirty="0">
                        <a:effectLst/>
                        <a:latin typeface="+mj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00" dirty="0">
                          <a:effectLst/>
                          <a:latin typeface="+mj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80 000</a:t>
                      </a:r>
                      <a:endParaRPr lang="ru-RU" sz="1400" kern="100" dirty="0">
                        <a:effectLst/>
                        <a:latin typeface="+mj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1444107"/>
                  </a:ext>
                </a:extLst>
              </a:tr>
              <a:tr h="37176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00">
                          <a:effectLst/>
                          <a:latin typeface="+mj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Услуги </a:t>
                      </a:r>
                      <a:r>
                        <a:rPr lang="en-US" sz="1600" kern="100">
                          <a:effectLst/>
                          <a:latin typeface="+mj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frontend-</a:t>
                      </a:r>
                      <a:r>
                        <a:rPr lang="ru-RU" sz="1600" kern="100">
                          <a:effectLst/>
                          <a:latin typeface="+mj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разработчика</a:t>
                      </a:r>
                      <a:endParaRPr lang="ru-RU" sz="1400" kern="100">
                        <a:effectLst/>
                        <a:latin typeface="+mj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00" dirty="0">
                          <a:effectLst/>
                          <a:latin typeface="+mj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3 мес.</a:t>
                      </a:r>
                      <a:endParaRPr lang="ru-RU" sz="1400" kern="100" dirty="0">
                        <a:effectLst/>
                        <a:latin typeface="+mj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00" dirty="0">
                          <a:effectLst/>
                          <a:latin typeface="+mj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340 000</a:t>
                      </a:r>
                      <a:endParaRPr lang="ru-RU" sz="1400" kern="100" dirty="0">
                        <a:effectLst/>
                        <a:latin typeface="+mj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4286832"/>
                  </a:ext>
                </a:extLst>
              </a:tr>
              <a:tr h="37176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00">
                          <a:effectLst/>
                          <a:latin typeface="+mj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Услуги </a:t>
                      </a:r>
                      <a:r>
                        <a:rPr lang="en-US" sz="1600" kern="100">
                          <a:effectLst/>
                          <a:latin typeface="+mj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backend-</a:t>
                      </a:r>
                      <a:r>
                        <a:rPr lang="ru-RU" sz="1600" kern="100">
                          <a:effectLst/>
                          <a:latin typeface="+mj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разработчика</a:t>
                      </a:r>
                      <a:endParaRPr lang="ru-RU" sz="1400" kern="100">
                        <a:effectLst/>
                        <a:latin typeface="+mj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00" dirty="0">
                          <a:effectLst/>
                          <a:latin typeface="+mj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3 мес.</a:t>
                      </a:r>
                      <a:endParaRPr lang="ru-RU" sz="1400" kern="100" dirty="0">
                        <a:effectLst/>
                        <a:latin typeface="+mj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00" dirty="0">
                          <a:effectLst/>
                          <a:latin typeface="+mj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300 000</a:t>
                      </a:r>
                      <a:endParaRPr lang="ru-RU" sz="1400" kern="100" dirty="0">
                        <a:effectLst/>
                        <a:latin typeface="+mj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1949080"/>
                  </a:ext>
                </a:extLst>
              </a:tr>
              <a:tr h="37176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00" dirty="0">
                          <a:effectLst/>
                          <a:latin typeface="+mj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Реклама </a:t>
                      </a:r>
                      <a:endParaRPr lang="ru-RU" sz="1400" kern="100" dirty="0">
                        <a:effectLst/>
                        <a:latin typeface="+mj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00">
                          <a:effectLst/>
                          <a:latin typeface="+mj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 мес.</a:t>
                      </a:r>
                      <a:endParaRPr lang="ru-RU" sz="1400" kern="100">
                        <a:effectLst/>
                        <a:latin typeface="+mj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00" dirty="0">
                          <a:effectLst/>
                          <a:latin typeface="+mj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60 000</a:t>
                      </a:r>
                      <a:endParaRPr lang="ru-RU" sz="1400" kern="100" dirty="0">
                        <a:effectLst/>
                        <a:latin typeface="+mj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8630335"/>
                  </a:ext>
                </a:extLst>
              </a:tr>
              <a:tr h="37176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kern="100" dirty="0">
                          <a:effectLst/>
                          <a:latin typeface="+mj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Итого инвестиционных затрат:</a:t>
                      </a:r>
                      <a:endParaRPr lang="ru-RU" sz="1400" kern="100" dirty="0">
                        <a:effectLst/>
                        <a:latin typeface="+mj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kern="100" dirty="0">
                          <a:effectLst/>
                          <a:latin typeface="+mj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4 мес.</a:t>
                      </a:r>
                      <a:endParaRPr lang="ru-RU" sz="1400" kern="100" dirty="0">
                        <a:effectLst/>
                        <a:latin typeface="+mj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kern="100" dirty="0">
                          <a:effectLst/>
                          <a:latin typeface="+mj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780 000</a:t>
                      </a:r>
                      <a:endParaRPr lang="ru-RU" sz="1400" kern="100" dirty="0">
                        <a:effectLst/>
                        <a:latin typeface="+mj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7612578"/>
                  </a:ext>
                </a:extLst>
              </a:tr>
            </a:tbl>
          </a:graphicData>
        </a:graphic>
      </p:graphicFrame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0863806-4FAC-8859-9AEA-146642773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97560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A1F5CB-026D-3ADA-6594-FBC576AB25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3E5B4DF-498A-F579-96AF-B1CDBA5F0C39}"/>
              </a:ext>
            </a:extLst>
          </p:cNvPr>
          <p:cNvSpPr txBox="1"/>
          <p:nvPr/>
        </p:nvSpPr>
        <p:spPr>
          <a:xfrm>
            <a:off x="2947386" y="381904"/>
            <a:ext cx="5604769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3600" b="1" dirty="0">
                <a:solidFill>
                  <a:srgbClr val="C00000"/>
                </a:solidFill>
                <a:latin typeface="Aptos Display"/>
              </a:rPr>
              <a:t>ДАЛЬНЕЙШЕЕ РАЗВИТИЕ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D6B589-EC01-1EFE-9C65-54774E86BDE5}"/>
              </a:ext>
            </a:extLst>
          </p:cNvPr>
          <p:cNvSpPr txBox="1"/>
          <p:nvPr/>
        </p:nvSpPr>
        <p:spPr>
          <a:xfrm>
            <a:off x="820860" y="2106593"/>
            <a:ext cx="8485185" cy="397031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C00000"/>
                </a:solidFill>
                <a:latin typeface="+mj-lt"/>
              </a:rPr>
              <a:t>Разработать</a:t>
            </a:r>
            <a:r>
              <a:rPr lang="ru-RU" sz="2800" dirty="0">
                <a:latin typeface="+mj-lt"/>
              </a:rPr>
              <a:t> </a:t>
            </a:r>
            <a:r>
              <a:rPr lang="en-US" sz="2800" dirty="0">
                <a:latin typeface="+mj-lt"/>
              </a:rPr>
              <a:t>MVP</a:t>
            </a:r>
            <a:r>
              <a:rPr lang="ru-RU" sz="2800" dirty="0">
                <a:latin typeface="+mj-lt"/>
              </a:rPr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C00000"/>
                </a:solidFill>
                <a:latin typeface="+mj-lt"/>
              </a:rPr>
              <a:t>Протестировать</a:t>
            </a:r>
            <a:r>
              <a:rPr lang="ru-RU" sz="2800" dirty="0">
                <a:latin typeface="+mj-lt"/>
              </a:rPr>
              <a:t> прототип;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C00000"/>
                </a:solidFill>
                <a:latin typeface="+mj-lt"/>
              </a:rPr>
              <a:t>Собрать</a:t>
            </a:r>
            <a:r>
              <a:rPr lang="ru-RU" sz="2800" dirty="0">
                <a:latin typeface="+mj-lt"/>
              </a:rPr>
              <a:t> обратную связь от пользователей;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C00000"/>
                </a:solidFill>
                <a:latin typeface="+mj-lt"/>
              </a:rPr>
              <a:t>Привлечь</a:t>
            </a:r>
            <a:r>
              <a:rPr lang="ru-RU" sz="2800" dirty="0">
                <a:latin typeface="+mj-lt"/>
              </a:rPr>
              <a:t> инвестиции;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C00000"/>
                </a:solidFill>
                <a:latin typeface="+mj-lt"/>
              </a:rPr>
              <a:t>Разработать</a:t>
            </a:r>
            <a:r>
              <a:rPr lang="ru-RU" sz="2800" dirty="0">
                <a:latin typeface="+mj-lt"/>
              </a:rPr>
              <a:t> полноценное приложение, скорректировав недочеты, используя обратную связь от пользователей;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C00000"/>
                </a:solidFill>
                <a:latin typeface="+mj-lt"/>
              </a:rPr>
              <a:t>Запустить </a:t>
            </a:r>
            <a:r>
              <a:rPr lang="ru-RU" sz="2800" dirty="0">
                <a:latin typeface="+mj-lt"/>
              </a:rPr>
              <a:t>готовый продукт;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C00000"/>
                </a:solidFill>
                <a:latin typeface="+mj-lt"/>
              </a:rPr>
              <a:t>Добавить</a:t>
            </a:r>
            <a:r>
              <a:rPr lang="ru-RU" sz="2800" dirty="0">
                <a:latin typeface="+mj-lt"/>
              </a:rPr>
              <a:t> перевод на иностранные языки.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4C15D961-69E7-4268-AF72-CF1A4CDA3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0912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87D9751-2756-BB16-D82D-01126B573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2</a:t>
            </a:fld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A8DBE3-861E-AFF2-A104-CC14BB78D8C1}"/>
              </a:ext>
            </a:extLst>
          </p:cNvPr>
          <p:cNvSpPr txBox="1"/>
          <p:nvPr/>
        </p:nvSpPr>
        <p:spPr>
          <a:xfrm>
            <a:off x="554620" y="628457"/>
            <a:ext cx="609985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Aptos Display"/>
              </a:rPr>
              <a:t>ЧТО МЫ ПРЕДЛАГАЕМ?</a:t>
            </a:r>
            <a:endParaRPr lang="ru-RU" sz="3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EA727C-6BCF-BC80-CF67-CA4089904705}"/>
              </a:ext>
            </a:extLst>
          </p:cNvPr>
          <p:cNvSpPr txBox="1"/>
          <p:nvPr/>
        </p:nvSpPr>
        <p:spPr>
          <a:xfrm>
            <a:off x="554620" y="2346783"/>
            <a:ext cx="9654251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0" i="0" dirty="0">
                <a:solidFill>
                  <a:srgbClr val="000000"/>
                </a:solidFill>
                <a:effectLst/>
                <a:latin typeface="-apple-system"/>
              </a:rPr>
              <a:t>Мы предлагаем инновационное приложение </a:t>
            </a:r>
            <a:r>
              <a:rPr lang="en" sz="2800" b="0" i="0" dirty="0" err="1">
                <a:solidFill>
                  <a:srgbClr val="000000"/>
                </a:solidFill>
                <a:effectLst/>
                <a:latin typeface="-apple-system"/>
              </a:rPr>
              <a:t>VoiceGo</a:t>
            </a:r>
            <a:r>
              <a:rPr lang="en" sz="2800" b="0" i="0" dirty="0">
                <a:solidFill>
                  <a:srgbClr val="000000"/>
                </a:solidFill>
                <a:effectLst/>
                <a:latin typeface="-apple-system"/>
              </a:rPr>
              <a:t>, 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-apple-system"/>
              </a:rPr>
              <a:t>которое с помощью искусственного интеллекта и компьютерного зрения позволяет пользователям самостоятельно знакомиться с достопримечательностями, получая актуальную и персонализированную информацию о культурных объектах в удобном текстовом и аудиоформате.</a:t>
            </a:r>
            <a:endParaRPr lang="ru-RU" sz="2800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C3481E9-6302-1949-C72F-F3059D885B2C}"/>
              </a:ext>
            </a:extLst>
          </p:cNvPr>
          <p:cNvSpPr/>
          <p:nvPr/>
        </p:nvSpPr>
        <p:spPr>
          <a:xfrm>
            <a:off x="-231977" y="313173"/>
            <a:ext cx="5613722" cy="12153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64535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Picture background">
            <a:extLst>
              <a:ext uri="{FF2B5EF4-FFF2-40B4-BE49-F238E27FC236}">
                <a16:creationId xmlns:a16="http://schemas.microsoft.com/office/drawing/2014/main" id="{2D2ABA9E-8D67-9FBC-1723-6A7501CE2B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62672"/>
            <a:ext cx="12193114" cy="5508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A337EE-2844-96E4-4A42-497AA367A9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5297" y="209762"/>
            <a:ext cx="6097480" cy="842238"/>
          </a:xfrm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ПЛАН ОБЕСПЕЧЕНИЯ ПЕРСОНАЛОМ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140926A-7A44-8B3D-450A-5CDEB4CF9596}"/>
              </a:ext>
            </a:extLst>
          </p:cNvPr>
          <p:cNvSpPr/>
          <p:nvPr/>
        </p:nvSpPr>
        <p:spPr>
          <a:xfrm>
            <a:off x="1434111" y="1953086"/>
            <a:ext cx="9129207" cy="257003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7E08EA87-CB5A-0AE8-49F6-73C5C5EE568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3541660"/>
              </p:ext>
            </p:extLst>
          </p:nvPr>
        </p:nvGraphicFramePr>
        <p:xfrm>
          <a:off x="1406370" y="1944209"/>
          <a:ext cx="9184690" cy="2570038"/>
        </p:xfrm>
        <a:graphic>
          <a:graphicData uri="http://schemas.openxmlformats.org/drawingml/2006/table">
            <a:tbl>
              <a:tblPr firstRow="1" firstCol="1" bandRow="1"/>
              <a:tblGrid>
                <a:gridCol w="413200">
                  <a:extLst>
                    <a:ext uri="{9D8B030D-6E8A-4147-A177-3AD203B41FA5}">
                      <a16:colId xmlns:a16="http://schemas.microsoft.com/office/drawing/2014/main" val="2075594255"/>
                    </a:ext>
                  </a:extLst>
                </a:gridCol>
                <a:gridCol w="3863466">
                  <a:extLst>
                    <a:ext uri="{9D8B030D-6E8A-4147-A177-3AD203B41FA5}">
                      <a16:colId xmlns:a16="http://schemas.microsoft.com/office/drawing/2014/main" val="1288631794"/>
                    </a:ext>
                  </a:extLst>
                </a:gridCol>
                <a:gridCol w="1595915">
                  <a:extLst>
                    <a:ext uri="{9D8B030D-6E8A-4147-A177-3AD203B41FA5}">
                      <a16:colId xmlns:a16="http://schemas.microsoft.com/office/drawing/2014/main" val="4152551057"/>
                    </a:ext>
                  </a:extLst>
                </a:gridCol>
                <a:gridCol w="1656044">
                  <a:extLst>
                    <a:ext uri="{9D8B030D-6E8A-4147-A177-3AD203B41FA5}">
                      <a16:colId xmlns:a16="http://schemas.microsoft.com/office/drawing/2014/main" val="747557643"/>
                    </a:ext>
                  </a:extLst>
                </a:gridCol>
                <a:gridCol w="1656065">
                  <a:extLst>
                    <a:ext uri="{9D8B030D-6E8A-4147-A177-3AD203B41FA5}">
                      <a16:colId xmlns:a16="http://schemas.microsoft.com/office/drawing/2014/main" val="2136927721"/>
                    </a:ext>
                  </a:extLst>
                </a:gridCol>
              </a:tblGrid>
              <a:tr h="6747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 dirty="0">
                          <a:effectLst/>
                          <a:latin typeface="+mj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№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 dirty="0">
                          <a:effectLst/>
                          <a:latin typeface="+mj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ДОЛЖНОСТЬ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 dirty="0">
                          <a:effectLst/>
                          <a:latin typeface="+mj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КОЛИЧЕСТВО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 dirty="0">
                          <a:effectLst/>
                          <a:latin typeface="+mj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МЕСЯЧНЫЙ ОКЛАД (РУБ.)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 dirty="0">
                          <a:effectLst/>
                          <a:latin typeface="+mj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ВСЕГО (РУБ./МЕС.)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1343203"/>
                  </a:ext>
                </a:extLst>
              </a:tr>
              <a:tr h="3322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 dirty="0">
                          <a:effectLst/>
                          <a:latin typeface="+mj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00" dirty="0" err="1">
                          <a:effectLst/>
                          <a:latin typeface="+mj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Frontend</a:t>
                      </a:r>
                      <a:r>
                        <a:rPr lang="ru-RU" sz="1800" b="1" kern="100" dirty="0">
                          <a:effectLst/>
                          <a:latin typeface="+mj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-разработчик и </a:t>
                      </a:r>
                      <a:r>
                        <a:rPr lang="ru-RU" sz="1800" b="1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UI/UX-дизайнер</a:t>
                      </a:r>
                      <a:endParaRPr lang="ru-RU" sz="18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 dirty="0">
                          <a:effectLst/>
                          <a:latin typeface="+mj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>
                          <a:effectLst/>
                          <a:latin typeface="+mj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170000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 dirty="0">
                          <a:effectLst/>
                          <a:latin typeface="+mj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170000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1323371"/>
                  </a:ext>
                </a:extLst>
              </a:tr>
              <a:tr h="3322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 dirty="0">
                          <a:effectLst/>
                          <a:latin typeface="+mj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00" dirty="0" err="1">
                          <a:effectLst/>
                          <a:latin typeface="+mj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Backend</a:t>
                      </a:r>
                      <a:r>
                        <a:rPr lang="ru-RU" sz="1800" b="1" kern="100" dirty="0">
                          <a:effectLst/>
                          <a:latin typeface="+mj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-разработчик и </a:t>
                      </a:r>
                      <a:r>
                        <a:rPr lang="ru-RU" sz="1800" b="1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тестировщик</a:t>
                      </a:r>
                      <a:endParaRPr lang="ru-RU" sz="18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 dirty="0">
                          <a:effectLst/>
                          <a:latin typeface="+mj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>
                          <a:effectLst/>
                          <a:latin typeface="+mj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150000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 dirty="0">
                          <a:effectLst/>
                          <a:latin typeface="+mj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150000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7819541"/>
                  </a:ext>
                </a:extLst>
              </a:tr>
              <a:tr h="3322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 dirty="0">
                          <a:effectLst/>
                          <a:latin typeface="+mj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kern="100" dirty="0">
                          <a:effectLst/>
                          <a:latin typeface="+mj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Маркетолог и </a:t>
                      </a:r>
                      <a:r>
                        <a:rPr lang="en-US" sz="1800" b="1" kern="100" dirty="0">
                          <a:effectLst/>
                          <a:latin typeface="+mj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SMM</a:t>
                      </a:r>
                      <a:endParaRPr lang="ru-RU" sz="1800" kern="100" dirty="0">
                        <a:effectLst/>
                        <a:latin typeface="+mj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>
                          <a:effectLst/>
                          <a:latin typeface="+mj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>
                          <a:effectLst/>
                          <a:latin typeface="+mj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70000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 dirty="0">
                          <a:effectLst/>
                          <a:latin typeface="+mj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70000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8970601"/>
                  </a:ext>
                </a:extLst>
              </a:tr>
              <a:tr h="3322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 dirty="0">
                          <a:effectLst/>
                          <a:latin typeface="+mj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kern="100">
                          <a:effectLst/>
                          <a:latin typeface="+mj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Бизнес-аналитик</a:t>
                      </a:r>
                      <a:endParaRPr lang="ru-RU" sz="1800" kern="100">
                        <a:effectLst/>
                        <a:latin typeface="+mj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 dirty="0">
                          <a:effectLst/>
                          <a:latin typeface="+mj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 dirty="0">
                          <a:effectLst/>
                          <a:latin typeface="+mj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80000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 dirty="0">
                          <a:effectLst/>
                          <a:latin typeface="+mj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80000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6391943"/>
                  </a:ext>
                </a:extLst>
              </a:tr>
            </a:tbl>
          </a:graphicData>
        </a:graphic>
      </p:graphicFrame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45B253B-25D0-2D00-AD97-BDDFB532B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08840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BD75F2-8634-3CB2-E749-323DC9246E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небо, облако, на открытом воздухе, строительство&#10;&#10;Автоматически созданное описание">
            <a:extLst>
              <a:ext uri="{FF2B5EF4-FFF2-40B4-BE49-F238E27FC236}">
                <a16:creationId xmlns:a16="http://schemas.microsoft.com/office/drawing/2014/main" id="{7AF98902-361C-F19A-C87C-8042786FE62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2148" r="223"/>
          <a:stretch/>
        </p:blipFill>
        <p:spPr>
          <a:xfrm>
            <a:off x="372092" y="363081"/>
            <a:ext cx="4585605" cy="6131838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6089134-EA3B-76C6-F738-51EEB044A76C}"/>
              </a:ext>
            </a:extLst>
          </p:cNvPr>
          <p:cNvSpPr/>
          <p:nvPr/>
        </p:nvSpPr>
        <p:spPr>
          <a:xfrm>
            <a:off x="-146337" y="1146916"/>
            <a:ext cx="5942060" cy="3278909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3C3524-518C-C1A1-026C-E5C040C29EE0}"/>
              </a:ext>
            </a:extLst>
          </p:cNvPr>
          <p:cNvSpPr txBox="1"/>
          <p:nvPr/>
        </p:nvSpPr>
        <p:spPr>
          <a:xfrm>
            <a:off x="7622602" y="344422"/>
            <a:ext cx="2125080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3600" b="1" dirty="0">
                <a:solidFill>
                  <a:srgbClr val="C00000"/>
                </a:solidFill>
                <a:latin typeface="Aptos Display"/>
              </a:rPr>
              <a:t>СКИДКИ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258C69-4CA5-1665-1C0C-7917EDB30AB7}"/>
              </a:ext>
            </a:extLst>
          </p:cNvPr>
          <p:cNvSpPr txBox="1"/>
          <p:nvPr/>
        </p:nvSpPr>
        <p:spPr>
          <a:xfrm>
            <a:off x="6293499" y="1608469"/>
            <a:ext cx="4437888" cy="40934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kern="100" dirty="0">
                <a:solidFill>
                  <a:srgbClr val="C00000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Бесплатный доступ </a:t>
            </a:r>
            <a:r>
              <a:rPr lang="ru-RU" sz="2000" kern="100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ко всем функциям приложения на первые два часа.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000" kern="100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Возможность приобрести подписку </a:t>
            </a:r>
            <a:r>
              <a:rPr lang="ru-RU" sz="2000" b="1" kern="100" dirty="0">
                <a:solidFill>
                  <a:srgbClr val="C00000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заранее со скидкой </a:t>
            </a:r>
            <a:r>
              <a:rPr lang="ru-RU" sz="2000" kern="100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при покупке билетов на транспорт (самолет, поезд и т. д.) и переходе по ссылке в всплывающей рекламе.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000" kern="100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На начало курортного сезона предоставляется </a:t>
            </a:r>
            <a:r>
              <a:rPr lang="ru-RU" sz="2000" b="1" kern="100" dirty="0">
                <a:solidFill>
                  <a:srgbClr val="C00000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купон</a:t>
            </a:r>
            <a:r>
              <a:rPr lang="ru-RU" sz="2000" kern="100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 на бесплатный доступ на один день, который действует две недели.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FE56ACE-3485-5948-EDEB-836E90CDE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2303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9980F18-9AAB-CC4E-D765-2B1E97A43AC3}"/>
              </a:ext>
            </a:extLst>
          </p:cNvPr>
          <p:cNvSpPr txBox="1"/>
          <p:nvPr/>
        </p:nvSpPr>
        <p:spPr>
          <a:xfrm>
            <a:off x="647193" y="383712"/>
            <a:ext cx="3880931" cy="64633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3600" b="1" dirty="0">
                <a:solidFill>
                  <a:srgbClr val="C00000"/>
                </a:solidFill>
                <a:latin typeface="Aptos Display"/>
              </a:rPr>
              <a:t>НАША КОМАНДА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93AD94A-E90D-4B54-CB26-D75148D47B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5873" y="1328301"/>
            <a:ext cx="2043021" cy="23702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79D26F4-741A-D081-252A-EAD63293B11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51"/>
          <a:stretch/>
        </p:blipFill>
        <p:spPr>
          <a:xfrm>
            <a:off x="6944992" y="1328301"/>
            <a:ext cx="2043021" cy="23702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Текст 2">
            <a:extLst>
              <a:ext uri="{FF2B5EF4-FFF2-40B4-BE49-F238E27FC236}">
                <a16:creationId xmlns:a16="http://schemas.microsoft.com/office/drawing/2014/main" id="{EF6AABFC-E966-74D4-910C-D61B6DE8197D}"/>
              </a:ext>
            </a:extLst>
          </p:cNvPr>
          <p:cNvSpPr txBox="1"/>
          <p:nvPr/>
        </p:nvSpPr>
        <p:spPr>
          <a:xfrm>
            <a:off x="2309996" y="4540701"/>
            <a:ext cx="3314779" cy="1569656"/>
          </a:xfrm>
          <a:prstGeom prst="rect">
            <a:avLst/>
          </a:prstGeom>
          <a:ln w="19050">
            <a:solidFill>
              <a:schemeClr val="tx1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effectLst/>
              </a:rPr>
              <a:t>СЕО, </a:t>
            </a:r>
            <a:r>
              <a:rPr lang="ru-RU" sz="2400" b="1" dirty="0">
                <a:solidFill>
                  <a:srgbClr val="C00000"/>
                </a:solidFill>
              </a:rPr>
              <a:t>продажи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cs typeface="Calibri"/>
              </a:rPr>
              <a:t>Лидерство, коммуникация, финансовая грамотность.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cs typeface="Calibri"/>
              </a:rPr>
              <a:t>Навык командной работы, клиентоориентированность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7D5C985-744F-4233-9162-0CE82A5AACC2}"/>
              </a:ext>
            </a:extLst>
          </p:cNvPr>
          <p:cNvSpPr txBox="1"/>
          <p:nvPr/>
        </p:nvSpPr>
        <p:spPr>
          <a:xfrm>
            <a:off x="6165695" y="4540701"/>
            <a:ext cx="3601616" cy="2123658"/>
          </a:xfrm>
          <a:prstGeom prst="rect">
            <a:avLst/>
          </a:prstGeom>
          <a:noFill/>
          <a:ln w="1905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effectLst/>
              </a:rPr>
              <a:t>Продакт, маркетинг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cs typeface="Calibri"/>
              </a:rPr>
              <a:t>Генерация идей по развитию продукта, коммуникация, анализ различных данных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cs typeface="Calibri"/>
              </a:rPr>
              <a:t> Понимание особенностей в контекстной и медийной рекламе, знание SMM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F6D3C59-08E7-87DB-67EE-9B9D1689D268}"/>
              </a:ext>
            </a:extLst>
          </p:cNvPr>
          <p:cNvSpPr txBox="1"/>
          <p:nvPr/>
        </p:nvSpPr>
        <p:spPr>
          <a:xfrm>
            <a:off x="2309995" y="3996815"/>
            <a:ext cx="3314779" cy="461661"/>
          </a:xfrm>
          <a:prstGeom prst="rect">
            <a:avLst/>
          </a:prstGeom>
          <a:ln w="19050">
            <a:solidFill>
              <a:schemeClr val="bg1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algn="ctr"/>
            <a:r>
              <a:rPr lang="ru-RU" sz="2400" b="1" dirty="0">
                <a:cs typeface="Calibri"/>
              </a:rPr>
              <a:t>Софья Терентьева</a:t>
            </a:r>
          </a:p>
        </p:txBody>
      </p:sp>
      <p:sp>
        <p:nvSpPr>
          <p:cNvPr id="11" name="Текст 2">
            <a:extLst>
              <a:ext uri="{FF2B5EF4-FFF2-40B4-BE49-F238E27FC236}">
                <a16:creationId xmlns:a16="http://schemas.microsoft.com/office/drawing/2014/main" id="{270BEC3D-C913-88D3-1D1A-5F9DCBA9BDA0}"/>
              </a:ext>
            </a:extLst>
          </p:cNvPr>
          <p:cNvSpPr txBox="1"/>
          <p:nvPr/>
        </p:nvSpPr>
        <p:spPr>
          <a:xfrm>
            <a:off x="6309112" y="3993477"/>
            <a:ext cx="3314779" cy="461661"/>
          </a:xfrm>
          <a:prstGeom prst="rect">
            <a:avLst/>
          </a:prstGeom>
          <a:ln w="19050">
            <a:solidFill>
              <a:srgbClr val="FFFFF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algn="ctr"/>
            <a:r>
              <a:rPr lang="ru-RU" sz="2400" b="1" dirty="0"/>
              <a:t>Дарья Иванова</a:t>
            </a:r>
          </a:p>
        </p:txBody>
      </p:sp>
      <p:sp>
        <p:nvSpPr>
          <p:cNvPr id="13" name="Номер слайда 12">
            <a:extLst>
              <a:ext uri="{FF2B5EF4-FFF2-40B4-BE49-F238E27FC236}">
                <a16:creationId xmlns:a16="http://schemas.microsoft.com/office/drawing/2014/main" id="{EE15ED34-F287-3F8F-65A8-1477EB540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96540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827B6EE-AB5A-3CCC-B815-848F16158F13}"/>
              </a:ext>
            </a:extLst>
          </p:cNvPr>
          <p:cNvSpPr/>
          <p:nvPr/>
        </p:nvSpPr>
        <p:spPr>
          <a:xfrm>
            <a:off x="0" y="0"/>
            <a:ext cx="4918229" cy="6858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Текст 2">
            <a:extLst>
              <a:ext uri="{FF2B5EF4-FFF2-40B4-BE49-F238E27FC236}">
                <a16:creationId xmlns:a16="http://schemas.microsoft.com/office/drawing/2014/main" id="{56E5266B-DB8A-A8B6-83D7-39153A9F091F}"/>
              </a:ext>
            </a:extLst>
          </p:cNvPr>
          <p:cNvSpPr txBox="1"/>
          <p:nvPr/>
        </p:nvSpPr>
        <p:spPr>
          <a:xfrm>
            <a:off x="421363" y="1164333"/>
            <a:ext cx="4496866" cy="4529333"/>
          </a:xfrm>
          <a:prstGeom prst="rect">
            <a:avLst/>
          </a:prstGeom>
          <a:ln w="28575">
            <a:solidFill>
              <a:schemeClr val="tx1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normAutofit fontScale="92500" lnSpcReduction="10000"/>
          </a:bodyPr>
          <a:lstStyle/>
          <a:p>
            <a:pPr>
              <a:defRPr sz="7200">
                <a:solidFill>
                  <a:srgbClr val="8F00FF"/>
                </a:solidFill>
                <a:latin typeface="Gilroy-ExtraBold"/>
                <a:ea typeface="Gilroy-ExtraBold"/>
                <a:cs typeface="Gilroy-ExtraBold"/>
                <a:sym typeface="Gilroy-ExtraBold"/>
              </a:defRPr>
            </a:pPr>
            <a:r>
              <a:rPr sz="7200" dirty="0">
                <a:solidFill>
                  <a:srgbClr val="C00000"/>
                </a:solidFill>
              </a:rPr>
              <a:t>СПАСИБО</a:t>
            </a:r>
            <a:r>
              <a:rPr sz="8000" dirty="0">
                <a:solidFill>
                  <a:srgbClr val="C00000"/>
                </a:solidFill>
              </a:rPr>
              <a:t>!</a:t>
            </a:r>
          </a:p>
          <a:p>
            <a:pPr>
              <a:defRPr sz="2400">
                <a:solidFill>
                  <a:srgbClr val="8F00FF"/>
                </a:solidFill>
                <a:latin typeface="Gilroy-ExtraBold"/>
                <a:ea typeface="Gilroy-ExtraBold"/>
                <a:cs typeface="Gilroy-ExtraBold"/>
                <a:sym typeface="Gilroy-ExtraBold"/>
              </a:defRPr>
            </a:pPr>
            <a:endParaRPr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lnSpc>
                <a:spcPct val="150000"/>
              </a:lnSpc>
              <a:defRPr sz="2300">
                <a:solidFill>
                  <a:srgbClr val="8F00FF"/>
                </a:solidFill>
                <a:latin typeface="Gilroy-Light"/>
                <a:ea typeface="Gilroy-Light"/>
                <a:cs typeface="Gilroy-Light"/>
                <a:sym typeface="Gilroy-Light"/>
              </a:defRPr>
            </a:pPr>
            <a:r>
              <a:rPr lang="ru-RU" sz="2600" b="1" dirty="0">
                <a:solidFill>
                  <a:srgbClr val="C00000"/>
                </a:solidFill>
              </a:rPr>
              <a:t>ТЕРЕНТЬЕВА СОФЬЯ</a:t>
            </a:r>
            <a:endParaRPr sz="2600" b="1" dirty="0">
              <a:solidFill>
                <a:srgbClr val="C00000"/>
              </a:solidFill>
              <a:ea typeface="Gilroy-ExtraBold"/>
              <a:cs typeface="Gilroy-ExtraBold"/>
              <a:sym typeface="Gilroy-ExtraBold"/>
            </a:endParaRPr>
          </a:p>
          <a:p>
            <a:pPr>
              <a:lnSpc>
                <a:spcPct val="150000"/>
              </a:lnSpc>
              <a:defRPr sz="2300">
                <a:solidFill>
                  <a:srgbClr val="1B1B1B"/>
                </a:solidFill>
                <a:latin typeface="Gilroy-Light"/>
                <a:ea typeface="Gilroy-Light"/>
                <a:cs typeface="Gilroy-Light"/>
                <a:sym typeface="Gilroy-Light"/>
              </a:defRPr>
            </a:pPr>
            <a:r>
              <a:rPr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8 </a:t>
            </a:r>
            <a:r>
              <a:rPr lang="ru-RU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937 292 0042</a:t>
            </a:r>
            <a:endParaRPr sz="2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lnSpc>
                <a:spcPct val="150000"/>
              </a:lnSpc>
              <a:defRPr sz="2300">
                <a:solidFill>
                  <a:srgbClr val="1B1B1B"/>
                </a:solidFill>
                <a:latin typeface="Gilroy-Light"/>
                <a:ea typeface="Gilroy-Light"/>
                <a:cs typeface="Gilroy-Light"/>
                <a:sym typeface="Gilroy-Light"/>
              </a:defRPr>
            </a:pPr>
            <a:r>
              <a:rPr lang="en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miukson@mail.ru</a:t>
            </a:r>
            <a:endParaRPr lang="ru-RU" sz="2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lnSpc>
                <a:spcPct val="150000"/>
              </a:lnSpc>
              <a:defRPr sz="2300">
                <a:solidFill>
                  <a:srgbClr val="8F00FF"/>
                </a:solidFill>
                <a:latin typeface="Gilroy-Light"/>
                <a:ea typeface="Gilroy-Light"/>
                <a:cs typeface="Gilroy-Light"/>
                <a:sym typeface="Gilroy-Light"/>
              </a:defRPr>
            </a:pPr>
            <a:r>
              <a:rPr lang="ru-RU" sz="2600" b="1" dirty="0">
                <a:solidFill>
                  <a:srgbClr val="C00000"/>
                </a:solidFill>
              </a:rPr>
              <a:t>ИВАНОВА ДАРЬЯ</a:t>
            </a:r>
            <a:endParaRPr lang="ru-RU" sz="2600" b="1" dirty="0">
              <a:solidFill>
                <a:srgbClr val="C00000"/>
              </a:solidFill>
              <a:ea typeface="Gilroy-ExtraBold"/>
              <a:cs typeface="Gilroy-ExtraBold"/>
              <a:sym typeface="Gilroy-ExtraBold"/>
            </a:endParaRPr>
          </a:p>
          <a:p>
            <a:pPr>
              <a:lnSpc>
                <a:spcPct val="150000"/>
              </a:lnSpc>
              <a:defRPr sz="2300">
                <a:solidFill>
                  <a:srgbClr val="1B1B1B"/>
                </a:solidFill>
                <a:latin typeface="Gilroy-Light"/>
                <a:ea typeface="Gilroy-Light"/>
                <a:cs typeface="Gilroy-Light"/>
                <a:sym typeface="Gilroy-Light"/>
              </a:defRPr>
            </a:pPr>
            <a:r>
              <a:rPr lang="ru-RU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8 817 893 0480</a:t>
            </a:r>
          </a:p>
          <a:p>
            <a:pPr>
              <a:lnSpc>
                <a:spcPct val="150000"/>
              </a:lnSpc>
              <a:defRPr sz="2300">
                <a:solidFill>
                  <a:srgbClr val="1B1B1B"/>
                </a:solidFill>
                <a:latin typeface="Gilroy-Light"/>
                <a:ea typeface="Gilroy-Light"/>
                <a:cs typeface="Gilroy-Light"/>
                <a:sym typeface="Gilroy-Light"/>
              </a:defRPr>
            </a:pPr>
            <a:r>
              <a:rPr lang="ru-RU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vanovadassha@mail.ru</a:t>
            </a:r>
            <a:endParaRPr lang="ru-RU" sz="2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5C1CF58C-CCD9-1A31-50B6-A356117AC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9218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на открытом воздухе, небо, тележка, гужевой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A89AB80D-9155-03C6-1FAA-2FA849A6F50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-701" t="17324" r="876" b="-69"/>
          <a:stretch/>
        </p:blipFill>
        <p:spPr>
          <a:xfrm>
            <a:off x="273928" y="309418"/>
            <a:ext cx="4955483" cy="6241452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87A2540-F200-BAF6-5D22-988D0B2D5783}"/>
              </a:ext>
            </a:extLst>
          </p:cNvPr>
          <p:cNvSpPr/>
          <p:nvPr/>
        </p:nvSpPr>
        <p:spPr>
          <a:xfrm>
            <a:off x="-207819" y="477211"/>
            <a:ext cx="5911272" cy="364836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6868EE-2343-8E2B-5107-E49684C6A0C8}"/>
              </a:ext>
            </a:extLst>
          </p:cNvPr>
          <p:cNvSpPr txBox="1"/>
          <p:nvPr/>
        </p:nvSpPr>
        <p:spPr>
          <a:xfrm>
            <a:off x="6265210" y="474626"/>
            <a:ext cx="2798891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ru-RU" sz="3600" b="1" dirty="0">
                <a:solidFill>
                  <a:srgbClr val="C00000"/>
                </a:solidFill>
                <a:latin typeface="Aptos Display"/>
              </a:rPr>
              <a:t>ПРОБЛЕМА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E55D07-09FA-B467-D81D-C30D0BFFFBFA}"/>
              </a:ext>
            </a:extLst>
          </p:cNvPr>
          <p:cNvSpPr txBox="1"/>
          <p:nvPr/>
        </p:nvSpPr>
        <p:spPr>
          <a:xfrm>
            <a:off x="5966083" y="1467676"/>
            <a:ext cx="5058968" cy="34163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3210" indent="-283210">
              <a:buFont typeface="Arial"/>
              <a:buChar char="•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Традиционные экскурсии и аудиогиды не гибкие, не персонализированы, не всегда доступны  </a:t>
            </a:r>
          </a:p>
          <a:p>
            <a:pPr marL="283210" indent="-283210">
              <a:buFont typeface="Arial"/>
              <a:buChar char="•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Туристы вынуждены подстраиваться под расписание и темп гида, а аудиогиды часто предоставляют неактуальную информацию.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C1D3B91-A5C7-272E-E294-77707BC0BE8E}"/>
              </a:ext>
            </a:extLst>
          </p:cNvPr>
          <p:cNvSpPr/>
          <p:nvPr/>
        </p:nvSpPr>
        <p:spPr>
          <a:xfrm>
            <a:off x="6096000" y="469392"/>
            <a:ext cx="3060192" cy="658368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3A70A1B-F715-BDF4-BDC0-5BE10D9A6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74234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небо, облако, на открытом воздухе, строительство&#10;&#10;Автоматически созданное описание">
            <a:extLst>
              <a:ext uri="{FF2B5EF4-FFF2-40B4-BE49-F238E27FC236}">
                <a16:creationId xmlns:a16="http://schemas.microsoft.com/office/drawing/2014/main" id="{57779F8F-C715-C183-130C-805DEC099C1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2148" r="223"/>
          <a:stretch/>
        </p:blipFill>
        <p:spPr>
          <a:xfrm>
            <a:off x="7111048" y="362558"/>
            <a:ext cx="4585605" cy="6131838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373C7F4-B160-9A87-7BE0-54DBFC7ACAAB}"/>
              </a:ext>
            </a:extLst>
          </p:cNvPr>
          <p:cNvSpPr/>
          <p:nvPr/>
        </p:nvSpPr>
        <p:spPr>
          <a:xfrm>
            <a:off x="6249939" y="538787"/>
            <a:ext cx="5942060" cy="3278909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EDD063-4393-440E-D3D4-2329BC28B311}"/>
              </a:ext>
            </a:extLst>
          </p:cNvPr>
          <p:cNvSpPr txBox="1"/>
          <p:nvPr/>
        </p:nvSpPr>
        <p:spPr>
          <a:xfrm>
            <a:off x="294038" y="362558"/>
            <a:ext cx="4988128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3600" b="1" dirty="0">
                <a:solidFill>
                  <a:srgbClr val="C00000"/>
                </a:solidFill>
                <a:latin typeface="Aptos Display"/>
              </a:rPr>
              <a:t>ЦЕЛЕВАЯ АУДИТОРИЯ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31EC26-1101-F5E8-B404-8E03EA4711C9}"/>
              </a:ext>
            </a:extLst>
          </p:cNvPr>
          <p:cNvSpPr txBox="1"/>
          <p:nvPr/>
        </p:nvSpPr>
        <p:spPr>
          <a:xfrm>
            <a:off x="531891" y="1466427"/>
            <a:ext cx="4437888" cy="470898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000" dirty="0">
                <a:solidFill>
                  <a:srgbClr val="C00000"/>
                </a:solidFill>
                <a:latin typeface="Aptos"/>
                <a:cs typeface="Helvetica"/>
              </a:rPr>
              <a:t>1. </a:t>
            </a:r>
            <a:r>
              <a:rPr lang="ru-RU" sz="2000" b="1" dirty="0">
                <a:solidFill>
                  <a:srgbClr val="C00000"/>
                </a:solidFill>
                <a:highlight>
                  <a:srgbClr val="FFFFFF"/>
                </a:highlight>
                <a:latin typeface="Aptos"/>
                <a:cs typeface="Helvetica"/>
              </a:rPr>
              <a:t>Туристы</a:t>
            </a:r>
            <a:r>
              <a:rPr lang="ru-RU" sz="2000" dirty="0">
                <a:solidFill>
                  <a:srgbClr val="C00000"/>
                </a:solidFill>
                <a:highlight>
                  <a:srgbClr val="FFFFFF"/>
                </a:highlight>
                <a:latin typeface="Aptos"/>
                <a:cs typeface="Helvetica"/>
              </a:rPr>
              <a:t>: </a:t>
            </a:r>
            <a:r>
              <a:rPr lang="ru-RU" sz="2000" dirty="0">
                <a:latin typeface="Aptos"/>
                <a:cs typeface="Helvetica"/>
              </a:rPr>
              <a:t>люди, предпочитающие самостоятельные путешествия с акцентом на гибкость и персонализацию. </a:t>
            </a:r>
          </a:p>
          <a:p>
            <a:r>
              <a:rPr lang="ru-RU" sz="2000" dirty="0">
                <a:solidFill>
                  <a:srgbClr val="C00000"/>
                </a:solidFill>
                <a:latin typeface="Aptos"/>
                <a:cs typeface="Helvetica"/>
              </a:rPr>
              <a:t>2. </a:t>
            </a:r>
            <a:r>
              <a:rPr lang="ru-RU" sz="2000" b="1" dirty="0">
                <a:solidFill>
                  <a:srgbClr val="C00000"/>
                </a:solidFill>
                <a:highlight>
                  <a:srgbClr val="FFFFFF"/>
                </a:highlight>
                <a:latin typeface="Aptos"/>
                <a:cs typeface="Helvetica"/>
              </a:rPr>
              <a:t>Местные жители:</a:t>
            </a:r>
            <a:r>
              <a:rPr lang="ru-RU" sz="2000" dirty="0">
                <a:solidFill>
                  <a:srgbClr val="C00000"/>
                </a:solidFill>
                <a:highlight>
                  <a:srgbClr val="FFFFFF"/>
                </a:highlight>
                <a:latin typeface="Aptos"/>
                <a:cs typeface="Helvetica"/>
              </a:rPr>
              <a:t> </a:t>
            </a:r>
            <a:r>
              <a:rPr lang="ru-RU" sz="2000" dirty="0">
                <a:latin typeface="Aptos"/>
                <a:cs typeface="Helvetica"/>
              </a:rPr>
              <a:t>люди, заинтересованные в углубленном изучении родного города. </a:t>
            </a:r>
          </a:p>
          <a:p>
            <a:r>
              <a:rPr lang="ru-RU" sz="2000" dirty="0">
                <a:solidFill>
                  <a:srgbClr val="C00000"/>
                </a:solidFill>
                <a:latin typeface="Aptos"/>
                <a:cs typeface="Helvetica"/>
              </a:rPr>
              <a:t>3. </a:t>
            </a:r>
            <a:r>
              <a:rPr lang="ru-RU" sz="2000" b="1" dirty="0">
                <a:solidFill>
                  <a:srgbClr val="C00000"/>
                </a:solidFill>
                <a:highlight>
                  <a:srgbClr val="FFFFFF"/>
                </a:highlight>
                <a:latin typeface="Aptos"/>
                <a:cs typeface="Helvetica"/>
              </a:rPr>
              <a:t>Студенты и исследователи:</a:t>
            </a:r>
            <a:r>
              <a:rPr lang="ru-RU" sz="2000" dirty="0">
                <a:solidFill>
                  <a:srgbClr val="C00000"/>
                </a:solidFill>
                <a:highlight>
                  <a:srgbClr val="FFFFFF"/>
                </a:highlight>
                <a:latin typeface="Aptos"/>
                <a:cs typeface="Helvetica"/>
              </a:rPr>
              <a:t> </a:t>
            </a:r>
            <a:r>
              <a:rPr lang="ru-RU" sz="2000" dirty="0">
                <a:latin typeface="Aptos"/>
                <a:cs typeface="Helvetica"/>
              </a:rPr>
              <a:t>пользователи, изучающие архитектуру и историю с академической целью. </a:t>
            </a:r>
          </a:p>
          <a:p>
            <a:r>
              <a:rPr lang="ru-RU" sz="2000" dirty="0">
                <a:solidFill>
                  <a:srgbClr val="C00000"/>
                </a:solidFill>
                <a:latin typeface="Aptos"/>
                <a:cs typeface="Helvetica"/>
              </a:rPr>
              <a:t>4.</a:t>
            </a:r>
            <a:r>
              <a:rPr lang="ru-RU" sz="2000" b="1" dirty="0">
                <a:solidFill>
                  <a:srgbClr val="C00000"/>
                </a:solidFill>
                <a:latin typeface="Aptos"/>
                <a:cs typeface="Helvetica"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highlight>
                  <a:srgbClr val="FFFFFF"/>
                </a:highlight>
                <a:latin typeface="Aptos"/>
                <a:cs typeface="Helvetica"/>
              </a:rPr>
              <a:t>Техноэнтузиасты</a:t>
            </a:r>
            <a:r>
              <a:rPr lang="ru-RU" sz="2000" b="1" dirty="0">
                <a:solidFill>
                  <a:srgbClr val="C00000"/>
                </a:solidFill>
                <a:highlight>
                  <a:srgbClr val="FFFFFF"/>
                </a:highlight>
                <a:latin typeface="Aptos"/>
                <a:cs typeface="Helvetica"/>
              </a:rPr>
              <a:t>:</a:t>
            </a:r>
            <a:r>
              <a:rPr lang="ru-RU" sz="2000" dirty="0">
                <a:solidFill>
                  <a:srgbClr val="C00000"/>
                </a:solidFill>
                <a:highlight>
                  <a:srgbClr val="FFFFFF"/>
                </a:highlight>
                <a:latin typeface="Aptos"/>
                <a:cs typeface="Helvetica"/>
              </a:rPr>
              <a:t> </a:t>
            </a:r>
            <a:r>
              <a:rPr lang="ru-RU" sz="2000" dirty="0">
                <a:latin typeface="Aptos"/>
                <a:cs typeface="Helvetica"/>
              </a:rPr>
              <a:t>любители технологий и </a:t>
            </a:r>
            <a:r>
              <a:rPr lang="en-US" sz="2000" dirty="0">
                <a:latin typeface="Aptos"/>
                <a:cs typeface="Helvetica"/>
              </a:rPr>
              <a:t>AR-</a:t>
            </a:r>
            <a:r>
              <a:rPr lang="ru-RU" sz="2000" dirty="0">
                <a:latin typeface="Aptos"/>
                <a:cs typeface="Helvetica"/>
              </a:rPr>
              <a:t>решений, заинтересованные в инновационных способах получения информации.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18C349F-1E7B-B920-5C6A-94216FB2751D}"/>
              </a:ext>
            </a:extLst>
          </p:cNvPr>
          <p:cNvSpPr/>
          <p:nvPr/>
        </p:nvSpPr>
        <p:spPr>
          <a:xfrm>
            <a:off x="207263" y="365760"/>
            <a:ext cx="4968239" cy="633984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831FABE-EA1E-A3E6-A2EF-F57306887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97366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небо, на открытом воздухе, облако, Средневековая архитектура&#10;&#10;Автоматически созданное описание">
            <a:extLst>
              <a:ext uri="{FF2B5EF4-FFF2-40B4-BE49-F238E27FC236}">
                <a16:creationId xmlns:a16="http://schemas.microsoft.com/office/drawing/2014/main" id="{0DC76506-F0A5-7C7C-ADD6-CBB5FADAB6E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6468" r="-357" b="-239"/>
          <a:stretch/>
        </p:blipFill>
        <p:spPr>
          <a:xfrm>
            <a:off x="6471198" y="316391"/>
            <a:ext cx="4935382" cy="621880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B6054EC-02AF-18B0-BDED-96CA86805C1D}"/>
              </a:ext>
            </a:extLst>
          </p:cNvPr>
          <p:cNvSpPr txBox="1"/>
          <p:nvPr/>
        </p:nvSpPr>
        <p:spPr>
          <a:xfrm>
            <a:off x="420624" y="633984"/>
            <a:ext cx="5254752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3600" b="1" dirty="0">
                <a:solidFill>
                  <a:srgbClr val="C00000"/>
                </a:solidFill>
              </a:rPr>
              <a:t>РЕШЕНИЕ ПРОБЛЕМЫ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96917B-D6B0-6C43-E2B1-1C33F00F92F8}"/>
              </a:ext>
            </a:extLst>
          </p:cNvPr>
          <p:cNvSpPr txBox="1"/>
          <p:nvPr/>
        </p:nvSpPr>
        <p:spPr>
          <a:xfrm>
            <a:off x="420624" y="2255520"/>
            <a:ext cx="4687824" cy="31700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000" dirty="0">
                <a:solidFill>
                  <a:srgbClr val="C00000"/>
                </a:solidFill>
                <a:latin typeface="Aptos"/>
              </a:rPr>
              <a:t>Инновационное мобильное приложение</a:t>
            </a:r>
            <a:r>
              <a:rPr lang="ru-RU" sz="2000" dirty="0">
                <a:latin typeface="Aptos"/>
              </a:rPr>
              <a:t>, доступное для скачивания на </a:t>
            </a:r>
            <a:r>
              <a:rPr lang="en-US" sz="2000" dirty="0">
                <a:latin typeface="Aptos"/>
              </a:rPr>
              <a:t>IOS </a:t>
            </a:r>
            <a:r>
              <a:rPr lang="ru-RU" sz="2000" dirty="0">
                <a:latin typeface="Aptos"/>
              </a:rPr>
              <a:t>и </a:t>
            </a:r>
            <a:r>
              <a:rPr lang="en-US" sz="2000" dirty="0">
                <a:latin typeface="Aptos"/>
              </a:rPr>
              <a:t>Android, </a:t>
            </a:r>
            <a:r>
              <a:rPr lang="ru-RU" sz="2000" dirty="0">
                <a:latin typeface="Aptos"/>
              </a:rPr>
              <a:t>использующее </a:t>
            </a:r>
            <a:r>
              <a:rPr lang="ru-RU" sz="2000" dirty="0">
                <a:solidFill>
                  <a:srgbClr val="C00000"/>
                </a:solidFill>
                <a:latin typeface="Aptos"/>
              </a:rPr>
              <a:t>искусственный интеллект</a:t>
            </a:r>
            <a:r>
              <a:rPr lang="ru-RU" sz="2000" dirty="0">
                <a:latin typeface="Aptos"/>
              </a:rPr>
              <a:t>, компьютерное зрение и обработку естественного языка (</a:t>
            </a:r>
            <a:r>
              <a:rPr lang="en-US" sz="2000" dirty="0">
                <a:latin typeface="Aptos"/>
              </a:rPr>
              <a:t>NLP) </a:t>
            </a:r>
            <a:r>
              <a:rPr lang="ru-RU" sz="2000" dirty="0">
                <a:latin typeface="Aptos"/>
              </a:rPr>
              <a:t>для предоставления пользователям аудио и текстовой </a:t>
            </a:r>
            <a:r>
              <a:rPr lang="ru-RU" sz="2000" dirty="0">
                <a:solidFill>
                  <a:srgbClr val="C00000"/>
                </a:solidFill>
                <a:latin typeface="Aptos"/>
              </a:rPr>
              <a:t>информации</a:t>
            </a:r>
            <a:r>
              <a:rPr lang="ru-RU" sz="2000" dirty="0">
                <a:latin typeface="Aptos"/>
              </a:rPr>
              <a:t> о архитектурных объектах и исторических местах.</a:t>
            </a:r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AA843F8-20FB-3C9C-4A74-FC02CEA142EE}"/>
              </a:ext>
            </a:extLst>
          </p:cNvPr>
          <p:cNvSpPr/>
          <p:nvPr/>
        </p:nvSpPr>
        <p:spPr>
          <a:xfrm>
            <a:off x="213360" y="548640"/>
            <a:ext cx="5462016" cy="810768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A1B37B0-F67F-65B2-8935-DF0CDDB7462F}"/>
              </a:ext>
            </a:extLst>
          </p:cNvPr>
          <p:cNvSpPr/>
          <p:nvPr/>
        </p:nvSpPr>
        <p:spPr>
          <a:xfrm>
            <a:off x="5827776" y="2865120"/>
            <a:ext cx="6461760" cy="4169664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589CEBEF-D9B8-69F6-19A8-56AFCD67C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36270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8C0F0DC-48D5-5303-38C1-BA65E06D6153}"/>
              </a:ext>
            </a:extLst>
          </p:cNvPr>
          <p:cNvSpPr txBox="1"/>
          <p:nvPr/>
        </p:nvSpPr>
        <p:spPr>
          <a:xfrm>
            <a:off x="3154443" y="304965"/>
            <a:ext cx="566928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3600" b="1" dirty="0">
                <a:solidFill>
                  <a:srgbClr val="C00000"/>
                </a:solidFill>
                <a:latin typeface="Aptos Display"/>
              </a:rPr>
              <a:t>ОСНОВНЫЕ КОНКУРЕНТЫ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DF6DD98-6FD3-9836-6428-A2E559F11C3F}"/>
              </a:ext>
            </a:extLst>
          </p:cNvPr>
          <p:cNvSpPr txBox="1"/>
          <p:nvPr/>
        </p:nvSpPr>
        <p:spPr>
          <a:xfrm>
            <a:off x="8229378" y="3050737"/>
            <a:ext cx="3668756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2000" dirty="0">
                <a:latin typeface="Calibri"/>
                <a:cs typeface="Helvetica"/>
              </a:rPr>
              <a:t>предоставляют традиционные экскурсии, но имеют высокие цены и ограниченную гибкость.</a:t>
            </a:r>
            <a:endParaRPr lang="ru-RU" sz="2000" dirty="0">
              <a:latin typeface="Calibri"/>
              <a:ea typeface="Calibri"/>
              <a:cs typeface="Helvetica"/>
            </a:endParaRPr>
          </a:p>
        </p:txBody>
      </p:sp>
      <p:pic>
        <p:nvPicPr>
          <p:cNvPr id="4" name="Рисунок 3" descr="Маркер со сплошной заливкой">
            <a:extLst>
              <a:ext uri="{FF2B5EF4-FFF2-40B4-BE49-F238E27FC236}">
                <a16:creationId xmlns:a16="http://schemas.microsoft.com/office/drawing/2014/main" id="{7635661C-4B09-DD28-E90D-D2856E4FD4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06556" y="1269785"/>
            <a:ext cx="914400" cy="914400"/>
          </a:xfrm>
          <a:prstGeom prst="rect">
            <a:avLst/>
          </a:prstGeom>
        </p:spPr>
      </p:pic>
      <p:pic>
        <p:nvPicPr>
          <p:cNvPr id="5" name="Рисунок 4" descr="Компас на карте со сплошной заливкой">
            <a:extLst>
              <a:ext uri="{FF2B5EF4-FFF2-40B4-BE49-F238E27FC236}">
                <a16:creationId xmlns:a16="http://schemas.microsoft.com/office/drawing/2014/main" id="{9771DDD5-6C37-190A-159A-3FCD442C81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95544" y="1269785"/>
            <a:ext cx="914400" cy="914400"/>
          </a:xfrm>
          <a:prstGeom prst="rect">
            <a:avLst/>
          </a:prstGeom>
        </p:spPr>
      </p:pic>
      <p:pic>
        <p:nvPicPr>
          <p:cNvPr id="6" name="Рисунок 5" descr="Маршрут между двумя штырьками со сплошной заливкой">
            <a:extLst>
              <a:ext uri="{FF2B5EF4-FFF2-40B4-BE49-F238E27FC236}">
                <a16:creationId xmlns:a16="http://schemas.microsoft.com/office/drawing/2014/main" id="{2DFB7438-672A-6213-80C9-67640A8D94B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26998" y="1272705"/>
            <a:ext cx="914400" cy="91440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7F9AE26-9FDF-1F82-DCAC-45A98C8F3676}"/>
              </a:ext>
            </a:extLst>
          </p:cNvPr>
          <p:cNvSpPr/>
          <p:nvPr/>
        </p:nvSpPr>
        <p:spPr>
          <a:xfrm>
            <a:off x="3118104" y="215983"/>
            <a:ext cx="5669280" cy="786384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3EB4D58-B30D-C5FB-CAC2-B3866AEA2625}"/>
              </a:ext>
            </a:extLst>
          </p:cNvPr>
          <p:cNvSpPr txBox="1"/>
          <p:nvPr/>
        </p:nvSpPr>
        <p:spPr>
          <a:xfrm>
            <a:off x="145298" y="2815132"/>
            <a:ext cx="3571250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2000" dirty="0">
                <a:solidFill>
                  <a:srgbClr val="FF2F2D"/>
                </a:solidFill>
                <a:latin typeface="Aptos"/>
              </a:rPr>
              <a:t> </a:t>
            </a:r>
            <a:r>
              <a:rPr lang="en-US" sz="2000" dirty="0">
                <a:latin typeface="Aptos"/>
              </a:rPr>
              <a:t>(</a:t>
            </a:r>
            <a:r>
              <a:rPr lang="en-US" sz="2000" dirty="0">
                <a:solidFill>
                  <a:schemeClr val="tx2">
                    <a:lumMod val="49000"/>
                    <a:lumOff val="51000"/>
                  </a:schemeClr>
                </a:solidFill>
                <a:latin typeface="Aptos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https://www.izi.travel/ru</a:t>
            </a:r>
            <a:r>
              <a:rPr lang="en-US" sz="2000" dirty="0">
                <a:latin typeface="Aptos"/>
              </a:rPr>
              <a:t>)</a:t>
            </a:r>
            <a:endParaRPr lang="ru-RU" dirty="0">
              <a:latin typeface="Aptos"/>
            </a:endParaRPr>
          </a:p>
          <a:p>
            <a:pPr algn="just"/>
            <a:r>
              <a:rPr lang="ru-RU" sz="2000" dirty="0">
                <a:latin typeface="Aptos"/>
              </a:rPr>
              <a:t>популярная платформа для аудиогидов, но с меньшей персонализацией контента. </a:t>
            </a:r>
            <a:r>
              <a:rPr lang="ru-RU" sz="2000" dirty="0">
                <a:latin typeface="Aptos"/>
                <a:ea typeface="Calibri"/>
                <a:cs typeface="Calibri"/>
              </a:rPr>
              <a:t>​</a:t>
            </a:r>
            <a:endParaRPr lang="ru-RU" dirty="0">
              <a:latin typeface="Apto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47DE378-36EF-3854-0377-E1DBC9FF27DE}"/>
              </a:ext>
            </a:extLst>
          </p:cNvPr>
          <p:cNvSpPr txBox="1"/>
          <p:nvPr/>
        </p:nvSpPr>
        <p:spPr>
          <a:xfrm>
            <a:off x="962931" y="2285676"/>
            <a:ext cx="1496183" cy="4308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200" b="1" dirty="0" err="1">
                <a:solidFill>
                  <a:srgbClr val="C00000"/>
                </a:solidFill>
              </a:rPr>
              <a:t>IZI.Travel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06B8BB3-3CA8-9DDF-962D-3A9D7552FD59}"/>
              </a:ext>
            </a:extLst>
          </p:cNvPr>
          <p:cNvSpPr txBox="1"/>
          <p:nvPr/>
        </p:nvSpPr>
        <p:spPr>
          <a:xfrm>
            <a:off x="4398264" y="2815132"/>
            <a:ext cx="3108960" cy="134782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2000" dirty="0">
                <a:latin typeface="Aptos"/>
              </a:rPr>
              <a:t>(</a:t>
            </a:r>
            <a:r>
              <a:rPr lang="en-US" sz="2000" dirty="0">
                <a:solidFill>
                  <a:schemeClr val="tx2">
                    <a:lumMod val="49000"/>
                    <a:lumOff val="51000"/>
                  </a:schemeClr>
                </a:solidFill>
                <a:latin typeface="Aptos"/>
              </a:rPr>
              <a:t>https://wegotrip.ru/</a:t>
            </a:r>
            <a:r>
              <a:rPr lang="en-US" sz="2000" dirty="0">
                <a:latin typeface="Aptos"/>
              </a:rPr>
              <a:t>) </a:t>
            </a:r>
            <a:r>
              <a:rPr lang="ru-RU" sz="2000" dirty="0">
                <a:latin typeface="Aptos"/>
              </a:rPr>
              <a:t>обеспечивает экскурсии, но требует загрузки готовых туров. </a:t>
            </a:r>
            <a:r>
              <a:rPr lang="ru-RU" sz="2000" dirty="0">
                <a:latin typeface="Aptos"/>
                <a:ea typeface="Calibri"/>
                <a:cs typeface="Calibri"/>
              </a:rPr>
              <a:t>​</a:t>
            </a:r>
            <a:endParaRPr lang="ru-RU" dirty="0">
              <a:latin typeface="Apto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C8A63B3-6E50-7A0B-076C-88F2EECEC04F}"/>
              </a:ext>
            </a:extLst>
          </p:cNvPr>
          <p:cNvSpPr txBox="1"/>
          <p:nvPr/>
        </p:nvSpPr>
        <p:spPr>
          <a:xfrm>
            <a:off x="5236642" y="2225868"/>
            <a:ext cx="1677051" cy="4308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200" b="1" dirty="0">
                <a:solidFill>
                  <a:srgbClr val="C00000"/>
                </a:solidFill>
              </a:rPr>
              <a:t>WeGoTrip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095746D-ADF2-064E-E900-1FCE5C1040C9}"/>
              </a:ext>
            </a:extLst>
          </p:cNvPr>
          <p:cNvSpPr txBox="1"/>
          <p:nvPr/>
        </p:nvSpPr>
        <p:spPr>
          <a:xfrm>
            <a:off x="8262388" y="2272035"/>
            <a:ext cx="3602736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200" b="1" dirty="0">
                <a:solidFill>
                  <a:srgbClr val="C00000"/>
                </a:solidFill>
              </a:rPr>
              <a:t>Туристические агентства и живые гиды 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6" name="Рисунок 15" descr="Изображение выглядит как на открытом воздухе, небо, панорама, линия горизонта&#10;&#10;Автоматически созданное описание">
            <a:extLst>
              <a:ext uri="{FF2B5EF4-FFF2-40B4-BE49-F238E27FC236}">
                <a16:creationId xmlns:a16="http://schemas.microsoft.com/office/drawing/2014/main" id="{C383B624-DB65-23DA-9279-6EF341140DB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4400573"/>
            <a:ext cx="12198096" cy="24594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57F8E19-D264-69D6-AA9D-C67D40BBA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59806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FDE1CCD-7168-D921-F377-2AB9171D291E}"/>
              </a:ext>
            </a:extLst>
          </p:cNvPr>
          <p:cNvSpPr/>
          <p:nvPr/>
        </p:nvSpPr>
        <p:spPr>
          <a:xfrm>
            <a:off x="4233290" y="292633"/>
            <a:ext cx="7571613" cy="78638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1B96CE7-2438-5816-25A8-2B21E8481CB8}"/>
              </a:ext>
            </a:extLst>
          </p:cNvPr>
          <p:cNvSpPr txBox="1"/>
          <p:nvPr/>
        </p:nvSpPr>
        <p:spPr>
          <a:xfrm>
            <a:off x="4370544" y="362659"/>
            <a:ext cx="7297103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3600" b="1" dirty="0">
                <a:solidFill>
                  <a:srgbClr val="C00000"/>
                </a:solidFill>
                <a:latin typeface="Aptos Display"/>
              </a:rPr>
              <a:t>КОНКУРЕНТНЫЕ ПРЕИМУЩЕСТВА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8F541A-269B-001E-71FD-F12D628F4637}"/>
              </a:ext>
            </a:extLst>
          </p:cNvPr>
          <p:cNvSpPr txBox="1"/>
          <p:nvPr/>
        </p:nvSpPr>
        <p:spPr>
          <a:xfrm>
            <a:off x="923545" y="1637545"/>
            <a:ext cx="4687824" cy="409342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000" dirty="0">
                <a:solidFill>
                  <a:schemeClr val="tx1"/>
                </a:solidFill>
                <a:effectLst/>
                <a:latin typeface="+mj-lt"/>
              </a:rPr>
              <a:t>• </a:t>
            </a:r>
            <a:r>
              <a:rPr lang="ru-RU" sz="2000" dirty="0">
                <a:solidFill>
                  <a:srgbClr val="C00000"/>
                </a:solidFill>
                <a:effectLst/>
                <a:latin typeface="+mj-lt"/>
              </a:rPr>
              <a:t>Персонализированные экскурсии </a:t>
            </a:r>
            <a:r>
              <a:rPr lang="ru-RU" sz="2000" dirty="0">
                <a:solidFill>
                  <a:schemeClr val="tx1"/>
                </a:solidFill>
                <a:effectLst/>
                <a:latin typeface="+mj-lt"/>
              </a:rPr>
              <a:t>с использованием ИИ, адаптированные под запросы пользователей. </a:t>
            </a:r>
          </a:p>
          <a:p>
            <a:endParaRPr lang="ru-RU" sz="2000" dirty="0">
              <a:solidFill>
                <a:schemeClr val="tx1"/>
              </a:solidFill>
              <a:effectLst/>
              <a:latin typeface="+mj-lt"/>
            </a:endParaRPr>
          </a:p>
          <a:p>
            <a:r>
              <a:rPr lang="ru-RU" sz="2000" dirty="0">
                <a:solidFill>
                  <a:srgbClr val="C00000"/>
                </a:solidFill>
                <a:effectLst/>
                <a:latin typeface="+mj-lt"/>
              </a:rPr>
              <a:t>• Свобода перемещений: </a:t>
            </a:r>
            <a:r>
              <a:rPr lang="ru-RU" sz="2000" dirty="0">
                <a:solidFill>
                  <a:schemeClr val="tx1"/>
                </a:solidFill>
                <a:effectLst/>
                <a:latin typeface="+mj-lt"/>
              </a:rPr>
              <a:t>пользователи могут самостоятельно исследовать объекты и прерывать экскурсии в любое время. </a:t>
            </a:r>
          </a:p>
          <a:p>
            <a:endParaRPr lang="ru-RU" sz="2000" dirty="0">
              <a:solidFill>
                <a:srgbClr val="C00000"/>
              </a:solidFill>
              <a:effectLst/>
              <a:latin typeface="+mj-lt"/>
            </a:endParaRPr>
          </a:p>
          <a:p>
            <a:r>
              <a:rPr lang="ru-RU" sz="2000" dirty="0">
                <a:solidFill>
                  <a:srgbClr val="C00000"/>
                </a:solidFill>
                <a:effectLst/>
                <a:latin typeface="+mj-lt"/>
              </a:rPr>
              <a:t>• Мгновенная информация </a:t>
            </a:r>
            <a:r>
              <a:rPr lang="ru-RU" sz="2000" dirty="0">
                <a:solidFill>
                  <a:schemeClr val="tx1"/>
                </a:solidFill>
                <a:effectLst/>
                <a:latin typeface="+mj-lt"/>
              </a:rPr>
              <a:t>на понятном языке с использованием технологий распознавания объектов.</a:t>
            </a:r>
          </a:p>
          <a:p>
            <a:r>
              <a:rPr lang="ru-RU" sz="2000" dirty="0">
                <a:solidFill>
                  <a:schemeClr val="tx1"/>
                </a:solidFill>
                <a:effectLst/>
                <a:latin typeface="+mj-lt"/>
              </a:rPr>
              <a:t> 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1D2901-1837-8113-DA0C-6E378A859CCA}"/>
              </a:ext>
            </a:extLst>
          </p:cNvPr>
          <p:cNvSpPr txBox="1"/>
          <p:nvPr/>
        </p:nvSpPr>
        <p:spPr>
          <a:xfrm>
            <a:off x="6580632" y="2142744"/>
            <a:ext cx="4687824" cy="378565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000" dirty="0">
                <a:solidFill>
                  <a:schemeClr val="tx1"/>
                </a:solidFill>
                <a:effectLst/>
                <a:latin typeface="+mj-lt"/>
              </a:rPr>
              <a:t>• </a:t>
            </a:r>
            <a:r>
              <a:rPr lang="ru-RU" sz="2000" dirty="0">
                <a:solidFill>
                  <a:srgbClr val="C00000"/>
                </a:solidFill>
                <a:effectLst/>
                <a:latin typeface="+mj-lt"/>
              </a:rPr>
              <a:t>Высокое качество </a:t>
            </a:r>
            <a:r>
              <a:rPr lang="ru-RU" sz="2000" dirty="0">
                <a:solidFill>
                  <a:schemeClr val="tx1"/>
                </a:solidFill>
                <a:effectLst/>
                <a:latin typeface="+mj-lt"/>
              </a:rPr>
              <a:t>озвучивания аудиоматериалов. </a:t>
            </a:r>
          </a:p>
          <a:p>
            <a:endParaRPr lang="ru-RU" sz="2000" dirty="0">
              <a:solidFill>
                <a:schemeClr val="tx1"/>
              </a:solidFill>
              <a:effectLst/>
              <a:latin typeface="+mj-lt"/>
            </a:endParaRPr>
          </a:p>
          <a:p>
            <a:r>
              <a:rPr lang="ru-RU" sz="2000" dirty="0">
                <a:solidFill>
                  <a:schemeClr val="tx1"/>
                </a:solidFill>
                <a:effectLst/>
                <a:latin typeface="+mj-lt"/>
              </a:rPr>
              <a:t>• </a:t>
            </a:r>
            <a:r>
              <a:rPr lang="ru-RU" sz="2000" dirty="0">
                <a:solidFill>
                  <a:srgbClr val="C00000"/>
                </a:solidFill>
                <a:effectLst/>
                <a:latin typeface="+mj-lt"/>
              </a:rPr>
              <a:t>Фильтры</a:t>
            </a:r>
            <a:r>
              <a:rPr lang="ru-RU" sz="2000" dirty="0">
                <a:solidFill>
                  <a:schemeClr val="tx1"/>
                </a:solidFill>
                <a:effectLst/>
                <a:latin typeface="+mj-lt"/>
              </a:rPr>
              <a:t> для индивидуального подбора путешествий. </a:t>
            </a:r>
          </a:p>
          <a:p>
            <a:endParaRPr lang="ru-RU" sz="2000" dirty="0">
              <a:solidFill>
                <a:schemeClr val="tx1"/>
              </a:solidFill>
              <a:effectLst/>
              <a:latin typeface="+mj-lt"/>
            </a:endParaRPr>
          </a:p>
          <a:p>
            <a:r>
              <a:rPr lang="ru-RU" sz="2000" dirty="0">
                <a:solidFill>
                  <a:schemeClr val="tx1"/>
                </a:solidFill>
                <a:effectLst/>
                <a:latin typeface="+mj-lt"/>
              </a:rPr>
              <a:t>• </a:t>
            </a:r>
            <a:r>
              <a:rPr lang="ru-RU" sz="2000" dirty="0">
                <a:solidFill>
                  <a:srgbClr val="C00000"/>
                </a:solidFill>
                <a:effectLst/>
                <a:latin typeface="+mj-lt"/>
              </a:rPr>
              <a:t>Деление информации </a:t>
            </a:r>
            <a:r>
              <a:rPr lang="ru-RU" sz="2000" dirty="0">
                <a:solidFill>
                  <a:schemeClr val="tx1"/>
                </a:solidFill>
                <a:effectLst/>
                <a:latin typeface="+mj-lt"/>
              </a:rPr>
              <a:t>на различные форматы.</a:t>
            </a:r>
          </a:p>
          <a:p>
            <a:r>
              <a:rPr lang="ru-RU" sz="2000" dirty="0">
                <a:solidFill>
                  <a:schemeClr val="tx1"/>
                </a:solidFill>
                <a:effectLst/>
                <a:latin typeface="+mj-lt"/>
              </a:rPr>
              <a:t> </a:t>
            </a:r>
          </a:p>
          <a:p>
            <a:r>
              <a:rPr lang="ru-RU" sz="2000" dirty="0">
                <a:solidFill>
                  <a:schemeClr val="tx1"/>
                </a:solidFill>
                <a:effectLst/>
                <a:latin typeface="+mj-lt"/>
              </a:rPr>
              <a:t>• </a:t>
            </a:r>
            <a:r>
              <a:rPr lang="ru-RU" sz="2000" dirty="0">
                <a:solidFill>
                  <a:srgbClr val="C00000"/>
                </a:solidFill>
                <a:effectLst/>
                <a:latin typeface="+mj-lt"/>
              </a:rPr>
              <a:t>Наличие скидок </a:t>
            </a:r>
            <a:r>
              <a:rPr lang="ru-RU" sz="2000" dirty="0">
                <a:solidFill>
                  <a:schemeClr val="tx1"/>
                </a:solidFill>
                <a:effectLst/>
                <a:latin typeface="+mj-lt"/>
              </a:rPr>
              <a:t>при оформлении подписки на несколько дней.</a:t>
            </a:r>
          </a:p>
          <a:p>
            <a:r>
              <a:rPr lang="ru-RU" sz="2000" dirty="0">
                <a:solidFill>
                  <a:schemeClr val="tx1"/>
                </a:solidFill>
                <a:effectLst/>
                <a:latin typeface="+mj-lt"/>
              </a:rPr>
              <a:t> 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4219600-8D33-C1EF-38CB-05703FB20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81021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>
            <a:extLst>
              <a:ext uri="{FF2B5EF4-FFF2-40B4-BE49-F238E27FC236}">
                <a16:creationId xmlns:a16="http://schemas.microsoft.com/office/drawing/2014/main" id="{D566BB64-7A4A-2875-4328-B0302E7AF35E}"/>
              </a:ext>
            </a:extLst>
          </p:cNvPr>
          <p:cNvSpPr/>
          <p:nvPr/>
        </p:nvSpPr>
        <p:spPr>
          <a:xfrm>
            <a:off x="6555783" y="945397"/>
            <a:ext cx="5246106" cy="5173956"/>
          </a:xfrm>
          <a:prstGeom prst="ellipse">
            <a:avLst/>
          </a:prstGeom>
          <a:solidFill>
            <a:srgbClr val="826341"/>
          </a:solidFill>
          <a:ln w="254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3" name="Овал 2">
            <a:extLst>
              <a:ext uri="{FF2B5EF4-FFF2-40B4-BE49-F238E27FC236}">
                <a16:creationId xmlns:a16="http://schemas.microsoft.com/office/drawing/2014/main" id="{B5658538-BF67-D680-2B65-0B54801E1109}"/>
              </a:ext>
            </a:extLst>
          </p:cNvPr>
          <p:cNvSpPr/>
          <p:nvPr/>
        </p:nvSpPr>
        <p:spPr>
          <a:xfrm>
            <a:off x="7249297" y="2113005"/>
            <a:ext cx="3859078" cy="4006348"/>
          </a:xfrm>
          <a:prstGeom prst="ellipse">
            <a:avLst/>
          </a:prstGeom>
          <a:solidFill>
            <a:srgbClr val="D8AC74"/>
          </a:solidFill>
          <a:ln w="25400" cap="flat">
            <a:solidFill>
              <a:srgbClr val="513A25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AAD919FC-E5AA-EB9C-8174-8AE409E51A57}"/>
              </a:ext>
            </a:extLst>
          </p:cNvPr>
          <p:cNvSpPr/>
          <p:nvPr/>
        </p:nvSpPr>
        <p:spPr>
          <a:xfrm>
            <a:off x="7758348" y="3188386"/>
            <a:ext cx="2817341" cy="2930967"/>
          </a:xfrm>
          <a:prstGeom prst="ellipse">
            <a:avLst/>
          </a:prstGeom>
          <a:solidFill>
            <a:srgbClr val="CFC1B4"/>
          </a:solidFill>
          <a:ln w="25400" cap="flat">
            <a:solidFill>
              <a:srgbClr val="AC7B45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23D092-B4EA-3B32-A987-4DA9DB5DD527}"/>
              </a:ext>
            </a:extLst>
          </p:cNvPr>
          <p:cNvSpPr txBox="1"/>
          <p:nvPr/>
        </p:nvSpPr>
        <p:spPr>
          <a:xfrm>
            <a:off x="8705313" y="1282068"/>
            <a:ext cx="1882193" cy="5232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n-ea"/>
                <a:cs typeface="+mn-cs"/>
                <a:sym typeface="Helvetica"/>
              </a:rPr>
              <a:t>TAM</a:t>
            </a:r>
            <a:endParaRPr kumimoji="0" lang="ru-RU" sz="280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j-lt"/>
              <a:ea typeface="+mn-ea"/>
              <a:cs typeface="+mn-cs"/>
              <a:sym typeface="Helvetica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6243E6-FA3B-56EA-ED44-9534877867BB}"/>
              </a:ext>
            </a:extLst>
          </p:cNvPr>
          <p:cNvSpPr txBox="1"/>
          <p:nvPr/>
        </p:nvSpPr>
        <p:spPr>
          <a:xfrm>
            <a:off x="8705313" y="2441553"/>
            <a:ext cx="1248032" cy="5232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n-ea"/>
                <a:cs typeface="+mn-cs"/>
                <a:sym typeface="Helvetica"/>
              </a:rPr>
              <a:t>SAM</a:t>
            </a:r>
            <a:endParaRPr kumimoji="0" lang="ru-RU" sz="280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j-lt"/>
              <a:ea typeface="+mn-ea"/>
              <a:cs typeface="+mn-cs"/>
              <a:sym typeface="Helvetica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35B316-7B35-F3DC-48DA-B30A41E981E0}"/>
              </a:ext>
            </a:extLst>
          </p:cNvPr>
          <p:cNvSpPr txBox="1"/>
          <p:nvPr/>
        </p:nvSpPr>
        <p:spPr>
          <a:xfrm>
            <a:off x="8736424" y="4299928"/>
            <a:ext cx="1402469" cy="5232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n-ea"/>
                <a:cs typeface="+mn-cs"/>
                <a:sym typeface="Helvetica"/>
              </a:rPr>
              <a:t>SOM</a:t>
            </a:r>
            <a:endParaRPr kumimoji="0" lang="ru-RU" sz="28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j-lt"/>
              <a:ea typeface="+mn-ea"/>
              <a:cs typeface="+mn-cs"/>
              <a:sym typeface="Helvetica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5E0134C-52F5-B783-09D7-0A39165D0B5E}"/>
              </a:ext>
            </a:extLst>
          </p:cNvPr>
          <p:cNvSpPr/>
          <p:nvPr/>
        </p:nvSpPr>
        <p:spPr>
          <a:xfrm>
            <a:off x="256094" y="319930"/>
            <a:ext cx="1892302" cy="78638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3E98EFA-5472-4A4D-23A4-E65BB5EBF1E0}"/>
              </a:ext>
            </a:extLst>
          </p:cNvPr>
          <p:cNvSpPr txBox="1"/>
          <p:nvPr/>
        </p:nvSpPr>
        <p:spPr>
          <a:xfrm>
            <a:off x="325737" y="403341"/>
            <a:ext cx="175301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3600" b="1" dirty="0">
                <a:solidFill>
                  <a:srgbClr val="C00000"/>
                </a:solidFill>
                <a:latin typeface="Aptos Display"/>
              </a:rPr>
              <a:t>РЫНОК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D478CB1-063D-584D-693A-DDFF244BA063}"/>
              </a:ext>
            </a:extLst>
          </p:cNvPr>
          <p:cNvSpPr txBox="1"/>
          <p:nvPr/>
        </p:nvSpPr>
        <p:spPr>
          <a:xfrm>
            <a:off x="155252" y="1433085"/>
            <a:ext cx="6146005" cy="521681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" sz="1900" b="1" dirty="0">
                <a:solidFill>
                  <a:srgbClr val="C00000"/>
                </a:solidFill>
                <a:effectLst/>
                <a:latin typeface="+mj-lt"/>
              </a:rPr>
              <a:t>TAM (Total Addressable Market)</a:t>
            </a:r>
            <a:r>
              <a:rPr lang="ru-RU" sz="1900" b="1" dirty="0">
                <a:solidFill>
                  <a:srgbClr val="C00000"/>
                </a:solidFill>
                <a:effectLst/>
                <a:latin typeface="+mj-lt"/>
              </a:rPr>
              <a:t>: </a:t>
            </a:r>
            <a:r>
              <a:rPr lang="ru-RU" sz="2000" b="1" dirty="0">
                <a:solidFill>
                  <a:srgbClr val="513A25"/>
                </a:solidFill>
                <a:effectLst/>
                <a:latin typeface="+mj-lt"/>
              </a:rPr>
              <a:t>150 млрд. </a:t>
            </a:r>
            <a:r>
              <a:rPr lang="ru-RU" sz="2000" b="1" dirty="0">
                <a:solidFill>
                  <a:srgbClr val="513A25"/>
                </a:solidFill>
                <a:latin typeface="+mj-lt"/>
              </a:rPr>
              <a:t>долларов</a:t>
            </a:r>
            <a:endParaRPr lang="en" sz="2000" b="1" dirty="0">
              <a:solidFill>
                <a:srgbClr val="513A25"/>
              </a:solidFill>
              <a:effectLst/>
              <a:latin typeface="+mj-lt"/>
            </a:endParaRPr>
          </a:p>
          <a:p>
            <a:r>
              <a:rPr lang="ru-RU" dirty="0">
                <a:solidFill>
                  <a:srgbClr val="000000"/>
                </a:solidFill>
                <a:effectLst/>
                <a:latin typeface="+mj-lt"/>
              </a:rPr>
              <a:t>Глобальный рынок цифрового туризма и приложений для путешествий оценивается в порядке 150 млрд долларов с ежегодным ростом на 8-10%. Этот рынок включает в себя приложения для самостоятельного туризма, цифровых гидов и сервисов для путешественников. </a:t>
            </a:r>
          </a:p>
          <a:p>
            <a:r>
              <a:rPr lang="en" sz="1900" b="1" dirty="0">
                <a:solidFill>
                  <a:srgbClr val="C00000"/>
                </a:solidFill>
                <a:effectLst/>
                <a:latin typeface="+mj-lt"/>
              </a:rPr>
              <a:t>SAM (Serviceable Available Market)</a:t>
            </a:r>
            <a:r>
              <a:rPr lang="ru-RU" sz="1900" b="1" dirty="0">
                <a:solidFill>
                  <a:srgbClr val="C00000"/>
                </a:solidFill>
                <a:effectLst/>
                <a:latin typeface="+mj-lt"/>
              </a:rPr>
              <a:t>: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effectLst/>
                <a:latin typeface="+mj-lt"/>
              </a:rPr>
              <a:t>20-30 млрд. рублей</a:t>
            </a:r>
            <a:endParaRPr lang="en" sz="2000" b="1" dirty="0">
              <a:solidFill>
                <a:schemeClr val="accent2">
                  <a:lumMod val="50000"/>
                </a:schemeClr>
              </a:solidFill>
              <a:effectLst/>
              <a:latin typeface="+mj-lt"/>
            </a:endParaRPr>
          </a:p>
          <a:p>
            <a:r>
              <a:rPr lang="ru-RU" dirty="0">
                <a:solidFill>
                  <a:srgbClr val="000000"/>
                </a:solidFill>
                <a:effectLst/>
                <a:latin typeface="+mj-lt"/>
              </a:rPr>
              <a:t>Для России и СНГ, рынок цифровых туров и услуг индивидуальных экскурсий оценивается примерно в 20-30 млрд рублей. На него влияют рост числа внутренних путешествий и интерес к истории и архитектуре. </a:t>
            </a:r>
          </a:p>
          <a:p>
            <a:r>
              <a:rPr lang="en" sz="1900" b="1" dirty="0">
                <a:solidFill>
                  <a:srgbClr val="C00000"/>
                </a:solidFill>
                <a:effectLst/>
                <a:latin typeface="+mj-lt"/>
              </a:rPr>
              <a:t>SOM (Serviceable Obtainable Market)</a:t>
            </a:r>
            <a:r>
              <a:rPr lang="ru-RU" sz="1900" b="1" dirty="0">
                <a:solidFill>
                  <a:srgbClr val="C00000"/>
                </a:solidFill>
                <a:effectLst/>
                <a:latin typeface="+mj-lt"/>
              </a:rPr>
              <a:t>:</a:t>
            </a:r>
            <a:r>
              <a:rPr lang="ru-RU" sz="1900" b="1" dirty="0">
                <a:solidFill>
                  <a:srgbClr val="886756"/>
                </a:solidFill>
                <a:effectLst/>
                <a:latin typeface="+mj-lt"/>
              </a:rPr>
              <a:t>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effectLst/>
                <a:latin typeface="+mj-lt"/>
              </a:rPr>
              <a:t>200-600 млн. рублей</a:t>
            </a:r>
            <a:endParaRPr lang="en" sz="2000" b="1" dirty="0">
              <a:solidFill>
                <a:schemeClr val="accent2">
                  <a:lumMod val="50000"/>
                </a:schemeClr>
              </a:solidFill>
              <a:effectLst/>
              <a:latin typeface="+mj-lt"/>
            </a:endParaRPr>
          </a:p>
          <a:p>
            <a:r>
              <a:rPr lang="ru-RU" dirty="0">
                <a:solidFill>
                  <a:srgbClr val="000000"/>
                </a:solidFill>
                <a:effectLst/>
                <a:latin typeface="+mj-lt"/>
              </a:rPr>
              <a:t>За первые 3-5 лет платформа «</a:t>
            </a:r>
            <a:r>
              <a:rPr lang="en" dirty="0">
                <a:solidFill>
                  <a:srgbClr val="000000"/>
                </a:solidFill>
                <a:effectLst/>
                <a:latin typeface="+mj-lt"/>
              </a:rPr>
              <a:t>VoiceGo» </a:t>
            </a:r>
            <a:r>
              <a:rPr lang="ru-RU" dirty="0">
                <a:solidFill>
                  <a:srgbClr val="000000"/>
                </a:solidFill>
                <a:effectLst/>
                <a:latin typeface="+mj-lt"/>
              </a:rPr>
              <a:t>способна занять 1-2% этого рынка, что составит 200-600 млн рублей ежегодной выручки. Дальнейший рост возможен за счет выхода на международные рынки и расширения функционала.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F8BDB99B-587D-40EE-A1AE-1D28D3EB5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95630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4F98F1A-D221-8A44-D735-6AA0B52ACC61}"/>
              </a:ext>
            </a:extLst>
          </p:cNvPr>
          <p:cNvSpPr txBox="1"/>
          <p:nvPr/>
        </p:nvSpPr>
        <p:spPr>
          <a:xfrm>
            <a:off x="6434952" y="1333893"/>
            <a:ext cx="5461126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3600" b="1" dirty="0">
                <a:solidFill>
                  <a:srgbClr val="C00000"/>
                </a:solidFill>
                <a:latin typeface="Aptos Display"/>
              </a:rPr>
              <a:t>МОДЕЛЬ МОНЕТИЗАЦИИ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CE9C129-A270-1586-0B6F-A9ADD31154E0}"/>
              </a:ext>
            </a:extLst>
          </p:cNvPr>
          <p:cNvSpPr/>
          <p:nvPr/>
        </p:nvSpPr>
        <p:spPr>
          <a:xfrm>
            <a:off x="6394885" y="1259181"/>
            <a:ext cx="5501191" cy="79575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7064A63-3040-2627-6545-17CD20E8225F}"/>
              </a:ext>
            </a:extLst>
          </p:cNvPr>
          <p:cNvSpPr txBox="1"/>
          <p:nvPr/>
        </p:nvSpPr>
        <p:spPr>
          <a:xfrm>
            <a:off x="330628" y="3609024"/>
            <a:ext cx="5466489" cy="2862322"/>
          </a:xfrm>
          <a:prstGeom prst="rect">
            <a:avLst/>
          </a:prstGeom>
          <a:noFill/>
          <a:ln w="19050">
            <a:solidFill>
              <a:srgbClr val="FFFFFF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" sz="2000" dirty="0">
                <a:solidFill>
                  <a:srgbClr val="C00000"/>
                </a:solidFill>
                <a:effectLst/>
                <a:latin typeface="+mj-lt"/>
              </a:rPr>
              <a:t>• </a:t>
            </a:r>
            <a:r>
              <a:rPr lang="en" sz="2000" b="1" dirty="0">
                <a:solidFill>
                  <a:srgbClr val="C00000"/>
                </a:solidFill>
                <a:effectLst/>
                <a:latin typeface="+mj-lt"/>
              </a:rPr>
              <a:t>Freemium: </a:t>
            </a:r>
            <a:r>
              <a:rPr lang="ru-RU" sz="2000" dirty="0">
                <a:solidFill>
                  <a:srgbClr val="000000"/>
                </a:solidFill>
                <a:effectLst/>
                <a:latin typeface="+mj-lt"/>
              </a:rPr>
              <a:t>бесплатный базовый функционал и подписка на дополнительные эксклюзивные услуги. </a:t>
            </a:r>
          </a:p>
          <a:p>
            <a:r>
              <a:rPr lang="ru-RU" sz="2000" dirty="0">
                <a:solidFill>
                  <a:srgbClr val="C00000"/>
                </a:solidFill>
                <a:effectLst/>
                <a:latin typeface="+mj-lt"/>
              </a:rPr>
              <a:t>• </a:t>
            </a:r>
            <a:r>
              <a:rPr lang="ru-RU" sz="2000" b="1" dirty="0">
                <a:solidFill>
                  <a:srgbClr val="C00000"/>
                </a:solidFill>
                <a:effectLst/>
                <a:latin typeface="+mj-lt"/>
              </a:rPr>
              <a:t>Разовая продажа контента: </a:t>
            </a:r>
            <a:r>
              <a:rPr lang="ru-RU" sz="2000" dirty="0">
                <a:solidFill>
                  <a:srgbClr val="000000"/>
                </a:solidFill>
                <a:effectLst/>
                <a:latin typeface="+mj-lt"/>
              </a:rPr>
              <a:t>платные специальные маршруты или исторические экскурсии. </a:t>
            </a:r>
          </a:p>
          <a:p>
            <a:r>
              <a:rPr lang="ru-RU" sz="2000" dirty="0">
                <a:solidFill>
                  <a:srgbClr val="C00000"/>
                </a:solidFill>
                <a:effectLst/>
                <a:latin typeface="+mj-lt"/>
              </a:rPr>
              <a:t>• </a:t>
            </a:r>
            <a:r>
              <a:rPr lang="ru-RU" sz="2000" b="1" dirty="0">
                <a:solidFill>
                  <a:srgbClr val="C00000"/>
                </a:solidFill>
                <a:effectLst/>
                <a:latin typeface="+mj-lt"/>
              </a:rPr>
              <a:t>Партнерские программы: </a:t>
            </a:r>
            <a:r>
              <a:rPr lang="ru-RU" sz="2000" dirty="0">
                <a:solidFill>
                  <a:srgbClr val="000000"/>
                </a:solidFill>
                <a:effectLst/>
                <a:latin typeface="+mj-lt"/>
              </a:rPr>
              <a:t>интеграции с музеями и туристическими агентствами для предоставления брендированных экскурсий.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797FB288-C5E5-0ABC-6E8B-2491836E15CF}"/>
              </a:ext>
            </a:extLst>
          </p:cNvPr>
          <p:cNvCxnSpPr/>
          <p:nvPr/>
        </p:nvCxnSpPr>
        <p:spPr>
          <a:xfrm>
            <a:off x="5930283" y="1980224"/>
            <a:ext cx="0" cy="314219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916C0418-81E5-5E5C-A6CE-CB9F8AFB8040}"/>
              </a:ext>
            </a:extLst>
          </p:cNvPr>
          <p:cNvCxnSpPr/>
          <p:nvPr/>
        </p:nvCxnSpPr>
        <p:spPr>
          <a:xfrm>
            <a:off x="3355759" y="3240350"/>
            <a:ext cx="3986074" cy="0"/>
          </a:xfrm>
          <a:prstGeom prst="line">
            <a:avLst/>
          </a:prstGeom>
          <a:ln w="2857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026" name="Picture 2">
            <a:extLst>
              <a:ext uri="{FF2B5EF4-FFF2-40B4-BE49-F238E27FC236}">
                <a16:creationId xmlns:a16="http://schemas.microsoft.com/office/drawing/2014/main" id="{30CDD71D-52B3-2BBD-381A-EC199E8578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62" y="0"/>
            <a:ext cx="5575055" cy="3142189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9B7DE711-4F01-DC47-3173-D64A4F3BA8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8033" y="3338513"/>
            <a:ext cx="5798045" cy="3519488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0141656-F43E-3633-6F36-946DF42CF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117766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952</TotalTime>
  <Words>1348</Words>
  <Application>Microsoft Macintosh PowerPoint</Application>
  <PresentationFormat>Широкоэкранный</PresentationFormat>
  <Paragraphs>228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3" baseType="lpstr">
      <vt:lpstr>SimSun</vt:lpstr>
      <vt:lpstr>-apple-system</vt:lpstr>
      <vt:lpstr>Aptos</vt:lpstr>
      <vt:lpstr>Aptos Display</vt:lpstr>
      <vt:lpstr>Aptos Narrow</vt:lpstr>
      <vt:lpstr>Arial</vt:lpstr>
      <vt:lpstr>Calibri</vt:lpstr>
      <vt:lpstr>Gilroy-ExtraBold</vt:lpstr>
      <vt:lpstr>Helvetica Neue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ПЛАН ОБЕСПЕЧЕНИЯ ПЕРСОНАЛОМ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Timur</dc:creator>
  <cp:lastModifiedBy>Дарья Иванова</cp:lastModifiedBy>
  <cp:revision>192</cp:revision>
  <dcterms:created xsi:type="dcterms:W3CDTF">2024-10-27T14:00:32Z</dcterms:created>
  <dcterms:modified xsi:type="dcterms:W3CDTF">2024-11-27T18:47:08Z</dcterms:modified>
</cp:coreProperties>
</file>