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58" r:id="rId9"/>
    <p:sldId id="271" r:id="rId10"/>
    <p:sldId id="265" r:id="rId11"/>
    <p:sldId id="266" r:id="rId12"/>
    <p:sldId id="267" r:id="rId13"/>
    <p:sldId id="268" r:id="rId14"/>
    <p:sldId id="357" r:id="rId15"/>
    <p:sldId id="270" r:id="rId16"/>
  </p:sldIdLst>
  <p:sldSz cx="15119350" cy="10691813"/>
  <p:notesSz cx="9928225" cy="14357350"/>
  <p:embeddedFontLst>
    <p:embeddedFont>
      <p:font typeface="Arial Black" panose="020B0A04020102020204" pitchFamily="34" charset="0"/>
      <p:regular r:id="rId18"/>
      <p:bold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абанина Наталия" initials="СН" lastIdx="1" clrIdx="0">
    <p:extLst>
      <p:ext uri="{19B8F6BF-5375-455C-9EA6-DF929625EA0E}">
        <p15:presenceInfo xmlns:p15="http://schemas.microsoft.com/office/powerpoint/2012/main" userId="a61c54f54c216d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CCE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710" autoAdjust="0"/>
  </p:normalViewPr>
  <p:slideViewPr>
    <p:cSldViewPr snapToGrid="0">
      <p:cViewPr>
        <p:scale>
          <a:sx n="59" d="100"/>
          <a:sy n="59" d="100"/>
        </p:scale>
        <p:origin x="43" y="-29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lvl="0"/>
            <a:r>
              <a:rPr lang="ru-RU" sz="1600" dirty="0">
                <a:solidFill>
                  <a:srgbClr val="000034"/>
                </a:solidFill>
              </a:rPr>
              <a:t>Управление региональным развитием наталкивается на ряд проблем (зафиксированных в показателях эффективности РОИВ), требующих </a:t>
            </a:r>
            <a:r>
              <a:rPr lang="ru-RU" sz="1600" b="1" dirty="0">
                <a:solidFill>
                  <a:srgbClr val="000034"/>
                </a:solidFill>
              </a:rPr>
              <a:t>комплексного подхода к их решению</a:t>
            </a:r>
            <a:r>
              <a:rPr lang="ru-RU" sz="1600" dirty="0">
                <a:solidFill>
                  <a:srgbClr val="000034"/>
                </a:solidFill>
              </a:rPr>
              <a:t>:</a:t>
            </a:r>
          </a:p>
          <a:p>
            <a:pPr lvl="0"/>
            <a:endParaRPr lang="ru-RU" sz="1600" dirty="0">
              <a:solidFill>
                <a:srgbClr val="000034"/>
              </a:solidFill>
            </a:endParaRP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Явления социальной дезинтеграции:  недоверие населения к власти и правовая апатия.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Падение показателей численности населения и продолжительности жизни.  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Высокий уровень бедности;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Низкая культура ЗОЖ;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Снижение показателей уровня образования;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Педагогическая запущенность детей и молодёжи, низкая социальная ответственность;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Не достаточные условия для развития и трудоустройства одарённой молодёжи;;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Низкий уровень общей культуры (что проявляется в неэкологиичности среды  жизни, вандализме, конфликтности и асоциальном поведение и др.)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Плохие жилищные условия семей;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Падение среднемесячной зарплаты граждан;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Рост  расходов населения.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Снижение инвестиций в ОС, что приводит к авариям и снижению эффективности производства;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Малое число жителей, занятых в сфере малого и среднего бизнеса, а также индивидуальных предпринимателей, что негативно влияет на инновационный климат и уровень жизни населения.</a:t>
            </a:r>
          </a:p>
          <a:p>
            <a:pPr marL="342900" lvl="0" indent="-342900">
              <a:buFont typeface="Arial"/>
              <a:buAutoNum type="arabicPeriod"/>
            </a:pPr>
            <a:r>
              <a:rPr lang="ru-RU" sz="1200" dirty="0">
                <a:solidFill>
                  <a:srgbClr val="000034"/>
                </a:solidFill>
              </a:rPr>
              <a:t>Низкая «Цифровая зрелость» населения, что снижает возможности системы управления регионом и готовность создавать конкурентный наукоёмкий продукт, соответствующий сложности шестого технологического уклада.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Цифровой паспорт безопасности территории - 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http://www.ict.nsc.ru/jspui/bitstream/ICT/4744/32/Proc_SMNTS-2020-141-145.pdf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848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1378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0090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1039455" y="569240"/>
            <a:ext cx="12737234" cy="85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66974" lvl="0" indent="-425230" algn="l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133947" lvl="1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700921" lvl="2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267895" lvl="3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834869" lvl="4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401842" lvl="5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968816" lvl="6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535790" lvl="7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102763" lvl="8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1039455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5008285" y="9909727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10678041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170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proekt-zivi-rossia-formirovanie-transportnogo-puti-i-ziloj-infrastruktury-po-napravleniu-60-oj-paralleli-na-territorii-r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www.clustermapping.u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lusterobservatory.eu/" TargetMode="External"/><Relationship Id="rId5" Type="http://schemas.openxmlformats.org/officeDocument/2006/relationships/hyperlink" Target="https://www.mckinsey.com/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eywen.com/000/UrlLog100.htm" TargetMode="External"/><Relationship Id="rId5" Type="http://schemas.openxmlformats.org/officeDocument/2006/relationships/hyperlink" Target="https://in-reality.ru/partners/27/" TargetMode="Externa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&#1080;&#1090;-&#1075;&#1088;&#1072;&#1085;&#1090;&#1099;.&#1088;&#1092;/2" TargetMode="External"/><Relationship Id="rId4" Type="http://schemas.openxmlformats.org/officeDocument/2006/relationships/hyperlink" Target="https://online.fasie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g"/><Relationship Id="rId18" Type="http://schemas.openxmlformats.org/officeDocument/2006/relationships/image" Target="../media/image35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9.png"/><Relationship Id="rId12" Type="http://schemas.openxmlformats.org/officeDocument/2006/relationships/image" Target="../media/image29.jpeg"/><Relationship Id="rId17" Type="http://schemas.openxmlformats.org/officeDocument/2006/relationships/image" Target="../media/image34.png"/><Relationship Id="rId2" Type="http://schemas.openxmlformats.org/officeDocument/2006/relationships/tags" Target="../tags/tag1.xml"/><Relationship Id="rId16" Type="http://schemas.openxmlformats.org/officeDocument/2006/relationships/image" Target="../media/image3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emf"/><Relationship Id="rId11" Type="http://schemas.openxmlformats.org/officeDocument/2006/relationships/image" Target="../media/image28.jpe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6.png"/><Relationship Id="rId1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484313"/>
            <a:ext cx="6543300" cy="3845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Создание сети центров «Кластерной аналитики и сложностного мышления» </a:t>
            </a:r>
          </a:p>
          <a:p>
            <a:pPr lvl="0">
              <a:lnSpc>
                <a:spcPct val="90000"/>
              </a:lnSpc>
            </a:pPr>
            <a: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для реализации программ трансфера технологий</a:t>
            </a:r>
            <a:endParaRPr lang="ru-RU" sz="4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93550" y="9422857"/>
            <a:ext cx="7014474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  <a:hlinkClick r:id="rId9"/>
              </a:rPr>
              <a:t>https://pt.2035.university/project/proekt-zivi-rossia-formirovanie-transportnogo-puti-i-ziloj-infrastruktury-po-napravleniu-60-oj-paralleli-na-territorii-rf</a:t>
            </a:r>
            <a:endParaRPr lang="ru-RU" i="1" dirty="0">
              <a:solidFill>
                <a:schemeClr val="dk1"/>
              </a:solidFill>
            </a:endParaRPr>
          </a:p>
          <a:p>
            <a:pPr lvl="0">
              <a:lnSpc>
                <a:spcPct val="90000"/>
              </a:lnSpc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FC31CD-BABA-4E52-ACE0-EB25F0989DDB}"/>
              </a:ext>
            </a:extLst>
          </p:cNvPr>
          <p:cNvSpPr/>
          <p:nvPr/>
        </p:nvSpPr>
        <p:spPr>
          <a:xfrm>
            <a:off x="790799" y="3037582"/>
            <a:ext cx="128714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ru-RU" sz="3600" dirty="0"/>
              <a:t>В условиях необходимости достижения показателей эффективности РОИВ, существует потребность в   обработке данных и точном прогнозировании результатов деятельности  для принятия решений.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17;p13">
            <a:extLst>
              <a:ext uri="{FF2B5EF4-FFF2-40B4-BE49-F238E27FC236}">
                <a16:creationId xmlns:a16="http://schemas.microsoft.com/office/drawing/2014/main" id="{4D50AF61-B0E6-4572-BB94-A1D4CEEC98C5}"/>
              </a:ext>
            </a:extLst>
          </p:cNvPr>
          <p:cNvSpPr/>
          <p:nvPr/>
        </p:nvSpPr>
        <p:spPr>
          <a:xfrm>
            <a:off x="442161" y="2515750"/>
            <a:ext cx="13785276" cy="349648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lt1"/>
                </a:solidFill>
              </a:rPr>
              <a:t>Создание сети центров прогнозной кластерной аналитики при правительстве региона, основанные на работе активной аналитической системы ИИ PROFILE</a:t>
            </a:r>
            <a:endParaRPr lang="ru-RU" sz="4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800" y="1875778"/>
            <a:ext cx="13225452" cy="179221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42574" y="2084183"/>
            <a:ext cx="13234200" cy="2196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571500" lvl="0" indent="-5715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chemeClr val="lt1"/>
                </a:solidFill>
              </a:rPr>
              <a:t>Центр кластерной аналитики </a:t>
            </a:r>
            <a:endParaRPr lang="en-US" sz="4000" dirty="0">
              <a:solidFill>
                <a:schemeClr val="lt1"/>
              </a:solidFill>
            </a:endParaRPr>
          </a:p>
          <a:p>
            <a:pPr marL="571500" lvl="0" indent="-5715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chemeClr val="lt1"/>
                </a:solidFill>
              </a:rPr>
              <a:t>Активная информационно-аналитическая </a:t>
            </a:r>
          </a:p>
          <a:p>
            <a:pPr lvl="0">
              <a:lnSpc>
                <a:spcPct val="115000"/>
              </a:lnSpc>
            </a:pPr>
            <a:r>
              <a:rPr lang="ru-RU" sz="4000" dirty="0">
                <a:solidFill>
                  <a:schemeClr val="lt1"/>
                </a:solidFill>
              </a:rPr>
              <a:t>программа </a:t>
            </a:r>
            <a:r>
              <a:rPr lang="en-US" sz="4000" dirty="0">
                <a:solidFill>
                  <a:schemeClr val="lt1"/>
                </a:solidFill>
              </a:rPr>
              <a:t>PROFILE</a:t>
            </a:r>
            <a:endParaRPr sz="40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EFAF68-6F8F-411D-AFC9-890C9C55018C}"/>
              </a:ext>
            </a:extLst>
          </p:cNvPr>
          <p:cNvSpPr/>
          <p:nvPr/>
        </p:nvSpPr>
        <p:spPr>
          <a:xfrm>
            <a:off x="790799" y="3876396"/>
            <a:ext cx="1322545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2"/>
                </a:solidFill>
              </a:rPr>
              <a:t>Центр кластерной аналитики </a:t>
            </a:r>
            <a:r>
              <a:rPr lang="ru-RU" sz="2400" dirty="0"/>
              <a:t>– выполняет ряд функций: </a:t>
            </a:r>
          </a:p>
          <a:p>
            <a:r>
              <a:rPr lang="ru-RU" sz="2400" dirty="0"/>
              <a:t>научно-исследовательскую, прогнозирование в заданных предметных областях, коммуникации между стейкхолдерами и агентами инноваций, предлагает стратегии развития и формирует эффективные модели взаимодействия, осуществляет информационную и образовательную поддержку развития кластеров.  </a:t>
            </a:r>
          </a:p>
          <a:p>
            <a:endParaRPr lang="ru-RU" sz="2400" dirty="0"/>
          </a:p>
          <a:p>
            <a:r>
              <a:rPr lang="ru-RU" sz="2400" dirty="0"/>
              <a:t>Прогнозирование предполагает использование </a:t>
            </a:r>
            <a:r>
              <a:rPr lang="ru-RU" sz="2800" b="1" dirty="0">
                <a:solidFill>
                  <a:schemeClr val="bg2"/>
                </a:solidFill>
              </a:rPr>
              <a:t>программы искусственного интеллекта</a:t>
            </a:r>
            <a:r>
              <a:rPr lang="ru-RU" sz="2400" b="1" dirty="0">
                <a:solidFill>
                  <a:schemeClr val="bg2"/>
                </a:solidFill>
              </a:rPr>
              <a:t>, </a:t>
            </a:r>
            <a:r>
              <a:rPr lang="ru-RU" sz="2400" dirty="0"/>
              <a:t>позволяющей обрабатывать большие данных баз государственного и негосударственного сектора. Они кластеризуются на основании </a:t>
            </a:r>
            <a:r>
              <a:rPr lang="ru-RU" sz="2800" b="1" dirty="0">
                <a:solidFill>
                  <a:schemeClr val="bg2"/>
                </a:solidFill>
              </a:rPr>
              <a:t>цивилизационно-культурной онтологии </a:t>
            </a:r>
            <a:r>
              <a:rPr lang="ru-RU" sz="2400" dirty="0"/>
              <a:t>положенной в основу разработки.  </a:t>
            </a:r>
          </a:p>
          <a:p>
            <a:endParaRPr lang="ru-RU" sz="2400" dirty="0"/>
          </a:p>
          <a:p>
            <a:r>
              <a:rPr lang="ru-RU" sz="2800" b="1" dirty="0">
                <a:solidFill>
                  <a:schemeClr val="bg2"/>
                </a:solidFill>
              </a:rPr>
              <a:t>Активная аналитическая система PROFILE </a:t>
            </a:r>
            <a:r>
              <a:rPr lang="ru-RU" sz="2400" dirty="0"/>
              <a:t>– это "обученная нейросеть", которая будет выявлять индикаторы прогнозов развития заданных предметных областей на основании авторской онтологии и модели культуры. </a:t>
            </a:r>
            <a:endParaRPr lang="en-US" sz="2400" dirty="0"/>
          </a:p>
          <a:p>
            <a:r>
              <a:rPr lang="ru-RU" sz="2400" dirty="0"/>
              <a:t> 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D25EF33-56AD-4D78-BE73-0EDAD2385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659959"/>
              </p:ext>
            </p:extLst>
          </p:nvPr>
        </p:nvGraphicFramePr>
        <p:xfrm>
          <a:off x="790799" y="2391853"/>
          <a:ext cx="13396250" cy="6400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184804">
                  <a:extLst>
                    <a:ext uri="{9D8B030D-6E8A-4147-A177-3AD203B41FA5}">
                      <a16:colId xmlns:a16="http://schemas.microsoft.com/office/drawing/2014/main" val="4116110852"/>
                    </a:ext>
                  </a:extLst>
                </a:gridCol>
                <a:gridCol w="3659834">
                  <a:extLst>
                    <a:ext uri="{9D8B030D-6E8A-4147-A177-3AD203B41FA5}">
                      <a16:colId xmlns:a16="http://schemas.microsoft.com/office/drawing/2014/main" val="2218927795"/>
                    </a:ext>
                  </a:extLst>
                </a:gridCol>
                <a:gridCol w="3971382">
                  <a:extLst>
                    <a:ext uri="{9D8B030D-6E8A-4147-A177-3AD203B41FA5}">
                      <a16:colId xmlns:a16="http://schemas.microsoft.com/office/drawing/2014/main" val="1534206233"/>
                    </a:ext>
                  </a:extLst>
                </a:gridCol>
                <a:gridCol w="2580230">
                  <a:extLst>
                    <a:ext uri="{9D8B030D-6E8A-4147-A177-3AD203B41FA5}">
                      <a16:colId xmlns:a16="http://schemas.microsoft.com/office/drawing/2014/main" val="2793828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2400" dirty="0"/>
                        <a:t>Продукт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/>
                        <a:t>Прямые конкуренты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Непрямые конкуренты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Преимущество продукта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918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ИАС 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PROFILE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PolyAnalyst (США) - платформа интеллектуального анализа текстовых данных, обеспечивает лингвистический и семантический анализ текста и др.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RCO </a:t>
                      </a:r>
                      <a:r>
                        <a:rPr kumimoji="0" lang="ru-RU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Fact</a:t>
                      </a: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kumimoji="0" lang="ru-RU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Extractor</a:t>
                      </a: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 SDK (Россия) - инструмент компьютерного анализа текстовой информации.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«</a:t>
                      </a:r>
                      <a:r>
                        <a:rPr kumimoji="0" lang="ru-RU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Крибрум</a:t>
                      </a: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» ( Россия) — система мониторинга и анализа социальных медиа.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Авторская онтологическая модель, положенная в основу программы, позволяет выстраивать </a:t>
                      </a:r>
                      <a:r>
                        <a:rPr lang="ru-RU" sz="2000" b="1" i="0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целостную систему отношений </a:t>
                      </a: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между базовыми элементами цивилизационно-культурного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профиля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территории,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что улучшает качество прогноза, по сравнению с конкурентами.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946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Центр кластерной аналитики 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err="1">
                          <a:latin typeface="Arial Narrow" panose="020B0606020202030204" pitchFamily="34" charset="0"/>
                        </a:rPr>
                        <a:t>McKinzey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 &amp; </a:t>
                      </a:r>
                      <a:r>
                        <a:rPr lang="ru-RU" sz="1800" b="1" dirty="0" err="1">
                          <a:latin typeface="Arial Narrow" panose="020B0606020202030204" pitchFamily="34" charset="0"/>
                        </a:rPr>
                        <a:t>Company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b="0" dirty="0">
                          <a:latin typeface="Arial Narrow" panose="020B0606020202030204" pitchFamily="34" charset="0"/>
                          <a:hlinkClick r:id="rId5"/>
                        </a:rPr>
                        <a:t>https://www.mckinsey.com/</a:t>
                      </a: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    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Европейская кластерная обсерватория</a:t>
                      </a:r>
                    </a:p>
                    <a:p>
                      <a:r>
                        <a:rPr lang="ru-RU" sz="1800" b="0" dirty="0">
                          <a:latin typeface="Arial Narrow" panose="020B0606020202030204" pitchFamily="34" charset="0"/>
                          <a:hlinkClick r:id="rId6"/>
                        </a:rPr>
                        <a:t>http://www.clusterobservatory.eu/</a:t>
                      </a: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Управление экономического развития США и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Гарвардская школа бизнеса </a:t>
                      </a:r>
                      <a:r>
                        <a:rPr lang="ru-RU" sz="1800" b="0" dirty="0">
                          <a:latin typeface="Arial Narrow" panose="020B0606020202030204" pitchFamily="34" charset="0"/>
                          <a:hlinkClick r:id="rId7"/>
                        </a:rPr>
                        <a:t>https://www.clustermapping.us/</a:t>
                      </a: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Региональные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ситуационные центры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Центры кластерного развития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Центры трансфера технологий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07258"/>
                  </a:ext>
                </a:extLst>
              </a:tr>
              <a:tr h="569624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Сеть центров кластерной аналитики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Кластерная обсерватория ВШЭ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Сеть центров кластерного развития (ЦКР) для поддержки СМП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Сеть ЦТТ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3129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651599" y="1975237"/>
            <a:ext cx="13914903" cy="115501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790575" y="2012151"/>
            <a:ext cx="13914904" cy="1063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Масштаб проекта – государственный.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Предлагается создать центры в 85 – и регионах </a:t>
            </a:r>
            <a:endParaRPr sz="28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F35AE26-3E6D-4168-825D-CEDC15B6E3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406"/>
          <a:stretch/>
        </p:blipFill>
        <p:spPr bwMode="auto">
          <a:xfrm>
            <a:off x="2412425" y="3226761"/>
            <a:ext cx="11623959" cy="63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10AD53-9D64-4206-B784-1A1EA1A7A30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1599" y="5409915"/>
            <a:ext cx="4516147" cy="4009516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8E70AC4-6E07-41D4-8570-0365864B53E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82864" y="6074784"/>
            <a:ext cx="483080" cy="428887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1EF09DB-5B42-4E57-B8A6-BC1397D2BF6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00148" y="5554421"/>
            <a:ext cx="483080" cy="428887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41D546E-B0A2-45C8-8397-14C83F02123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50685" y="5554420"/>
            <a:ext cx="483080" cy="428887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0116719-DCD7-4E36-A4EB-338C46A052F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00867" y="7132677"/>
            <a:ext cx="483080" cy="428887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5AA36DB-19FE-4273-A846-FC3896FBD2E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35799" y="7869241"/>
            <a:ext cx="483080" cy="428887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4987A74A-A1F9-4A42-A026-275FCAB5C81D}"/>
              </a:ext>
            </a:extLst>
          </p:cNvPr>
          <p:cNvCxnSpPr>
            <a:cxnSpLocks/>
            <a:stCxn id="26" idx="2"/>
            <a:endCxn id="27" idx="1"/>
          </p:cNvCxnSpPr>
          <p:nvPr/>
        </p:nvCxnSpPr>
        <p:spPr>
          <a:xfrm>
            <a:off x="6092225" y="5983307"/>
            <a:ext cx="908642" cy="13638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EC8BBED-467C-4424-8920-9D54DEE61C12}"/>
              </a:ext>
            </a:extLst>
          </p:cNvPr>
          <p:cNvCxnSpPr>
            <a:cxnSpLocks/>
            <a:stCxn id="26" idx="3"/>
            <a:endCxn id="24" idx="1"/>
          </p:cNvCxnSpPr>
          <p:nvPr/>
        </p:nvCxnSpPr>
        <p:spPr>
          <a:xfrm>
            <a:off x="6333765" y="5768864"/>
            <a:ext cx="1649099" cy="520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3A47987-596A-4566-8150-AC7D24A57196}"/>
              </a:ext>
            </a:extLst>
          </p:cNvPr>
          <p:cNvCxnSpPr>
            <a:stCxn id="27" idx="3"/>
            <a:endCxn id="24" idx="2"/>
          </p:cNvCxnSpPr>
          <p:nvPr/>
        </p:nvCxnSpPr>
        <p:spPr>
          <a:xfrm flipV="1">
            <a:off x="7483947" y="6503671"/>
            <a:ext cx="740457" cy="843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09D3E4AC-67EC-4410-9FFF-7160C7CEFD78}"/>
              </a:ext>
            </a:extLst>
          </p:cNvPr>
          <p:cNvCxnSpPr>
            <a:stCxn id="24" idx="3"/>
            <a:endCxn id="25" idx="1"/>
          </p:cNvCxnSpPr>
          <p:nvPr/>
        </p:nvCxnSpPr>
        <p:spPr>
          <a:xfrm flipV="1">
            <a:off x="8465944" y="5768865"/>
            <a:ext cx="1334204" cy="520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C76BAF8-5DB9-4AF9-8043-F5A4EAD00657}"/>
              </a:ext>
            </a:extLst>
          </p:cNvPr>
          <p:cNvCxnSpPr>
            <a:stCxn id="24" idx="2"/>
            <a:endCxn id="28" idx="0"/>
          </p:cNvCxnSpPr>
          <p:nvPr/>
        </p:nvCxnSpPr>
        <p:spPr>
          <a:xfrm>
            <a:off x="8224404" y="6503671"/>
            <a:ext cx="652935" cy="1365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BBFA4D97-07CB-4BCD-8775-AAB35B703449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7483947" y="7347121"/>
            <a:ext cx="1151852" cy="736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8DB4D9A0-EF6C-4956-8E0D-12E15F907A26}"/>
              </a:ext>
            </a:extLst>
          </p:cNvPr>
          <p:cNvCxnSpPr>
            <a:cxnSpLocks/>
          </p:cNvCxnSpPr>
          <p:nvPr/>
        </p:nvCxnSpPr>
        <p:spPr>
          <a:xfrm>
            <a:off x="6260410" y="5981551"/>
            <a:ext cx="2373719" cy="188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18295006-9529-4240-A8C3-60F35998525C}"/>
              </a:ext>
            </a:extLst>
          </p:cNvPr>
          <p:cNvCxnSpPr/>
          <p:nvPr/>
        </p:nvCxnSpPr>
        <p:spPr>
          <a:xfrm flipV="1">
            <a:off x="7483947" y="6012234"/>
            <a:ext cx="2316201" cy="15493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8C7DE28C-0F2B-4DA3-878D-C8BD5AC4BB82}"/>
              </a:ext>
            </a:extLst>
          </p:cNvPr>
          <p:cNvCxnSpPr>
            <a:stCxn id="25" idx="2"/>
            <a:endCxn id="28" idx="3"/>
          </p:cNvCxnSpPr>
          <p:nvPr/>
        </p:nvCxnSpPr>
        <p:spPr>
          <a:xfrm flipH="1">
            <a:off x="9118879" y="5983308"/>
            <a:ext cx="922809" cy="2100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97FEAEE7-110A-45B1-8807-41AFF4B890CB}"/>
              </a:ext>
            </a:extLst>
          </p:cNvPr>
          <p:cNvCxnSpPr/>
          <p:nvPr/>
        </p:nvCxnSpPr>
        <p:spPr>
          <a:xfrm>
            <a:off x="6258740" y="5554420"/>
            <a:ext cx="3541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790799" y="1877359"/>
            <a:ext cx="11153807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tx1"/>
                </a:solidFill>
              </a:rPr>
              <a:t>Бюджетное финансирование центров, оценка эффективности в соответствии с показателями К</a:t>
            </a:r>
            <a:r>
              <a:rPr lang="en-US" sz="2500" b="1" dirty="0">
                <a:solidFill>
                  <a:schemeClr val="tx1"/>
                </a:solidFill>
              </a:rPr>
              <a:t>PI</a:t>
            </a:r>
            <a:r>
              <a:rPr lang="ru-RU" sz="2500" b="1" dirty="0">
                <a:solidFill>
                  <a:schemeClr val="lt1"/>
                </a:solidFill>
              </a:rPr>
              <a:t>? Из чего она обычно складывается? 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текст, квитанция, снимок экрана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071D2450-CF4C-4E50-8F1D-764137DAA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799" y="2974809"/>
            <a:ext cx="13328653" cy="62736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892450" y="408704"/>
            <a:ext cx="11505834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Текущие результаты (сборка элементов) 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2">
            <a:extLst>
              <a:ext uri="{FF2B5EF4-FFF2-40B4-BE49-F238E27FC236}">
                <a16:creationId xmlns:a16="http://schemas.microsoft.com/office/drawing/2014/main" id="{0BA388D7-4723-41CA-B3EE-0F841C39A9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614761"/>
              </p:ext>
            </p:extLst>
          </p:nvPr>
        </p:nvGraphicFramePr>
        <p:xfrm>
          <a:off x="821403" y="1894286"/>
          <a:ext cx="13855786" cy="8028546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3925513">
                  <a:extLst>
                    <a:ext uri="{9D8B030D-6E8A-4147-A177-3AD203B41FA5}">
                      <a16:colId xmlns:a16="http://schemas.microsoft.com/office/drawing/2014/main" val="3718712183"/>
                    </a:ext>
                  </a:extLst>
                </a:gridCol>
                <a:gridCol w="3338286">
                  <a:extLst>
                    <a:ext uri="{9D8B030D-6E8A-4147-A177-3AD203B41FA5}">
                      <a16:colId xmlns:a16="http://schemas.microsoft.com/office/drawing/2014/main" val="336202039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77848040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831782948"/>
                    </a:ext>
                  </a:extLst>
                </a:gridCol>
                <a:gridCol w="2527987">
                  <a:extLst>
                    <a:ext uri="{9D8B030D-6E8A-4147-A177-3AD203B41FA5}">
                      <a16:colId xmlns:a16="http://schemas.microsoft.com/office/drawing/2014/main" val="2659914142"/>
                    </a:ext>
                  </a:extLst>
                </a:gridCol>
              </a:tblGrid>
              <a:tr h="639082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Успешные кейсы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Стейк-</a:t>
                      </a:r>
                      <a:r>
                        <a:rPr lang="ru-RU" sz="2400" b="1" dirty="0" err="1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холдеры</a:t>
                      </a:r>
                      <a:endParaRPr lang="ru-RU" sz="24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Результаты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Другое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16635"/>
                  </a:ext>
                </a:extLst>
              </a:tr>
              <a:tr h="465792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Сайт Технопарка</a:t>
                      </a:r>
                    </a:p>
                    <a:p>
                      <a:r>
                        <a:rPr lang="en-US" sz="2000" b="1" dirty="0">
                          <a:latin typeface="Arial Narrow" panose="020B0606020202030204" pitchFamily="34" charset="0"/>
                          <a:hlinkClick r:id="rId5"/>
                        </a:rPr>
                        <a:t>https://in-reality.ru/partners/27/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Создано сообщество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B2G</a:t>
                      </a:r>
                    </a:p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B2B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Разработка коммерческого  предложения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Создан УНЦ Междисциплинарных проблем образования и когнитивистики МПГУ (2015-2022), 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11 рабочих программах дисциплин магистратуры «Когнитивные исследования в образовании», «Междисциплинарные исследования в образовании» (2017-2022).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02984"/>
                  </a:ext>
                </a:extLst>
              </a:tr>
              <a:tr h="1083661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Программа для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Учебно-методическое пособие для курса магистратуры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В2В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В печати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815681"/>
                  </a:ext>
                </a:extLst>
              </a:tr>
              <a:tr h="2952005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Цивилизационно-культурная модель , как основа активной информационно-аналитической системы ИИ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Для платформы Технопарка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Школьный музей «Человеческий капитал (ресурсный центр социального капитала» ГБОУ Школа № 2056 им. П. Романова (2011-2015 гг.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Федеральная  инновационная площадка ИХО РАО» (2012-2013гг.)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B2G</a:t>
                      </a:r>
                    </a:p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B2C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Международная выставка «Интермузей», 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участие 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Образовательные программы и работа УНЦ в ФГБОУ ВО МПГУ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24235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KEYWEN.COM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– сервис для тематического анализа на основании ИИ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  <a:hlinkClick r:id="rId6"/>
                        </a:rPr>
                        <a:t>http://keywen.com/000/UrlLog100.htm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Алгоритмы для долговременного прогноза научных трендов для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реализации их в онлайн-сервисе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В2В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Реализованы  5 грантов  РФФИ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25891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Ассоциативный портрет (методика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Методика автоматического формирования ассоциативных портретов предметных областей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В2В</a:t>
                      </a:r>
                    </a:p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Грант РФФИ  13-07-00272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49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85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C93E5397-D51C-4B19-B8CC-694D6FA35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804559"/>
              </p:ext>
            </p:extLst>
          </p:nvPr>
        </p:nvGraphicFramePr>
        <p:xfrm>
          <a:off x="428253" y="2838641"/>
          <a:ext cx="14262843" cy="5872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0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3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0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601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427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Разработка плана НИОКР по созданию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Profile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 Сервиса  по плану. 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Подготовка Заявки СТАРТ-1 до 05.09.2022.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Создание пилотного Центра КА.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Разработка бизнес-модели Сервиса  для использования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PROFILE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Подготовка Заявки  на грант Минцифры.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Подготовка учебного пособия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Подготовка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лицензированию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23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Результат: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Подана заявка на грант Фонда содействия инновациям Старт-1              (АС1-223281)  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Статья «Применение ИИ в многомерном тональном ценностном анализе текстов». Создание юр. Лица.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Получение  гранта Фонда содействия инновациям Старт-1.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hlinkClick r:id="rId4"/>
                        </a:rPr>
                        <a:t>https://online.fasie.ru/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Программа создания и развития пилотного центра КА.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подана заявка на грант Минцифры  </a:t>
                      </a:r>
                      <a:r>
                        <a:rPr lang="en-US" sz="2000" dirty="0">
                          <a:latin typeface="Arial Narrow" panose="020B0606020202030204" pitchFamily="34" charset="0"/>
                          <a:hlinkClick r:id="rId5"/>
                        </a:rPr>
                        <a:t>https://xn----8sbis2aqlf5f.xn--p1ai/2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  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участие на форуме РПС по результатам работы,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статья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учебное  пособие  по методике и технологии использования 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PROFILE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239956"/>
                  </a:ext>
                </a:extLst>
              </a:tr>
              <a:tr h="65693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Июнь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Август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Сентябрь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Октябрь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Ноябрь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Декабрь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990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Что есть, кто владеет? Что делаем дальше, на каких рынках, за чей счёт?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479E6BC-0C06-4D79-AAE9-8BAD5699C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006964"/>
              </p:ext>
            </p:extLst>
          </p:nvPr>
        </p:nvGraphicFramePr>
        <p:xfrm>
          <a:off x="835748" y="2193317"/>
          <a:ext cx="13841441" cy="667892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193576">
                  <a:extLst>
                    <a:ext uri="{9D8B030D-6E8A-4147-A177-3AD203B41FA5}">
                      <a16:colId xmlns:a16="http://schemas.microsoft.com/office/drawing/2014/main" val="1839500787"/>
                    </a:ext>
                  </a:extLst>
                </a:gridCol>
                <a:gridCol w="2068621">
                  <a:extLst>
                    <a:ext uri="{9D8B030D-6E8A-4147-A177-3AD203B41FA5}">
                      <a16:colId xmlns:a16="http://schemas.microsoft.com/office/drawing/2014/main" val="3538192833"/>
                    </a:ext>
                  </a:extLst>
                </a:gridCol>
                <a:gridCol w="4028320">
                  <a:extLst>
                    <a:ext uri="{9D8B030D-6E8A-4147-A177-3AD203B41FA5}">
                      <a16:colId xmlns:a16="http://schemas.microsoft.com/office/drawing/2014/main" val="3371293993"/>
                    </a:ext>
                  </a:extLst>
                </a:gridCol>
                <a:gridCol w="3550924">
                  <a:extLst>
                    <a:ext uri="{9D8B030D-6E8A-4147-A177-3AD203B41FA5}">
                      <a16:colId xmlns:a16="http://schemas.microsoft.com/office/drawing/2014/main" val="3796882938"/>
                    </a:ext>
                  </a:extLst>
                </a:gridCol>
              </a:tblGrid>
              <a:tr h="6987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  <a:endParaRPr lang="en-US" sz="28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лежит в основе разработки</a:t>
                      </a:r>
                      <a:r>
                        <a:rPr lang="en-US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ряда продуктов: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Целевая аудитория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Интеллектуальная собственность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Рынки 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6233592"/>
                  </a:ext>
                </a:extLst>
              </a:tr>
              <a:tr h="775768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Активная информационно-аналитическая программа </a:t>
                      </a:r>
                    </a:p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ИИ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PROFILE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Информатика, образование, здравоохранение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81161"/>
                  </a:ext>
                </a:extLst>
              </a:tr>
              <a:tr h="7930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Сервиса прогнозной аналитики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Руководители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B2B B2C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Частно-государственная собственность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Управление процессами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96957"/>
                  </a:ext>
                </a:extLst>
              </a:tr>
              <a:tr h="94816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 для создания индивидуального лингвистического профиля 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ИЛП)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G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Образование, наука, производство и управление человеческими ресурсами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2973674"/>
                  </a:ext>
                </a:extLst>
              </a:tr>
              <a:tr h="86196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 для создания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цивилизационно-культурного  профиля  организации, территории (ИЛП)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G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B2B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Управление процессами</a:t>
                      </a:r>
                    </a:p>
                    <a:p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013578"/>
                  </a:ext>
                </a:extLst>
              </a:tr>
              <a:tr h="145817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/>
                        <a:t>Сервиса по  управлению индивидуальным  человеческим и социальным капиталами (человека, семьи, организации, территории)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B2B B2C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  <a:latin typeface="Arial Narrow" panose="020B0606020202030204" pitchFamily="34" charset="0"/>
                        </a:rPr>
                        <a:t>Лицензия на методику, регистрация ПО </a:t>
                      </a:r>
                    </a:p>
                  </a:txBody>
                  <a:tcPr marL="3653" marR="3653" marT="3343" marB="0"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Здоровьесбережение, образование, менеджмент человеческого капитала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4558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F65796D5-1F67-402B-9EB7-519979E84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000894"/>
              </p:ext>
            </p:extLst>
          </p:nvPr>
        </p:nvGraphicFramePr>
        <p:xfrm>
          <a:off x="578318" y="2569978"/>
          <a:ext cx="13189932" cy="6287112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4629658">
                  <a:extLst>
                    <a:ext uri="{9D8B030D-6E8A-4147-A177-3AD203B41FA5}">
                      <a16:colId xmlns:a16="http://schemas.microsoft.com/office/drawing/2014/main" val="725748648"/>
                    </a:ext>
                  </a:extLst>
                </a:gridCol>
                <a:gridCol w="973199">
                  <a:extLst>
                    <a:ext uri="{9D8B030D-6E8A-4147-A177-3AD203B41FA5}">
                      <a16:colId xmlns:a16="http://schemas.microsoft.com/office/drawing/2014/main" val="2067088026"/>
                    </a:ext>
                  </a:extLst>
                </a:gridCol>
                <a:gridCol w="1356094">
                  <a:extLst>
                    <a:ext uri="{9D8B030D-6E8A-4147-A177-3AD203B41FA5}">
                      <a16:colId xmlns:a16="http://schemas.microsoft.com/office/drawing/2014/main" val="3312866535"/>
                    </a:ext>
                  </a:extLst>
                </a:gridCol>
                <a:gridCol w="1410788">
                  <a:extLst>
                    <a:ext uri="{9D8B030D-6E8A-4147-A177-3AD203B41FA5}">
                      <a16:colId xmlns:a16="http://schemas.microsoft.com/office/drawing/2014/main" val="2499609041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2808410436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190575765"/>
                    </a:ext>
                  </a:extLst>
                </a:gridCol>
                <a:gridCol w="2168433">
                  <a:extLst>
                    <a:ext uri="{9D8B030D-6E8A-4147-A177-3AD203B41FA5}">
                      <a16:colId xmlns:a16="http://schemas.microsoft.com/office/drawing/2014/main" val="3393655266"/>
                    </a:ext>
                  </a:extLst>
                </a:gridCol>
              </a:tblGrid>
              <a:tr h="1207600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Годы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Клиенты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/>
                        <a:t>Выручка, млн. руб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Инвестиции, млн. руб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Себестоимость, %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 Прибыль, млн.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1877173"/>
                  </a:ext>
                </a:extLst>
              </a:tr>
              <a:tr h="350285">
                <a:tc rowSpan="3"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Лицензия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  (лицензия 10 млн.)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2022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лицензия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6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301181"/>
                  </a:ext>
                </a:extLst>
              </a:tr>
              <a:tr h="378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2023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лицензий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25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669987"/>
                  </a:ext>
                </a:extLst>
              </a:tr>
              <a:tr h="422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/>
                        <a:t>2024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85  лицензий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850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553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213758"/>
                  </a:ext>
                </a:extLst>
              </a:tr>
              <a:tr h="37893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 прогнозной аналитики (консалтинг – 100 тыс.)  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консультаций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7,1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2,5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107734"/>
                  </a:ext>
                </a:extLst>
              </a:tr>
              <a:tr h="378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 консультаций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99942"/>
                  </a:ext>
                </a:extLst>
              </a:tr>
              <a:tr h="256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/>
                        <a:t>2024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 консультаций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70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712911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(человека, семьи, организации, территории) Стартап 3. </a:t>
                      </a: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500 руб. мес. частн. польз., 2 млн. год. (корпорация 1000 польз)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196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 тыс.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0,125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1793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50 тыс.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25/100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/>
                        <a:t>12 </a:t>
                      </a:r>
                    </a:p>
                    <a:p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5470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5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2.500/1.500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0" dirty="0"/>
                        <a:t>1.6 / 0,98</a:t>
                      </a:r>
                    </a:p>
                    <a:p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12438"/>
                  </a:ext>
                </a:extLst>
              </a:tr>
              <a:tr h="7276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Итого, за 2024: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635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6892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На слайде про финансы все итоги в деньгах есть. Сколько вы отдадите инвестору? На каких условиях? Доля, опцион, займ или что вы ещё можете придумать/предложить? Пишите тут чётко и конкретно. Если есть расчёты по оценке стоимости компании – тоже вынесите итоги на этот слайд.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55A4D2C-1D83-4CBC-B3F2-35E17E0E4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30564"/>
              </p:ext>
            </p:extLst>
          </p:nvPr>
        </p:nvGraphicFramePr>
        <p:xfrm>
          <a:off x="892450" y="3494985"/>
          <a:ext cx="13086836" cy="391235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5615926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1434353">
                  <a:extLst>
                    <a:ext uri="{9D8B030D-6E8A-4147-A177-3AD203B41FA5}">
                      <a16:colId xmlns:a16="http://schemas.microsoft.com/office/drawing/2014/main" val="1995419215"/>
                    </a:ext>
                  </a:extLst>
                </a:gridCol>
                <a:gridCol w="1239371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4797186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</a:tblGrid>
              <a:tr h="119076">
                <a:tc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Надо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Сегмент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Доля от будущей прибыли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Лицензия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(10 млн.)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15 млн.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В2</a:t>
                      </a:r>
                      <a:r>
                        <a:rPr lang="en-US" sz="1800" b="1" dirty="0"/>
                        <a:t>B</a:t>
                      </a:r>
                      <a:endParaRPr lang="ru-RU" sz="1800" b="1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45%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66749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Центр кластерной аналитики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7,1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B2G</a:t>
                      </a:r>
                      <a:endParaRPr lang="ru-RU" sz="1800" b="1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Частно-государственный сектор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517722"/>
                  </a:ext>
                </a:extLst>
              </a:tr>
              <a:tr h="4705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 прогнозной аналитики   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(2 млн./ год)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8 млн.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B2G</a:t>
                      </a:r>
                      <a:endParaRPr lang="ru-RU" sz="18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Частно-государственный сектор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602301"/>
                  </a:ext>
                </a:extLst>
              </a:tr>
              <a:tr h="20702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(человека, семьи, организации, территории) 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500 руб. мес. частн. польз., 2 млн. год. (корпорация 1000 польз)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16,5 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млн.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3</a:t>
                      </a:r>
                      <a:r>
                        <a:rPr lang="ru-RU" sz="2400" b="1" dirty="0"/>
                        <a:t>0%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3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Как будет выглядеть ваша совместная работа с индустриальным партнёром? Вы хотите чтобы он вас купил прямо сейчас? Или сделать совместное предприятие для выхода на новые рынки? </a:t>
            </a:r>
            <a:br>
              <a:rPr lang="ru-RU" sz="2500" dirty="0">
                <a:solidFill>
                  <a:schemeClr val="lt1"/>
                </a:solidFill>
              </a:rPr>
            </a:b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dirty="0">
                <a:solidFill>
                  <a:schemeClr val="lt1"/>
                </a:solidFill>
              </a:rPr>
              <a:t>Или вы хотите к нему на работу? Или вы хотите, чтобы он стал вашим клиентом? Тут уже сложнее. Вы получается не сотрудничество предлагаете, а продаёте ему свою продукцию (услуги). Даже если и так, может быть ему купить у вас сначала 51%, например?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468070" y="365156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946CEC24-636F-484F-839D-5FD029212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169129"/>
              </p:ext>
            </p:extLst>
          </p:nvPr>
        </p:nvGraphicFramePr>
        <p:xfrm>
          <a:off x="442161" y="2211661"/>
          <a:ext cx="13981251" cy="6230801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199014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1105247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4418271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  <a:gridCol w="5258719">
                  <a:extLst>
                    <a:ext uri="{9D8B030D-6E8A-4147-A177-3AD203B41FA5}">
                      <a16:colId xmlns:a16="http://schemas.microsoft.com/office/drawing/2014/main" val="49175642"/>
                    </a:ext>
                  </a:extLst>
                </a:gridCol>
              </a:tblGrid>
              <a:tr h="369926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Сектор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Партнёр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Сотрудничество и услуги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5436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Лицензия </a:t>
                      </a:r>
                      <a:r>
                        <a:rPr lang="en-US" sz="2000" b="1" dirty="0"/>
                        <a:t>PROFILE</a:t>
                      </a:r>
                      <a:r>
                        <a:rPr lang="ru-RU" sz="2000" b="1" dirty="0"/>
                        <a:t> 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В2</a:t>
                      </a:r>
                      <a:r>
                        <a:rPr lang="en-US" sz="1800" b="1" dirty="0"/>
                        <a:t>B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Минцифры, грант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-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67496"/>
                  </a:ext>
                </a:extLst>
              </a:tr>
              <a:tr h="54367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Сервис прогнозной аналитики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en-US" sz="1800" b="1" dirty="0"/>
                        <a:t>B2G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Ситуационный центр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Консалтинг (кластерный менеджмент)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602301"/>
                  </a:ext>
                </a:extLst>
              </a:tr>
              <a:tr h="1961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Министерство Науки и образования РФ, Министерство  Просвещения РФ, Министерство Здравоохранения РФ, Министерство труда и социальной защиты РФ, Минцифры   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Договор о пользовании и сборе баз данных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1802711"/>
                  </a:ext>
                </a:extLst>
              </a:tr>
              <a:tr h="8913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Росстат, ГОСТЕХ и др. базы данных, Сбер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Договор о пользовании и сборе баз данных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362477"/>
                  </a:ext>
                </a:extLst>
              </a:tr>
              <a:tr h="1310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/>
                        <a:t>Сервис по  управлению индивидуальным  человеческим и социальным капиталами 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dirty="0"/>
                        <a:t>В2</a:t>
                      </a:r>
                      <a:r>
                        <a:rPr lang="en-US" sz="1800" b="1" dirty="0"/>
                        <a:t>B</a:t>
                      </a:r>
                      <a:endParaRPr lang="ru-RU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dirty="0"/>
                        <a:t>B2G</a:t>
                      </a:r>
                      <a:endParaRPr lang="en-US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Скидка на пользование сервисом на 1 год 50% (1 млн./1000 чел.)</a:t>
                      </a:r>
                    </a:p>
                    <a:p>
                      <a:r>
                        <a:rPr lang="ru-RU" sz="1800" b="1" dirty="0"/>
                        <a:t>Родительская ассоциация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Создание совместного пилотного 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69" y="1095558"/>
          <a:ext cx="1969" cy="1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9" y="1095558"/>
                        <a:ext cx="1969" cy="1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Google Shape;117;p5"/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" name="Google Shape;265;p25">
            <a:extLst>
              <a:ext uri="{FF2B5EF4-FFF2-40B4-BE49-F238E27FC236}">
                <a16:creationId xmlns:a16="http://schemas.microsoft.com/office/drawing/2014/main" id="{0DFD221C-FDF5-4B4E-9AE4-5E52C7F303B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416675" y="1912784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68;p25">
            <a:extLst>
              <a:ext uri="{FF2B5EF4-FFF2-40B4-BE49-F238E27FC236}">
                <a16:creationId xmlns:a16="http://schemas.microsoft.com/office/drawing/2014/main" id="{0D7C36F5-B0A3-4A40-B8BF-BE9DA75939F5}"/>
              </a:ext>
            </a:extLst>
          </p:cNvPr>
          <p:cNvSpPr txBox="1">
            <a:spLocks/>
          </p:cNvSpPr>
          <p:nvPr/>
        </p:nvSpPr>
        <p:spPr>
          <a:xfrm>
            <a:off x="416675" y="588544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354"/>
            </a:pPr>
            <a:r>
              <a:rPr lang="ru-RU" sz="350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</a:p>
        </p:txBody>
      </p:sp>
      <p:pic>
        <p:nvPicPr>
          <p:cNvPr id="30" name="Google Shape;270;p25">
            <a:extLst>
              <a:ext uri="{FF2B5EF4-FFF2-40B4-BE49-F238E27FC236}">
                <a16:creationId xmlns:a16="http://schemas.microsoft.com/office/drawing/2014/main" id="{71AF8A3F-B86F-481B-A49C-50851586367F}"/>
              </a:ext>
            </a:extLst>
          </p:cNvPr>
          <p:cNvPicPr preferRelativeResize="0"/>
          <p:nvPr/>
        </p:nvPicPr>
        <p:blipFill rotWithShape="1">
          <a:blip r:embed="rId8">
            <a:alphaModFix amt="48000"/>
          </a:blip>
          <a:srcRect l="12509" t="15044" r="19245" b="34925"/>
          <a:stretch/>
        </p:blipFill>
        <p:spPr>
          <a:xfrm>
            <a:off x="3302000" y="1912784"/>
            <a:ext cx="9621520" cy="852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69;p25">
            <a:extLst>
              <a:ext uri="{FF2B5EF4-FFF2-40B4-BE49-F238E27FC236}">
                <a16:creationId xmlns:a16="http://schemas.microsoft.com/office/drawing/2014/main" id="{AAFAC7F0-D28D-4937-BDDD-111180A5ED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800000" flipH="1">
            <a:off x="8985176" y="944823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117;p5">
            <a:extLst>
              <a:ext uri="{FF2B5EF4-FFF2-40B4-BE49-F238E27FC236}">
                <a16:creationId xmlns:a16="http://schemas.microsoft.com/office/drawing/2014/main" id="{2CF0CAB4-4760-4BCE-B4AA-CC3F65F649A3}"/>
              </a:ext>
            </a:extLst>
          </p:cNvPr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34" name="Таблица 17">
            <a:extLst>
              <a:ext uri="{FF2B5EF4-FFF2-40B4-BE49-F238E27FC236}">
                <a16:creationId xmlns:a16="http://schemas.microsoft.com/office/drawing/2014/main" id="{E4713299-B2D5-439D-A49E-71301AA71781}"/>
              </a:ext>
            </a:extLst>
          </p:cNvPr>
          <p:cNvGraphicFramePr>
            <a:graphicFrameLocks noGrp="1"/>
          </p:cNvGraphicFramePr>
          <p:nvPr/>
        </p:nvGraphicFramePr>
        <p:xfrm>
          <a:off x="484692" y="2907402"/>
          <a:ext cx="13938286" cy="62065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5392">
                  <a:extLst>
                    <a:ext uri="{9D8B030D-6E8A-4147-A177-3AD203B41FA5}">
                      <a16:colId xmlns:a16="http://schemas.microsoft.com/office/drawing/2014/main" val="63911266"/>
                    </a:ext>
                  </a:extLst>
                </a:gridCol>
                <a:gridCol w="6053751">
                  <a:extLst>
                    <a:ext uri="{9D8B030D-6E8A-4147-A177-3AD203B41FA5}">
                      <a16:colId xmlns:a16="http://schemas.microsoft.com/office/drawing/2014/main" val="2362195389"/>
                    </a:ext>
                  </a:extLst>
                </a:gridCol>
                <a:gridCol w="1027659">
                  <a:extLst>
                    <a:ext uri="{9D8B030D-6E8A-4147-A177-3AD203B41FA5}">
                      <a16:colId xmlns:a16="http://schemas.microsoft.com/office/drawing/2014/main" val="2700366602"/>
                    </a:ext>
                  </a:extLst>
                </a:gridCol>
                <a:gridCol w="5941484">
                  <a:extLst>
                    <a:ext uri="{9D8B030D-6E8A-4147-A177-3AD203B41FA5}">
                      <a16:colId xmlns:a16="http://schemas.microsoft.com/office/drawing/2014/main" val="3481931430"/>
                    </a:ext>
                  </a:extLst>
                </a:gridCol>
              </a:tblGrid>
              <a:tr h="1222420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Сабанина Наталия Рафаэлевна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инициатор проекта,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профессиональная область -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философия образования, теория и практика человеческого и социального капиталов, проектный менеджер, преподаватель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Кузнецов Петр Павлович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профессор, д. мед. наук, совладелец медицинской страховой компании «Медстрах» и её руководитель в течение 30 лет, идеолог развития биомедицины и технологий цифрового двойника человека.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302673479"/>
                  </a:ext>
                </a:extLst>
              </a:tr>
              <a:tr h="128514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Трушкин Сергей Юрьевич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цифровая трансформация и менеджмент, разработчик методологии ресурсно-целевого моделирования, преподаватель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Медведева Диана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Владимировна –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главный региональный эксперт WSR и «Абилимкикс» по компетенции «Предпринимательство», специалист по бизнес-планированию, экономист, региональный эксперт АСИ по направлению «Образование и кадры».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4233982841"/>
                  </a:ext>
                </a:extLst>
              </a:tr>
              <a:tr h="898839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Шарнин Михаил Михайлович –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специалист в области информационных технологий, к.т.н., разработка программ ИИ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Сокирянская Елена Алексеевна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архитектор экосистем для человека и бизнеса, подбор кадров и </a:t>
                      </a:r>
                      <a:r>
                        <a:rPr lang="en-US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GR.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238975179"/>
                  </a:ext>
                </a:extLst>
              </a:tr>
              <a:tr h="105835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Козинец Елена Андреевна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проекты в области геймификации образовательного процесса в сфере охраны труда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Соколова    Маргарита Владимировна –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бренд-директор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PR-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агентства, имиджмейкер-аналитик, консультант по репутации, маркетинг территорий и государственного управления 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099804417"/>
                  </a:ext>
                </a:extLst>
              </a:tr>
              <a:tr h="1150514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Калинин Степан Сергеевич 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к. филол. н., лингвист – разработчик тезауруса для программы ИИ, переводчик.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Рыбаков Иван Александрович 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специалист в области упаковки продукта и продаж. Реализованы проекты по укреплению здоровья работников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194161994"/>
                  </a:ext>
                </a:extLst>
              </a:tr>
            </a:tbl>
          </a:graphicData>
        </a:graphic>
      </p:graphicFrame>
      <p:pic>
        <p:nvPicPr>
          <p:cNvPr id="35" name="Рисунок 34" descr="Изображение выглядит как текст, человек, внутренний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37C7C152-E00E-40C9-955D-1947ECE93FE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875" t="3021" r="55937" b="20525"/>
          <a:stretch/>
        </p:blipFill>
        <p:spPr>
          <a:xfrm>
            <a:off x="599564" y="3104378"/>
            <a:ext cx="669656" cy="774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Picture 8" descr="Петр Павлович Кузнецов » Медвестник">
            <a:extLst>
              <a:ext uri="{FF2B5EF4-FFF2-40B4-BE49-F238E27FC236}">
                <a16:creationId xmlns:a16="http://schemas.microsoft.com/office/drawing/2014/main" id="{229D4BEA-1D97-4B45-9537-5241F9015A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24000"/>
          <a:stretch/>
        </p:blipFill>
        <p:spPr bwMode="auto">
          <a:xfrm>
            <a:off x="7606258" y="3192716"/>
            <a:ext cx="669656" cy="709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Picture 4" descr="Каким должен быть ИТ-директор - Бизнес-издание Клуб Директоров">
            <a:extLst>
              <a:ext uri="{FF2B5EF4-FFF2-40B4-BE49-F238E27FC236}">
                <a16:creationId xmlns:a16="http://schemas.microsoft.com/office/drawing/2014/main" id="{6E096645-30BF-47EA-BD19-4446ED149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" t="2307" r="150" b="23224"/>
          <a:stretch/>
        </p:blipFill>
        <p:spPr bwMode="auto">
          <a:xfrm>
            <a:off x="636234" y="4285604"/>
            <a:ext cx="669656" cy="714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Picture 6" descr="Елена Сокирянская | ВКонтакте">
            <a:extLst>
              <a:ext uri="{FF2B5EF4-FFF2-40B4-BE49-F238E27FC236}">
                <a16:creationId xmlns:a16="http://schemas.microsoft.com/office/drawing/2014/main" id="{FB112327-B17D-4FA2-945E-E2F8A73B1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3" t="8336" r="7807" b="28968"/>
          <a:stretch/>
        </p:blipFill>
        <p:spPr bwMode="auto">
          <a:xfrm>
            <a:off x="7608628" y="5519664"/>
            <a:ext cx="669656" cy="816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60EB180-86F0-488B-9D6A-EAE7040EAA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4" y="6490289"/>
            <a:ext cx="669656" cy="768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Object 2">
            <a:extLst>
              <a:ext uri="{FF2B5EF4-FFF2-40B4-BE49-F238E27FC236}">
                <a16:creationId xmlns:a16="http://schemas.microsoft.com/office/drawing/2014/main" id="{CC0F3BF0-92DD-45CB-A1BB-C7A1B29D47C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517" r="10724" b="39601"/>
          <a:stretch/>
        </p:blipFill>
        <p:spPr>
          <a:xfrm>
            <a:off x="7608628" y="7603943"/>
            <a:ext cx="669656" cy="743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Рисунок 3">
            <a:extLst>
              <a:ext uri="{FF2B5EF4-FFF2-40B4-BE49-F238E27FC236}">
                <a16:creationId xmlns:a16="http://schemas.microsoft.com/office/drawing/2014/main" id="{BD918D79-245E-43C4-AE27-9833C55D9C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08628" y="4344526"/>
            <a:ext cx="669656" cy="88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E99A63E2-F0C4-4953-AAC7-19A2AE12EE4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42086"/>
          <a:stretch/>
        </p:blipFill>
        <p:spPr>
          <a:xfrm>
            <a:off x="7608628" y="6512803"/>
            <a:ext cx="669656" cy="91515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3B7469E-27E8-48E1-9D47-8A9436FE1680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" r="15934"/>
          <a:stretch/>
        </p:blipFill>
        <p:spPr>
          <a:xfrm>
            <a:off x="636234" y="5458608"/>
            <a:ext cx="669656" cy="739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0D98406-7F6E-439C-A18C-0C2438DBDEB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6234" y="7487935"/>
            <a:ext cx="669656" cy="85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2190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430339894"/>
              </p:ext>
            </p:extLst>
          </p:nvPr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https://in-reality.ru/user/4770/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(965)274-90-25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myzeinatali@mail.ru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7456</TotalTime>
  <Words>1769</Words>
  <Application>Microsoft Office PowerPoint</Application>
  <PresentationFormat>Произвольный</PresentationFormat>
  <Paragraphs>304</Paragraphs>
  <Slides>15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Calibri</vt:lpstr>
      <vt:lpstr>Arial</vt:lpstr>
      <vt:lpstr>Arial Black</vt:lpstr>
      <vt:lpstr>Arial Narrow</vt:lpstr>
      <vt:lpstr>2_Тема Office</vt:lpstr>
      <vt:lpstr>Слайд think-cell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 (сборка элементов)  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Наталия</dc:creator>
  <cp:lastModifiedBy>Сабанина Наталия</cp:lastModifiedBy>
  <cp:revision>76</cp:revision>
  <dcterms:modified xsi:type="dcterms:W3CDTF">2022-07-05T19:58:57Z</dcterms:modified>
</cp:coreProperties>
</file>