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Poppins Bold" charset="1" panose="00000800000000000000"/>
      <p:regular r:id="rId23"/>
    </p:embeddedFont>
    <p:embeddedFont>
      <p:font typeface="Lato" charset="1" panose="020F0502020204030203"/>
      <p:regular r:id="rId24"/>
    </p:embeddedFont>
    <p:embeddedFont>
      <p:font typeface="Poppins" charset="1" panose="00000500000000000000"/>
      <p:regular r:id="rId25"/>
    </p:embeddedFont>
    <p:embeddedFont>
      <p:font typeface="Lato Bold" charset="1" panose="020F0502020204030203"/>
      <p:regular r:id="rId26"/>
    </p:embeddedFont>
    <p:embeddedFont>
      <p:font typeface="Open Sans Bold" charset="1" panose="020B0806030504020204"/>
      <p:regular r:id="rId27"/>
    </p:embeddedFont>
    <p:embeddedFont>
      <p:font typeface="Open Sans" charset="1" panose="020B06060305040202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4.png" Type="http://schemas.openxmlformats.org/officeDocument/2006/relationships/image"/><Relationship Id="rId4" Target="../media/image1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8.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4.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svg" Type="http://schemas.openxmlformats.org/officeDocument/2006/relationships/image"/><Relationship Id="rId2" Target="../media/image1.png" Type="http://schemas.openxmlformats.org/officeDocument/2006/relationships/image"/><Relationship Id="rId3" Target="../media/image17.png" Type="http://schemas.openxmlformats.org/officeDocument/2006/relationships/image"/><Relationship Id="rId4" Target="../media/image14.pn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23.png" Type="http://schemas.openxmlformats.org/officeDocument/2006/relationships/image"/><Relationship Id="rId8" Target="../media/image24.svg" Type="http://schemas.openxmlformats.org/officeDocument/2006/relationships/image"/><Relationship Id="rId9" Target="../media/image2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4.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27.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9.png" Type="http://schemas.openxmlformats.org/officeDocument/2006/relationships/image"/><Relationship Id="rId4" Target="../media/image10.png" Type="http://schemas.openxmlformats.org/officeDocument/2006/relationships/image"/><Relationship Id="rId5" Target="../media/image30.jpeg" Type="http://schemas.openxmlformats.org/officeDocument/2006/relationships/image"/><Relationship Id="rId6" Target="../media/image31.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10.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928665" y="645697"/>
            <a:ext cx="16598104" cy="995428"/>
            <a:chOff x="0" y="0"/>
            <a:chExt cx="4371517" cy="262170"/>
          </a:xfrm>
        </p:grpSpPr>
        <p:sp>
          <p:nvSpPr>
            <p:cNvPr name="Freeform 3" id="3"/>
            <p:cNvSpPr/>
            <p:nvPr/>
          </p:nvSpPr>
          <p:spPr>
            <a:xfrm flipH="false" flipV="false" rot="0">
              <a:off x="0" y="0"/>
              <a:ext cx="4371517" cy="262170"/>
            </a:xfrm>
            <a:custGeom>
              <a:avLst/>
              <a:gdLst/>
              <a:ahLst/>
              <a:cxnLst/>
              <a:rect r="r" b="b" t="t" l="l"/>
              <a:pathLst>
                <a:path h="262170" w="4371517">
                  <a:moveTo>
                    <a:pt x="29852" y="0"/>
                  </a:moveTo>
                  <a:lnTo>
                    <a:pt x="4341666" y="0"/>
                  </a:lnTo>
                  <a:cubicBezTo>
                    <a:pt x="4349583" y="0"/>
                    <a:pt x="4357176" y="3145"/>
                    <a:pt x="4362774" y="8743"/>
                  </a:cubicBezTo>
                  <a:cubicBezTo>
                    <a:pt x="4368372" y="14342"/>
                    <a:pt x="4371517" y="21935"/>
                    <a:pt x="4371517" y="29852"/>
                  </a:cubicBezTo>
                  <a:lnTo>
                    <a:pt x="4371517" y="232318"/>
                  </a:lnTo>
                  <a:cubicBezTo>
                    <a:pt x="4371517" y="248805"/>
                    <a:pt x="4358152" y="262170"/>
                    <a:pt x="4341666" y="262170"/>
                  </a:cubicBezTo>
                  <a:lnTo>
                    <a:pt x="29852" y="262170"/>
                  </a:lnTo>
                  <a:cubicBezTo>
                    <a:pt x="21935" y="262170"/>
                    <a:pt x="14342" y="259025"/>
                    <a:pt x="8743" y="253427"/>
                  </a:cubicBezTo>
                  <a:cubicBezTo>
                    <a:pt x="3145" y="247829"/>
                    <a:pt x="0" y="240236"/>
                    <a:pt x="0" y="232318"/>
                  </a:cubicBezTo>
                  <a:lnTo>
                    <a:pt x="0" y="29852"/>
                  </a:lnTo>
                  <a:cubicBezTo>
                    <a:pt x="0" y="21935"/>
                    <a:pt x="3145" y="14342"/>
                    <a:pt x="8743" y="8743"/>
                  </a:cubicBezTo>
                  <a:cubicBezTo>
                    <a:pt x="14342" y="3145"/>
                    <a:pt x="21935" y="0"/>
                    <a:pt x="29852" y="0"/>
                  </a:cubicBezTo>
                  <a:close/>
                </a:path>
              </a:pathLst>
            </a:custGeom>
            <a:solidFill>
              <a:srgbClr val="000000">
                <a:alpha val="0"/>
              </a:srgbClr>
            </a:solidFill>
            <a:ln w="38100" cap="rnd">
              <a:solidFill>
                <a:srgbClr val="E5E1DA"/>
              </a:solidFill>
              <a:prstDash val="solid"/>
              <a:round/>
            </a:ln>
          </p:spPr>
        </p:sp>
        <p:sp>
          <p:nvSpPr>
            <p:cNvPr name="TextBox 4" id="4"/>
            <p:cNvSpPr txBox="true"/>
            <p:nvPr/>
          </p:nvSpPr>
          <p:spPr>
            <a:xfrm>
              <a:off x="0" y="-38100"/>
              <a:ext cx="4371517" cy="30027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5651837" y="289333"/>
            <a:ext cx="12112509" cy="8707633"/>
          </a:xfrm>
          <a:custGeom>
            <a:avLst/>
            <a:gdLst/>
            <a:ahLst/>
            <a:cxnLst/>
            <a:rect r="r" b="b" t="t" l="l"/>
            <a:pathLst>
              <a:path h="8707633" w="12112509">
                <a:moveTo>
                  <a:pt x="0" y="0"/>
                </a:moveTo>
                <a:lnTo>
                  <a:pt x="12112509" y="0"/>
                </a:lnTo>
                <a:lnTo>
                  <a:pt x="12112509" y="8707633"/>
                </a:lnTo>
                <a:lnTo>
                  <a:pt x="0" y="8707633"/>
                </a:lnTo>
                <a:lnTo>
                  <a:pt x="0" y="0"/>
                </a:lnTo>
                <a:close/>
              </a:path>
            </a:pathLst>
          </a:custGeom>
          <a:blipFill>
            <a:blip r:embed="rId2"/>
            <a:stretch>
              <a:fillRect l="0" t="-501" r="0" b="0"/>
            </a:stretch>
          </a:blipFill>
        </p:spPr>
      </p:sp>
      <p:sp>
        <p:nvSpPr>
          <p:cNvPr name="Freeform 6" id="6"/>
          <p:cNvSpPr/>
          <p:nvPr/>
        </p:nvSpPr>
        <p:spPr>
          <a:xfrm flipH="false" flipV="false" rot="0">
            <a:off x="12850445" y="9258300"/>
            <a:ext cx="428625" cy="428625"/>
          </a:xfrm>
          <a:custGeom>
            <a:avLst/>
            <a:gdLst/>
            <a:ahLst/>
            <a:cxnLst/>
            <a:rect r="r" b="b" t="t" l="l"/>
            <a:pathLst>
              <a:path h="428625" w="428625">
                <a:moveTo>
                  <a:pt x="0" y="0"/>
                </a:moveTo>
                <a:lnTo>
                  <a:pt x="428625" y="0"/>
                </a:lnTo>
                <a:lnTo>
                  <a:pt x="428625" y="428625"/>
                </a:lnTo>
                <a:lnTo>
                  <a:pt x="0" y="4286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7173813" y="9258300"/>
            <a:ext cx="428625" cy="428625"/>
          </a:xfrm>
          <a:custGeom>
            <a:avLst/>
            <a:gdLst/>
            <a:ahLst/>
            <a:cxnLst/>
            <a:rect r="r" b="b" t="t" l="l"/>
            <a:pathLst>
              <a:path h="428625" w="428625">
                <a:moveTo>
                  <a:pt x="0" y="0"/>
                </a:moveTo>
                <a:lnTo>
                  <a:pt x="428625" y="0"/>
                </a:lnTo>
                <a:lnTo>
                  <a:pt x="428625" y="428625"/>
                </a:lnTo>
                <a:lnTo>
                  <a:pt x="0" y="42862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28665" y="9258300"/>
            <a:ext cx="428625" cy="428625"/>
          </a:xfrm>
          <a:custGeom>
            <a:avLst/>
            <a:gdLst/>
            <a:ahLst/>
            <a:cxnLst/>
            <a:rect r="r" b="b" t="t" l="l"/>
            <a:pathLst>
              <a:path h="428625" w="428625">
                <a:moveTo>
                  <a:pt x="0" y="0"/>
                </a:moveTo>
                <a:lnTo>
                  <a:pt x="428625" y="0"/>
                </a:lnTo>
                <a:lnTo>
                  <a:pt x="428625" y="428625"/>
                </a:lnTo>
                <a:lnTo>
                  <a:pt x="0" y="4286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171305" y="879197"/>
            <a:ext cx="528429" cy="528429"/>
          </a:xfrm>
          <a:custGeom>
            <a:avLst/>
            <a:gdLst/>
            <a:ahLst/>
            <a:cxnLst/>
            <a:rect r="r" b="b" t="t" l="l"/>
            <a:pathLst>
              <a:path h="528429" w="528429">
                <a:moveTo>
                  <a:pt x="0" y="0"/>
                </a:moveTo>
                <a:lnTo>
                  <a:pt x="528429" y="0"/>
                </a:lnTo>
                <a:lnTo>
                  <a:pt x="528429" y="528429"/>
                </a:lnTo>
                <a:lnTo>
                  <a:pt x="0" y="52842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311581" y="3083534"/>
            <a:ext cx="17103150" cy="3119230"/>
          </a:xfrm>
          <a:prstGeom prst="rect">
            <a:avLst/>
          </a:prstGeom>
        </p:spPr>
        <p:txBody>
          <a:bodyPr anchor="t" rtlCol="false" tIns="0" lIns="0" bIns="0" rIns="0">
            <a:spAutoFit/>
          </a:bodyPr>
          <a:lstStyle/>
          <a:p>
            <a:pPr algn="l">
              <a:lnSpc>
                <a:spcPts val="7961"/>
              </a:lnSpc>
            </a:pPr>
            <a:r>
              <a:rPr lang="en-US" sz="7237" b="true">
                <a:solidFill>
                  <a:srgbClr val="FBF9F1"/>
                </a:solidFill>
                <a:latin typeface="Poppins Bold"/>
                <a:ea typeface="Poppins Bold"/>
                <a:cs typeface="Poppins Bold"/>
                <a:sym typeface="Poppins Bold"/>
              </a:rPr>
              <a:t>СИСТЕМА </a:t>
            </a:r>
          </a:p>
          <a:p>
            <a:pPr algn="l">
              <a:lnSpc>
                <a:spcPts val="7961"/>
              </a:lnSpc>
            </a:pPr>
            <a:r>
              <a:rPr lang="en-US" sz="7237" b="true">
                <a:solidFill>
                  <a:srgbClr val="FBF9F1"/>
                </a:solidFill>
                <a:latin typeface="Poppins Bold"/>
                <a:ea typeface="Poppins Bold"/>
                <a:cs typeface="Poppins Bold"/>
                <a:sym typeface="Poppins Bold"/>
              </a:rPr>
              <a:t>КОМПЛЕКСНОГО </a:t>
            </a:r>
          </a:p>
          <a:p>
            <a:pPr algn="l">
              <a:lnSpc>
                <a:spcPts val="7961"/>
              </a:lnSpc>
            </a:pPr>
            <a:r>
              <a:rPr lang="en-US" sz="7237" b="true">
                <a:solidFill>
                  <a:srgbClr val="FBF9F1"/>
                </a:solidFill>
                <a:latin typeface="Poppins Bold"/>
                <a:ea typeface="Poppins Bold"/>
                <a:cs typeface="Poppins Bold"/>
                <a:sym typeface="Poppins Bold"/>
              </a:rPr>
              <a:t>УПРАВЛЕНИЯ ДРОНАМИ</a:t>
            </a:r>
          </a:p>
        </p:txBody>
      </p:sp>
      <p:sp>
        <p:nvSpPr>
          <p:cNvPr name="TextBox 11" id="11"/>
          <p:cNvSpPr txBox="true"/>
          <p:nvPr/>
        </p:nvSpPr>
        <p:spPr>
          <a:xfrm rot="0">
            <a:off x="1896669" y="882426"/>
            <a:ext cx="3755168" cy="464820"/>
          </a:xfrm>
          <a:prstGeom prst="rect">
            <a:avLst/>
          </a:prstGeom>
        </p:spPr>
        <p:txBody>
          <a:bodyPr anchor="t" rtlCol="false" tIns="0" lIns="0" bIns="0" rIns="0">
            <a:spAutoFit/>
          </a:bodyPr>
          <a:lstStyle/>
          <a:p>
            <a:pPr algn="l">
              <a:lnSpc>
                <a:spcPts val="3779"/>
              </a:lnSpc>
              <a:spcBef>
                <a:spcPct val="0"/>
              </a:spcBef>
            </a:pPr>
            <a:r>
              <a:rPr lang="en-US" sz="2700">
                <a:solidFill>
                  <a:srgbClr val="E5E1DA"/>
                </a:solidFill>
                <a:latin typeface="Lato"/>
                <a:ea typeface="Lato"/>
                <a:cs typeface="Lato"/>
                <a:sym typeface="Lato"/>
              </a:rPr>
              <a:t>“Цифры”</a:t>
            </a:r>
          </a:p>
        </p:txBody>
      </p:sp>
      <p:sp>
        <p:nvSpPr>
          <p:cNvPr name="TextBox 12" id="12"/>
          <p:cNvSpPr txBox="true"/>
          <p:nvPr/>
        </p:nvSpPr>
        <p:spPr>
          <a:xfrm rot="0">
            <a:off x="928665" y="6833868"/>
            <a:ext cx="7762921" cy="566420"/>
          </a:xfrm>
          <a:prstGeom prst="rect">
            <a:avLst/>
          </a:prstGeom>
        </p:spPr>
        <p:txBody>
          <a:bodyPr anchor="t" rtlCol="false" tIns="0" lIns="0" bIns="0" rIns="0">
            <a:spAutoFit/>
          </a:bodyPr>
          <a:lstStyle/>
          <a:p>
            <a:pPr algn="l">
              <a:lnSpc>
                <a:spcPts val="4480"/>
              </a:lnSpc>
              <a:spcBef>
                <a:spcPct val="0"/>
              </a:spcBef>
            </a:pPr>
            <a:r>
              <a:rPr lang="en-US" sz="3200">
                <a:solidFill>
                  <a:srgbClr val="E5E1DA"/>
                </a:solidFill>
                <a:latin typeface="Poppins"/>
                <a:ea typeface="Poppins"/>
                <a:cs typeface="Poppins"/>
                <a:sym typeface="Poppins"/>
              </a:rPr>
              <a:t>Present by SANTO</a:t>
            </a:r>
          </a:p>
        </p:txBody>
      </p:sp>
      <p:sp>
        <p:nvSpPr>
          <p:cNvPr name="TextBox 13" id="13"/>
          <p:cNvSpPr txBox="true"/>
          <p:nvPr/>
        </p:nvSpPr>
        <p:spPr>
          <a:xfrm rot="0">
            <a:off x="1529481" y="9244648"/>
            <a:ext cx="3863157" cy="398780"/>
          </a:xfrm>
          <a:prstGeom prst="rect">
            <a:avLst/>
          </a:prstGeom>
        </p:spPr>
        <p:txBody>
          <a:bodyPr anchor="t" rtlCol="false" tIns="0" lIns="0" bIns="0" rIns="0">
            <a:spAutoFit/>
          </a:bodyPr>
          <a:lstStyle/>
          <a:p>
            <a:pPr algn="l">
              <a:lnSpc>
                <a:spcPts val="3220"/>
              </a:lnSpc>
              <a:spcBef>
                <a:spcPct val="0"/>
              </a:spcBef>
            </a:pPr>
            <a:r>
              <a:rPr lang="en-US" b="true" sz="2300">
                <a:solidFill>
                  <a:srgbClr val="E5E1DA"/>
                </a:solidFill>
                <a:latin typeface="Lato Bold"/>
                <a:ea typeface="Lato Bold"/>
                <a:cs typeface="Lato Bold"/>
                <a:sym typeface="Lato Bold"/>
              </a:rPr>
              <a:t>+7 (989)-359-46-22</a:t>
            </a:r>
          </a:p>
        </p:txBody>
      </p:sp>
      <p:sp>
        <p:nvSpPr>
          <p:cNvPr name="TextBox 14" id="14"/>
          <p:cNvSpPr txBox="true"/>
          <p:nvPr/>
        </p:nvSpPr>
        <p:spPr>
          <a:xfrm rot="0">
            <a:off x="7773888" y="9244648"/>
            <a:ext cx="4133926" cy="398780"/>
          </a:xfrm>
          <a:prstGeom prst="rect">
            <a:avLst/>
          </a:prstGeom>
        </p:spPr>
        <p:txBody>
          <a:bodyPr anchor="t" rtlCol="false" tIns="0" lIns="0" bIns="0" rIns="0">
            <a:spAutoFit/>
          </a:bodyPr>
          <a:lstStyle/>
          <a:p>
            <a:pPr algn="l">
              <a:lnSpc>
                <a:spcPts val="3220"/>
              </a:lnSpc>
              <a:spcBef>
                <a:spcPct val="0"/>
              </a:spcBef>
            </a:pPr>
            <a:r>
              <a:rPr lang="en-US" sz="2300">
                <a:solidFill>
                  <a:srgbClr val="E5E1DA"/>
                </a:solidFill>
                <a:latin typeface="Lato"/>
                <a:ea typeface="Lato"/>
                <a:cs typeface="Lato"/>
                <a:sym typeface="Lato"/>
              </a:rPr>
              <a:t>stebunovalexander@gmail.com</a:t>
            </a:r>
          </a:p>
        </p:txBody>
      </p:sp>
      <p:sp>
        <p:nvSpPr>
          <p:cNvPr name="TextBox 15" id="15"/>
          <p:cNvSpPr txBox="true"/>
          <p:nvPr/>
        </p:nvSpPr>
        <p:spPr>
          <a:xfrm rot="0">
            <a:off x="13451260" y="9244648"/>
            <a:ext cx="4313086" cy="398780"/>
          </a:xfrm>
          <a:prstGeom prst="rect">
            <a:avLst/>
          </a:prstGeom>
        </p:spPr>
        <p:txBody>
          <a:bodyPr anchor="t" rtlCol="false" tIns="0" lIns="0" bIns="0" rIns="0">
            <a:spAutoFit/>
          </a:bodyPr>
          <a:lstStyle/>
          <a:p>
            <a:pPr algn="l">
              <a:lnSpc>
                <a:spcPts val="3220"/>
              </a:lnSpc>
              <a:spcBef>
                <a:spcPct val="0"/>
              </a:spcBef>
            </a:pPr>
            <a:r>
              <a:rPr lang="en-US" sz="2300">
                <a:solidFill>
                  <a:srgbClr val="E5E1DA"/>
                </a:solidFill>
                <a:latin typeface="Lato"/>
                <a:ea typeface="Lato"/>
                <a:cs typeface="Lato"/>
                <a:sym typeface="Lato"/>
              </a:rPr>
              <a:t>наб. канала Грибоедова, 30-32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true" rot="-1542318">
            <a:off x="12037037" y="-954371"/>
            <a:ext cx="7674102" cy="8229600"/>
          </a:xfrm>
          <a:custGeom>
            <a:avLst/>
            <a:gdLst/>
            <a:ahLst/>
            <a:cxnLst/>
            <a:rect r="r" b="b" t="t" l="l"/>
            <a:pathLst>
              <a:path h="8229600" w="7674102">
                <a:moveTo>
                  <a:pt x="0" y="8229600"/>
                </a:moveTo>
                <a:lnTo>
                  <a:pt x="7674102" y="8229600"/>
                </a:lnTo>
                <a:lnTo>
                  <a:pt x="7674102" y="0"/>
                </a:lnTo>
                <a:lnTo>
                  <a:pt x="0" y="0"/>
                </a:lnTo>
                <a:lnTo>
                  <a:pt x="0" y="8229600"/>
                </a:lnTo>
                <a:close/>
              </a:path>
            </a:pathLst>
          </a:custGeom>
          <a:blipFill>
            <a:blip r:embed="rId2"/>
            <a:stretch>
              <a:fillRect l="0" t="0" r="0" b="0"/>
            </a:stretch>
          </a:blipFill>
        </p:spPr>
      </p:sp>
      <p:grpSp>
        <p:nvGrpSpPr>
          <p:cNvPr name="Group 3" id="3"/>
          <p:cNvGrpSpPr/>
          <p:nvPr/>
        </p:nvGrpSpPr>
        <p:grpSpPr>
          <a:xfrm rot="0">
            <a:off x="725985" y="3328464"/>
            <a:ext cx="15148103" cy="6232551"/>
            <a:chOff x="0" y="0"/>
            <a:chExt cx="3989624" cy="1641495"/>
          </a:xfrm>
        </p:grpSpPr>
        <p:sp>
          <p:nvSpPr>
            <p:cNvPr name="Freeform 4" id="4"/>
            <p:cNvSpPr/>
            <p:nvPr/>
          </p:nvSpPr>
          <p:spPr>
            <a:xfrm flipH="false" flipV="false" rot="0">
              <a:off x="0" y="0"/>
              <a:ext cx="3989624" cy="1641495"/>
            </a:xfrm>
            <a:custGeom>
              <a:avLst/>
              <a:gdLst/>
              <a:ahLst/>
              <a:cxnLst/>
              <a:rect r="r" b="b" t="t" l="l"/>
              <a:pathLst>
                <a:path h="1641495" w="3989624">
                  <a:moveTo>
                    <a:pt x="10222" y="0"/>
                  </a:moveTo>
                  <a:lnTo>
                    <a:pt x="3979402" y="0"/>
                  </a:lnTo>
                  <a:cubicBezTo>
                    <a:pt x="3982113" y="0"/>
                    <a:pt x="3984713" y="1077"/>
                    <a:pt x="3986630" y="2994"/>
                  </a:cubicBezTo>
                  <a:cubicBezTo>
                    <a:pt x="3988546" y="4911"/>
                    <a:pt x="3989624" y="7511"/>
                    <a:pt x="3989624" y="10222"/>
                  </a:cubicBezTo>
                  <a:lnTo>
                    <a:pt x="3989624" y="1631273"/>
                  </a:lnTo>
                  <a:cubicBezTo>
                    <a:pt x="3989624" y="1633984"/>
                    <a:pt x="3988546" y="1636584"/>
                    <a:pt x="3986630" y="1638501"/>
                  </a:cubicBezTo>
                  <a:cubicBezTo>
                    <a:pt x="3984713" y="1640418"/>
                    <a:pt x="3982113" y="1641495"/>
                    <a:pt x="3979402" y="1641495"/>
                  </a:cubicBezTo>
                  <a:lnTo>
                    <a:pt x="10222" y="1641495"/>
                  </a:lnTo>
                  <a:cubicBezTo>
                    <a:pt x="7511" y="1641495"/>
                    <a:pt x="4911" y="1640418"/>
                    <a:pt x="2994" y="1638501"/>
                  </a:cubicBezTo>
                  <a:cubicBezTo>
                    <a:pt x="1077" y="1636584"/>
                    <a:pt x="0" y="1633984"/>
                    <a:pt x="0" y="1631273"/>
                  </a:cubicBezTo>
                  <a:lnTo>
                    <a:pt x="0" y="10222"/>
                  </a:lnTo>
                  <a:cubicBezTo>
                    <a:pt x="0" y="7511"/>
                    <a:pt x="1077" y="4911"/>
                    <a:pt x="2994" y="2994"/>
                  </a:cubicBezTo>
                  <a:cubicBezTo>
                    <a:pt x="4911" y="1077"/>
                    <a:pt x="7511" y="0"/>
                    <a:pt x="10222" y="0"/>
                  </a:cubicBezTo>
                  <a:close/>
                </a:path>
              </a:pathLst>
            </a:custGeom>
            <a:solidFill>
              <a:srgbClr val="000000"/>
            </a:solidFill>
            <a:ln w="38100" cap="sq">
              <a:solidFill>
                <a:srgbClr val="E5E1DA"/>
              </a:solidFill>
              <a:prstDash val="solid"/>
              <a:miter/>
            </a:ln>
          </p:spPr>
        </p:sp>
        <p:sp>
          <p:nvSpPr>
            <p:cNvPr name="TextBox 5" id="5"/>
            <p:cNvSpPr txBox="true"/>
            <p:nvPr/>
          </p:nvSpPr>
          <p:spPr>
            <a:xfrm>
              <a:off x="0" y="-38100"/>
              <a:ext cx="3989624" cy="1679595"/>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2147874" y="7962921"/>
            <a:ext cx="5747719" cy="3384081"/>
          </a:xfrm>
          <a:custGeom>
            <a:avLst/>
            <a:gdLst/>
            <a:ahLst/>
            <a:cxnLst/>
            <a:rect r="r" b="b" t="t" l="l"/>
            <a:pathLst>
              <a:path h="3384081" w="5747719">
                <a:moveTo>
                  <a:pt x="0" y="0"/>
                </a:moveTo>
                <a:lnTo>
                  <a:pt x="5747719" y="0"/>
                </a:lnTo>
                <a:lnTo>
                  <a:pt x="5747719" y="3384080"/>
                </a:lnTo>
                <a:lnTo>
                  <a:pt x="0" y="3384080"/>
                </a:lnTo>
                <a:lnTo>
                  <a:pt x="0" y="0"/>
                </a:lnTo>
                <a:close/>
              </a:path>
            </a:pathLst>
          </a:custGeom>
          <a:blipFill>
            <a:blip r:embed="rId3"/>
            <a:stretch>
              <a:fillRect l="-18302" t="0" r="0" b="-143185"/>
            </a:stretch>
          </a:blipFill>
        </p:spPr>
      </p:sp>
      <p:sp>
        <p:nvSpPr>
          <p:cNvPr name="Freeform 7" id="7"/>
          <p:cNvSpPr/>
          <p:nvPr/>
        </p:nvSpPr>
        <p:spPr>
          <a:xfrm flipH="false" flipV="false" rot="0">
            <a:off x="14977667" y="1839074"/>
            <a:ext cx="896420" cy="896420"/>
          </a:xfrm>
          <a:custGeom>
            <a:avLst/>
            <a:gdLst/>
            <a:ahLst/>
            <a:cxnLst/>
            <a:rect r="r" b="b" t="t" l="l"/>
            <a:pathLst>
              <a:path h="896420" w="896420">
                <a:moveTo>
                  <a:pt x="0" y="0"/>
                </a:moveTo>
                <a:lnTo>
                  <a:pt x="896421" y="0"/>
                </a:lnTo>
                <a:lnTo>
                  <a:pt x="896421" y="896420"/>
                </a:lnTo>
                <a:lnTo>
                  <a:pt x="0" y="8964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725985" y="832599"/>
            <a:ext cx="7273915" cy="2022475"/>
          </a:xfrm>
          <a:prstGeom prst="rect">
            <a:avLst/>
          </a:prstGeom>
        </p:spPr>
        <p:txBody>
          <a:bodyPr anchor="t" rtlCol="false" tIns="0" lIns="0" bIns="0" rIns="0">
            <a:spAutoFit/>
          </a:bodyPr>
          <a:lstStyle/>
          <a:p>
            <a:pPr algn="l">
              <a:lnSpc>
                <a:spcPts val="7699"/>
              </a:lnSpc>
            </a:pPr>
            <a:r>
              <a:rPr lang="en-US" sz="6999" b="true">
                <a:solidFill>
                  <a:srgbClr val="FBF9F1"/>
                </a:solidFill>
                <a:latin typeface="Poppins Bold"/>
                <a:ea typeface="Poppins Bold"/>
                <a:cs typeface="Poppins Bold"/>
                <a:sym typeface="Poppins Bold"/>
              </a:rPr>
              <a:t>PLAN</a:t>
            </a:r>
          </a:p>
          <a:p>
            <a:pPr algn="l">
              <a:lnSpc>
                <a:spcPts val="7699"/>
              </a:lnSpc>
            </a:pPr>
          </a:p>
        </p:txBody>
      </p:sp>
      <p:sp>
        <p:nvSpPr>
          <p:cNvPr name="TextBox 9" id="9"/>
          <p:cNvSpPr txBox="true"/>
          <p:nvPr/>
        </p:nvSpPr>
        <p:spPr>
          <a:xfrm rot="0">
            <a:off x="2224052" y="3934895"/>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Начало</a:t>
            </a:r>
          </a:p>
        </p:txBody>
      </p:sp>
      <p:sp>
        <p:nvSpPr>
          <p:cNvPr name="TextBox 10" id="10"/>
          <p:cNvSpPr txBox="true"/>
          <p:nvPr/>
        </p:nvSpPr>
        <p:spPr>
          <a:xfrm rot="0">
            <a:off x="1525526" y="3934895"/>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a:t>
            </a:r>
          </a:p>
        </p:txBody>
      </p:sp>
      <p:sp>
        <p:nvSpPr>
          <p:cNvPr name="TextBox 11" id="11"/>
          <p:cNvSpPr txBox="true"/>
          <p:nvPr/>
        </p:nvSpPr>
        <p:spPr>
          <a:xfrm rot="0">
            <a:off x="2214298" y="6211383"/>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Проблема</a:t>
            </a:r>
          </a:p>
        </p:txBody>
      </p:sp>
      <p:sp>
        <p:nvSpPr>
          <p:cNvPr name="TextBox 12" id="12"/>
          <p:cNvSpPr txBox="true"/>
          <p:nvPr/>
        </p:nvSpPr>
        <p:spPr>
          <a:xfrm rot="0">
            <a:off x="1525526" y="5073670"/>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2</a:t>
            </a:r>
          </a:p>
        </p:txBody>
      </p:sp>
      <p:sp>
        <p:nvSpPr>
          <p:cNvPr name="TextBox 13" id="13"/>
          <p:cNvSpPr txBox="true"/>
          <p:nvPr/>
        </p:nvSpPr>
        <p:spPr>
          <a:xfrm rot="0">
            <a:off x="2214298" y="5073139"/>
            <a:ext cx="3120851"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Целевая Аудитория</a:t>
            </a:r>
          </a:p>
        </p:txBody>
      </p:sp>
      <p:sp>
        <p:nvSpPr>
          <p:cNvPr name="TextBox 14" id="14"/>
          <p:cNvSpPr txBox="true"/>
          <p:nvPr/>
        </p:nvSpPr>
        <p:spPr>
          <a:xfrm rot="0">
            <a:off x="1525526" y="6210320"/>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3</a:t>
            </a:r>
          </a:p>
        </p:txBody>
      </p:sp>
      <p:sp>
        <p:nvSpPr>
          <p:cNvPr name="TextBox 15" id="15"/>
          <p:cNvSpPr txBox="true"/>
          <p:nvPr/>
        </p:nvSpPr>
        <p:spPr>
          <a:xfrm rot="0">
            <a:off x="2224052" y="7346970"/>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Решение</a:t>
            </a:r>
          </a:p>
        </p:txBody>
      </p:sp>
      <p:sp>
        <p:nvSpPr>
          <p:cNvPr name="TextBox 16" id="16"/>
          <p:cNvSpPr txBox="true"/>
          <p:nvPr/>
        </p:nvSpPr>
        <p:spPr>
          <a:xfrm rot="0">
            <a:off x="1525526" y="7346970"/>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4</a:t>
            </a:r>
          </a:p>
        </p:txBody>
      </p:sp>
      <p:sp>
        <p:nvSpPr>
          <p:cNvPr name="TextBox 17" id="17"/>
          <p:cNvSpPr txBox="true"/>
          <p:nvPr/>
        </p:nvSpPr>
        <p:spPr>
          <a:xfrm rot="0">
            <a:off x="2224052" y="8483621"/>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Продукт</a:t>
            </a:r>
          </a:p>
        </p:txBody>
      </p:sp>
      <p:sp>
        <p:nvSpPr>
          <p:cNvPr name="TextBox 18" id="18"/>
          <p:cNvSpPr txBox="true"/>
          <p:nvPr/>
        </p:nvSpPr>
        <p:spPr>
          <a:xfrm rot="0">
            <a:off x="1525526" y="8483621"/>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5</a:t>
            </a:r>
          </a:p>
        </p:txBody>
      </p:sp>
      <p:sp>
        <p:nvSpPr>
          <p:cNvPr name="TextBox 19" id="19"/>
          <p:cNvSpPr txBox="true"/>
          <p:nvPr/>
        </p:nvSpPr>
        <p:spPr>
          <a:xfrm rot="0">
            <a:off x="9621293" y="3935958"/>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ФУНКЦИОНАЛ MVP</a:t>
            </a:r>
          </a:p>
        </p:txBody>
      </p:sp>
      <p:sp>
        <p:nvSpPr>
          <p:cNvPr name="TextBox 20" id="20"/>
          <p:cNvSpPr txBox="true"/>
          <p:nvPr/>
        </p:nvSpPr>
        <p:spPr>
          <a:xfrm rot="0">
            <a:off x="8922767" y="3935958"/>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6</a:t>
            </a:r>
          </a:p>
        </p:txBody>
      </p:sp>
      <p:sp>
        <p:nvSpPr>
          <p:cNvPr name="TextBox 21" id="21"/>
          <p:cNvSpPr txBox="true"/>
          <p:nvPr/>
        </p:nvSpPr>
        <p:spPr>
          <a:xfrm rot="0">
            <a:off x="9621293" y="5074733"/>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Подтверждение рынка</a:t>
            </a:r>
          </a:p>
        </p:txBody>
      </p:sp>
      <p:sp>
        <p:nvSpPr>
          <p:cNvPr name="TextBox 22" id="22"/>
          <p:cNvSpPr txBox="true"/>
          <p:nvPr/>
        </p:nvSpPr>
        <p:spPr>
          <a:xfrm rot="0">
            <a:off x="8922767" y="5074733"/>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7</a:t>
            </a:r>
          </a:p>
        </p:txBody>
      </p:sp>
      <p:sp>
        <p:nvSpPr>
          <p:cNvPr name="TextBox 23" id="23"/>
          <p:cNvSpPr txBox="true"/>
          <p:nvPr/>
        </p:nvSpPr>
        <p:spPr>
          <a:xfrm rot="0">
            <a:off x="9621293" y="6211383"/>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РАЗМЕР РЫНКА</a:t>
            </a:r>
          </a:p>
        </p:txBody>
      </p:sp>
      <p:sp>
        <p:nvSpPr>
          <p:cNvPr name="TextBox 24" id="24"/>
          <p:cNvSpPr txBox="true"/>
          <p:nvPr/>
        </p:nvSpPr>
        <p:spPr>
          <a:xfrm rot="0">
            <a:off x="8922767" y="6211383"/>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8</a:t>
            </a:r>
          </a:p>
        </p:txBody>
      </p:sp>
      <p:sp>
        <p:nvSpPr>
          <p:cNvPr name="TextBox 25" id="25"/>
          <p:cNvSpPr txBox="true"/>
          <p:nvPr/>
        </p:nvSpPr>
        <p:spPr>
          <a:xfrm rot="0">
            <a:off x="9621293" y="7348033"/>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КОНКУРЕНТЫ</a:t>
            </a:r>
          </a:p>
        </p:txBody>
      </p:sp>
      <p:sp>
        <p:nvSpPr>
          <p:cNvPr name="TextBox 26" id="26"/>
          <p:cNvSpPr txBox="true"/>
          <p:nvPr/>
        </p:nvSpPr>
        <p:spPr>
          <a:xfrm rot="0">
            <a:off x="8922767" y="7348033"/>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9</a:t>
            </a:r>
          </a:p>
        </p:txBody>
      </p:sp>
      <p:sp>
        <p:nvSpPr>
          <p:cNvPr name="TextBox 27" id="27"/>
          <p:cNvSpPr txBox="true"/>
          <p:nvPr/>
        </p:nvSpPr>
        <p:spPr>
          <a:xfrm rot="0">
            <a:off x="9621293" y="8484683"/>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Бизнес модель и Финансы</a:t>
            </a:r>
          </a:p>
        </p:txBody>
      </p:sp>
      <p:sp>
        <p:nvSpPr>
          <p:cNvPr name="TextBox 28" id="28"/>
          <p:cNvSpPr txBox="true"/>
          <p:nvPr/>
        </p:nvSpPr>
        <p:spPr>
          <a:xfrm rot="0">
            <a:off x="8922767" y="8484683"/>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10</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true" rot="-1542318">
            <a:off x="12037037" y="-954371"/>
            <a:ext cx="7674102" cy="8229600"/>
          </a:xfrm>
          <a:custGeom>
            <a:avLst/>
            <a:gdLst/>
            <a:ahLst/>
            <a:cxnLst/>
            <a:rect r="r" b="b" t="t" l="l"/>
            <a:pathLst>
              <a:path h="8229600" w="7674102">
                <a:moveTo>
                  <a:pt x="0" y="8229600"/>
                </a:moveTo>
                <a:lnTo>
                  <a:pt x="7674102" y="8229600"/>
                </a:lnTo>
                <a:lnTo>
                  <a:pt x="7674102" y="0"/>
                </a:lnTo>
                <a:lnTo>
                  <a:pt x="0" y="0"/>
                </a:lnTo>
                <a:lnTo>
                  <a:pt x="0" y="8229600"/>
                </a:lnTo>
                <a:close/>
              </a:path>
            </a:pathLst>
          </a:custGeom>
          <a:blipFill>
            <a:blip r:embed="rId2"/>
            <a:stretch>
              <a:fillRect l="0" t="0" r="0" b="0"/>
            </a:stretch>
          </a:blipFill>
        </p:spPr>
      </p:sp>
      <p:grpSp>
        <p:nvGrpSpPr>
          <p:cNvPr name="Group 3" id="3"/>
          <p:cNvGrpSpPr/>
          <p:nvPr/>
        </p:nvGrpSpPr>
        <p:grpSpPr>
          <a:xfrm rot="0">
            <a:off x="725985" y="3328464"/>
            <a:ext cx="15148103" cy="6232551"/>
            <a:chOff x="0" y="0"/>
            <a:chExt cx="3989624" cy="1641495"/>
          </a:xfrm>
        </p:grpSpPr>
        <p:sp>
          <p:nvSpPr>
            <p:cNvPr name="Freeform 4" id="4"/>
            <p:cNvSpPr/>
            <p:nvPr/>
          </p:nvSpPr>
          <p:spPr>
            <a:xfrm flipH="false" flipV="false" rot="0">
              <a:off x="0" y="0"/>
              <a:ext cx="3989624" cy="1641495"/>
            </a:xfrm>
            <a:custGeom>
              <a:avLst/>
              <a:gdLst/>
              <a:ahLst/>
              <a:cxnLst/>
              <a:rect r="r" b="b" t="t" l="l"/>
              <a:pathLst>
                <a:path h="1641495" w="3989624">
                  <a:moveTo>
                    <a:pt x="10222" y="0"/>
                  </a:moveTo>
                  <a:lnTo>
                    <a:pt x="3979402" y="0"/>
                  </a:lnTo>
                  <a:cubicBezTo>
                    <a:pt x="3982113" y="0"/>
                    <a:pt x="3984713" y="1077"/>
                    <a:pt x="3986630" y="2994"/>
                  </a:cubicBezTo>
                  <a:cubicBezTo>
                    <a:pt x="3988546" y="4911"/>
                    <a:pt x="3989624" y="7511"/>
                    <a:pt x="3989624" y="10222"/>
                  </a:cubicBezTo>
                  <a:lnTo>
                    <a:pt x="3989624" y="1631273"/>
                  </a:lnTo>
                  <a:cubicBezTo>
                    <a:pt x="3989624" y="1633984"/>
                    <a:pt x="3988546" y="1636584"/>
                    <a:pt x="3986630" y="1638501"/>
                  </a:cubicBezTo>
                  <a:cubicBezTo>
                    <a:pt x="3984713" y="1640418"/>
                    <a:pt x="3982113" y="1641495"/>
                    <a:pt x="3979402" y="1641495"/>
                  </a:cubicBezTo>
                  <a:lnTo>
                    <a:pt x="10222" y="1641495"/>
                  </a:lnTo>
                  <a:cubicBezTo>
                    <a:pt x="7511" y="1641495"/>
                    <a:pt x="4911" y="1640418"/>
                    <a:pt x="2994" y="1638501"/>
                  </a:cubicBezTo>
                  <a:cubicBezTo>
                    <a:pt x="1077" y="1636584"/>
                    <a:pt x="0" y="1633984"/>
                    <a:pt x="0" y="1631273"/>
                  </a:cubicBezTo>
                  <a:lnTo>
                    <a:pt x="0" y="10222"/>
                  </a:lnTo>
                  <a:cubicBezTo>
                    <a:pt x="0" y="7511"/>
                    <a:pt x="1077" y="4911"/>
                    <a:pt x="2994" y="2994"/>
                  </a:cubicBezTo>
                  <a:cubicBezTo>
                    <a:pt x="4911" y="1077"/>
                    <a:pt x="7511" y="0"/>
                    <a:pt x="10222" y="0"/>
                  </a:cubicBezTo>
                  <a:close/>
                </a:path>
              </a:pathLst>
            </a:custGeom>
            <a:solidFill>
              <a:srgbClr val="000000"/>
            </a:solidFill>
            <a:ln w="38100" cap="sq">
              <a:solidFill>
                <a:srgbClr val="E5E1DA"/>
              </a:solidFill>
              <a:prstDash val="solid"/>
              <a:miter/>
            </a:ln>
          </p:spPr>
        </p:sp>
        <p:sp>
          <p:nvSpPr>
            <p:cNvPr name="TextBox 5" id="5"/>
            <p:cNvSpPr txBox="true"/>
            <p:nvPr/>
          </p:nvSpPr>
          <p:spPr>
            <a:xfrm>
              <a:off x="0" y="-38100"/>
              <a:ext cx="3989624" cy="1679595"/>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2147874" y="7962921"/>
            <a:ext cx="5747719" cy="3384081"/>
          </a:xfrm>
          <a:custGeom>
            <a:avLst/>
            <a:gdLst/>
            <a:ahLst/>
            <a:cxnLst/>
            <a:rect r="r" b="b" t="t" l="l"/>
            <a:pathLst>
              <a:path h="3384081" w="5747719">
                <a:moveTo>
                  <a:pt x="0" y="0"/>
                </a:moveTo>
                <a:lnTo>
                  <a:pt x="5747719" y="0"/>
                </a:lnTo>
                <a:lnTo>
                  <a:pt x="5747719" y="3384080"/>
                </a:lnTo>
                <a:lnTo>
                  <a:pt x="0" y="3384080"/>
                </a:lnTo>
                <a:lnTo>
                  <a:pt x="0" y="0"/>
                </a:lnTo>
                <a:close/>
              </a:path>
            </a:pathLst>
          </a:custGeom>
          <a:blipFill>
            <a:blip r:embed="rId3"/>
            <a:stretch>
              <a:fillRect l="-18302" t="0" r="0" b="-143185"/>
            </a:stretch>
          </a:blipFill>
        </p:spPr>
      </p:sp>
      <p:sp>
        <p:nvSpPr>
          <p:cNvPr name="Freeform 7" id="7"/>
          <p:cNvSpPr/>
          <p:nvPr/>
        </p:nvSpPr>
        <p:spPr>
          <a:xfrm flipH="false" flipV="false" rot="0">
            <a:off x="14977667" y="1839074"/>
            <a:ext cx="896420" cy="896420"/>
          </a:xfrm>
          <a:custGeom>
            <a:avLst/>
            <a:gdLst/>
            <a:ahLst/>
            <a:cxnLst/>
            <a:rect r="r" b="b" t="t" l="l"/>
            <a:pathLst>
              <a:path h="896420" w="896420">
                <a:moveTo>
                  <a:pt x="0" y="0"/>
                </a:moveTo>
                <a:lnTo>
                  <a:pt x="896421" y="0"/>
                </a:lnTo>
                <a:lnTo>
                  <a:pt x="896421" y="896420"/>
                </a:lnTo>
                <a:lnTo>
                  <a:pt x="0" y="8964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725985" y="713019"/>
            <a:ext cx="7273915" cy="1050925"/>
          </a:xfrm>
          <a:prstGeom prst="rect">
            <a:avLst/>
          </a:prstGeom>
        </p:spPr>
        <p:txBody>
          <a:bodyPr anchor="t" rtlCol="false" tIns="0" lIns="0" bIns="0" rIns="0">
            <a:spAutoFit/>
          </a:bodyPr>
          <a:lstStyle/>
          <a:p>
            <a:pPr algn="l">
              <a:lnSpc>
                <a:spcPts val="7699"/>
              </a:lnSpc>
            </a:pPr>
            <a:r>
              <a:rPr lang="en-US" sz="6999" b="true">
                <a:solidFill>
                  <a:srgbClr val="FBF9F1"/>
                </a:solidFill>
                <a:latin typeface="Poppins Bold"/>
                <a:ea typeface="Poppins Bold"/>
                <a:cs typeface="Poppins Bold"/>
                <a:sym typeface="Poppins Bold"/>
              </a:rPr>
              <a:t>PLAN</a:t>
            </a:r>
          </a:p>
        </p:txBody>
      </p:sp>
      <p:sp>
        <p:nvSpPr>
          <p:cNvPr name="TextBox 9" id="9"/>
          <p:cNvSpPr txBox="true"/>
          <p:nvPr/>
        </p:nvSpPr>
        <p:spPr>
          <a:xfrm rot="0">
            <a:off x="1525526" y="3934895"/>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11</a:t>
            </a:r>
          </a:p>
        </p:txBody>
      </p:sp>
      <p:sp>
        <p:nvSpPr>
          <p:cNvPr name="TextBox 10" id="10"/>
          <p:cNvSpPr txBox="true"/>
          <p:nvPr/>
        </p:nvSpPr>
        <p:spPr>
          <a:xfrm rot="0">
            <a:off x="2224052" y="5095875"/>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Traction</a:t>
            </a:r>
          </a:p>
        </p:txBody>
      </p:sp>
      <p:sp>
        <p:nvSpPr>
          <p:cNvPr name="TextBox 11" id="11"/>
          <p:cNvSpPr txBox="true"/>
          <p:nvPr/>
        </p:nvSpPr>
        <p:spPr>
          <a:xfrm rot="0">
            <a:off x="1525526" y="5073670"/>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12</a:t>
            </a:r>
          </a:p>
        </p:txBody>
      </p:sp>
      <p:sp>
        <p:nvSpPr>
          <p:cNvPr name="TextBox 12" id="12"/>
          <p:cNvSpPr txBox="true"/>
          <p:nvPr/>
        </p:nvSpPr>
        <p:spPr>
          <a:xfrm rot="0">
            <a:off x="2195248" y="3934895"/>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Стратегия выхода на рынок</a:t>
            </a:r>
          </a:p>
        </p:txBody>
      </p:sp>
      <p:sp>
        <p:nvSpPr>
          <p:cNvPr name="TextBox 13" id="13"/>
          <p:cNvSpPr txBox="true"/>
          <p:nvPr/>
        </p:nvSpPr>
        <p:spPr>
          <a:xfrm rot="0">
            <a:off x="1525526" y="6210320"/>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13</a:t>
            </a:r>
          </a:p>
        </p:txBody>
      </p:sp>
      <p:sp>
        <p:nvSpPr>
          <p:cNvPr name="TextBox 14" id="14"/>
          <p:cNvSpPr txBox="true"/>
          <p:nvPr/>
        </p:nvSpPr>
        <p:spPr>
          <a:xfrm rot="0">
            <a:off x="2224052" y="6210320"/>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Анализ рисков</a:t>
            </a:r>
          </a:p>
        </p:txBody>
      </p:sp>
      <p:sp>
        <p:nvSpPr>
          <p:cNvPr name="TextBox 15" id="15"/>
          <p:cNvSpPr txBox="true"/>
          <p:nvPr/>
        </p:nvSpPr>
        <p:spPr>
          <a:xfrm rot="0">
            <a:off x="1525526" y="7346970"/>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14</a:t>
            </a:r>
          </a:p>
        </p:txBody>
      </p:sp>
      <p:sp>
        <p:nvSpPr>
          <p:cNvPr name="TextBox 16" id="16"/>
          <p:cNvSpPr txBox="true"/>
          <p:nvPr/>
        </p:nvSpPr>
        <p:spPr>
          <a:xfrm rot="0">
            <a:off x="2224052" y="7375545"/>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Команда</a:t>
            </a:r>
          </a:p>
        </p:txBody>
      </p:sp>
      <p:sp>
        <p:nvSpPr>
          <p:cNvPr name="TextBox 17" id="17"/>
          <p:cNvSpPr txBox="true"/>
          <p:nvPr/>
        </p:nvSpPr>
        <p:spPr>
          <a:xfrm rot="0">
            <a:off x="1525526" y="8483621"/>
            <a:ext cx="444559" cy="422275"/>
          </a:xfrm>
          <a:prstGeom prst="rect">
            <a:avLst/>
          </a:prstGeom>
        </p:spPr>
        <p:txBody>
          <a:bodyPr anchor="t" rtlCol="false" tIns="0" lIns="0" bIns="0" rIns="0">
            <a:spAutoFit/>
          </a:bodyPr>
          <a:lstStyle/>
          <a:p>
            <a:pPr algn="r">
              <a:lnSpc>
                <a:spcPts val="3499"/>
              </a:lnSpc>
              <a:spcBef>
                <a:spcPct val="0"/>
              </a:spcBef>
            </a:pPr>
            <a:r>
              <a:rPr lang="en-US" b="true" sz="2499">
                <a:solidFill>
                  <a:srgbClr val="FFD944"/>
                </a:solidFill>
                <a:latin typeface="Lato Bold"/>
                <a:ea typeface="Lato Bold"/>
                <a:cs typeface="Lato Bold"/>
                <a:sym typeface="Lato Bold"/>
              </a:rPr>
              <a:t>15</a:t>
            </a:r>
          </a:p>
        </p:txBody>
      </p:sp>
      <p:sp>
        <p:nvSpPr>
          <p:cNvPr name="TextBox 18" id="18"/>
          <p:cNvSpPr txBox="true"/>
          <p:nvPr/>
        </p:nvSpPr>
        <p:spPr>
          <a:xfrm rot="0">
            <a:off x="2195248" y="8493146"/>
            <a:ext cx="5441644" cy="422275"/>
          </a:xfrm>
          <a:prstGeom prst="rect">
            <a:avLst/>
          </a:prstGeom>
        </p:spPr>
        <p:txBody>
          <a:bodyPr anchor="t" rtlCol="false" tIns="0" lIns="0" bIns="0" rIns="0">
            <a:spAutoFit/>
          </a:bodyPr>
          <a:lstStyle/>
          <a:p>
            <a:pPr algn="l">
              <a:lnSpc>
                <a:spcPts val="3499"/>
              </a:lnSpc>
              <a:spcBef>
                <a:spcPct val="0"/>
              </a:spcBef>
            </a:pPr>
            <a:r>
              <a:rPr lang="en-US" sz="2499">
                <a:solidFill>
                  <a:srgbClr val="E5E1DA"/>
                </a:solidFill>
                <a:latin typeface="Lato"/>
                <a:ea typeface="Lato"/>
                <a:cs typeface="Lato"/>
                <a:sym typeface="Lato"/>
              </a:rPr>
              <a:t>Контакты</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181579">
            <a:off x="11199066" y="124438"/>
            <a:ext cx="10128448" cy="10895890"/>
          </a:xfrm>
          <a:custGeom>
            <a:avLst/>
            <a:gdLst/>
            <a:ahLst/>
            <a:cxnLst/>
            <a:rect r="r" b="b" t="t" l="l"/>
            <a:pathLst>
              <a:path h="10895890" w="10128448">
                <a:moveTo>
                  <a:pt x="0" y="0"/>
                </a:moveTo>
                <a:lnTo>
                  <a:pt x="10128447" y="0"/>
                </a:lnTo>
                <a:lnTo>
                  <a:pt x="10128447" y="10895890"/>
                </a:lnTo>
                <a:lnTo>
                  <a:pt x="0" y="10895890"/>
                </a:lnTo>
                <a:lnTo>
                  <a:pt x="0" y="0"/>
                </a:lnTo>
                <a:close/>
              </a:path>
            </a:pathLst>
          </a:custGeom>
          <a:blipFill>
            <a:blip r:embed="rId2"/>
            <a:stretch>
              <a:fillRect l="-157" t="0" r="-157" b="0"/>
            </a:stretch>
          </a:blipFill>
        </p:spPr>
      </p:sp>
      <p:sp>
        <p:nvSpPr>
          <p:cNvPr name="Freeform 3" id="3"/>
          <p:cNvSpPr/>
          <p:nvPr/>
        </p:nvSpPr>
        <p:spPr>
          <a:xfrm flipH="false" flipV="false" rot="0">
            <a:off x="-2280473" y="7962921"/>
            <a:ext cx="5747719" cy="3384081"/>
          </a:xfrm>
          <a:custGeom>
            <a:avLst/>
            <a:gdLst/>
            <a:ahLst/>
            <a:cxnLst/>
            <a:rect r="r" b="b" t="t" l="l"/>
            <a:pathLst>
              <a:path h="3384081" w="5747719">
                <a:moveTo>
                  <a:pt x="0" y="0"/>
                </a:moveTo>
                <a:lnTo>
                  <a:pt x="5747720" y="0"/>
                </a:lnTo>
                <a:lnTo>
                  <a:pt x="5747720" y="3384080"/>
                </a:lnTo>
                <a:lnTo>
                  <a:pt x="0" y="3384080"/>
                </a:lnTo>
                <a:lnTo>
                  <a:pt x="0" y="0"/>
                </a:lnTo>
                <a:close/>
              </a:path>
            </a:pathLst>
          </a:custGeom>
          <a:blipFill>
            <a:blip r:embed="rId3"/>
            <a:stretch>
              <a:fillRect l="-18302" t="0" r="0" b="-143185"/>
            </a:stretch>
          </a:blipFill>
        </p:spPr>
      </p:sp>
      <p:sp>
        <p:nvSpPr>
          <p:cNvPr name="Freeform 4" id="4"/>
          <p:cNvSpPr/>
          <p:nvPr/>
        </p:nvSpPr>
        <p:spPr>
          <a:xfrm flipH="false" flipV="false" rot="0">
            <a:off x="17637590" y="9520202"/>
            <a:ext cx="650410" cy="650410"/>
          </a:xfrm>
          <a:custGeom>
            <a:avLst/>
            <a:gdLst/>
            <a:ahLst/>
            <a:cxnLst/>
            <a:rect r="r" b="b" t="t" l="l"/>
            <a:pathLst>
              <a:path h="650410" w="650410">
                <a:moveTo>
                  <a:pt x="0" y="0"/>
                </a:moveTo>
                <a:lnTo>
                  <a:pt x="650410" y="0"/>
                </a:lnTo>
                <a:lnTo>
                  <a:pt x="650410" y="650410"/>
                </a:lnTo>
                <a:lnTo>
                  <a:pt x="0" y="650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9144000" y="947720"/>
            <a:ext cx="8229600" cy="82296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38100" cap="sq">
              <a:solidFill>
                <a:srgbClr val="E5E1DA"/>
              </a:solid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9560263" y="1065064"/>
            <a:ext cx="6529097" cy="652909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38100" cap="sq">
              <a:solidFill>
                <a:srgbClr val="E5E1DA"/>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0048871" y="1184144"/>
            <a:ext cx="4606904" cy="460690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38100" cap="sq">
              <a:solidFill>
                <a:srgbClr val="E5E1DA"/>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3004659" y="4638523"/>
            <a:ext cx="2802285" cy="2295525"/>
          </a:xfrm>
          <a:prstGeom prst="rect">
            <a:avLst/>
          </a:prstGeom>
        </p:spPr>
        <p:txBody>
          <a:bodyPr anchor="t" rtlCol="false" tIns="0" lIns="0" bIns="0" rIns="0">
            <a:spAutoFit/>
          </a:bodyPr>
          <a:lstStyle/>
          <a:p>
            <a:pPr algn="l">
              <a:lnSpc>
                <a:spcPts val="16500"/>
              </a:lnSpc>
            </a:pPr>
            <a:r>
              <a:rPr lang="en-US" sz="15000" b="true">
                <a:solidFill>
                  <a:srgbClr val="FBF9F1"/>
                </a:solidFill>
                <a:latin typeface="Poppins Bold"/>
                <a:ea typeface="Poppins Bold"/>
                <a:cs typeface="Poppins Bold"/>
                <a:sym typeface="Poppins Bold"/>
              </a:rPr>
              <a:t>ЦА</a:t>
            </a:r>
          </a:p>
        </p:txBody>
      </p:sp>
      <p:sp>
        <p:nvSpPr>
          <p:cNvPr name="TextBox 15" id="15"/>
          <p:cNvSpPr txBox="true"/>
          <p:nvPr/>
        </p:nvSpPr>
        <p:spPr>
          <a:xfrm rot="-1906815">
            <a:off x="11695683" y="6318173"/>
            <a:ext cx="5936926" cy="2005246"/>
          </a:xfrm>
          <a:prstGeom prst="rect">
            <a:avLst/>
          </a:prstGeom>
        </p:spPr>
        <p:txBody>
          <a:bodyPr anchor="t" rtlCol="false" tIns="0" lIns="0" bIns="0" rIns="0">
            <a:spAutoFit/>
          </a:bodyPr>
          <a:lstStyle/>
          <a:p>
            <a:pPr algn="ctr">
              <a:lnSpc>
                <a:spcPts val="3080"/>
              </a:lnSpc>
              <a:spcBef>
                <a:spcPct val="0"/>
              </a:spcBef>
            </a:pPr>
            <a:r>
              <a:rPr lang="en-US" sz="2200">
                <a:solidFill>
                  <a:srgbClr val="E5E1DA"/>
                </a:solidFill>
                <a:latin typeface="Lato"/>
                <a:ea typeface="Lato"/>
                <a:cs typeface="Lato"/>
                <a:sym typeface="Lato"/>
              </a:rPr>
              <a:t>Частные охранные агентства и службы безопасности</a:t>
            </a:r>
          </a:p>
        </p:txBody>
      </p:sp>
      <p:sp>
        <p:nvSpPr>
          <p:cNvPr name="TextBox 16" id="16"/>
          <p:cNvSpPr txBox="true"/>
          <p:nvPr/>
        </p:nvSpPr>
        <p:spPr>
          <a:xfrm rot="-1594631">
            <a:off x="10873582" y="4267787"/>
            <a:ext cx="5201264" cy="2714567"/>
          </a:xfrm>
          <a:prstGeom prst="rect">
            <a:avLst/>
          </a:prstGeom>
        </p:spPr>
        <p:txBody>
          <a:bodyPr anchor="t" rtlCol="false" tIns="0" lIns="0" bIns="0" rIns="0">
            <a:spAutoFit/>
          </a:bodyPr>
          <a:lstStyle/>
          <a:p>
            <a:pPr algn="ctr">
              <a:lnSpc>
                <a:spcPts val="3080"/>
              </a:lnSpc>
              <a:spcBef>
                <a:spcPct val="0"/>
              </a:spcBef>
            </a:pPr>
            <a:r>
              <a:rPr lang="en-US" sz="2200">
                <a:solidFill>
                  <a:srgbClr val="E5E1DA"/>
                </a:solidFill>
                <a:latin typeface="Lato"/>
                <a:ea typeface="Lato"/>
                <a:cs typeface="Lato"/>
                <a:sym typeface="Lato"/>
              </a:rPr>
              <a:t>Государственные структуры и правоохранительные органы</a:t>
            </a:r>
          </a:p>
        </p:txBody>
      </p:sp>
      <p:sp>
        <p:nvSpPr>
          <p:cNvPr name="TextBox 17" id="17"/>
          <p:cNvSpPr txBox="true"/>
          <p:nvPr/>
        </p:nvSpPr>
        <p:spPr>
          <a:xfrm rot="-1277786">
            <a:off x="10801606" y="3503932"/>
            <a:ext cx="3789336" cy="1750195"/>
          </a:xfrm>
          <a:prstGeom prst="rect">
            <a:avLst/>
          </a:prstGeom>
        </p:spPr>
        <p:txBody>
          <a:bodyPr anchor="t" rtlCol="false" tIns="0" lIns="0" bIns="0" rIns="0">
            <a:spAutoFit/>
          </a:bodyPr>
          <a:lstStyle/>
          <a:p>
            <a:pPr algn="ctr">
              <a:lnSpc>
                <a:spcPts val="3080"/>
              </a:lnSpc>
              <a:spcBef>
                <a:spcPct val="0"/>
              </a:spcBef>
            </a:pPr>
            <a:r>
              <a:rPr lang="en-US" sz="2200">
                <a:solidFill>
                  <a:srgbClr val="E5E1DA"/>
                </a:solidFill>
                <a:latin typeface="Lato"/>
                <a:ea typeface="Lato"/>
                <a:cs typeface="Lato"/>
                <a:sym typeface="Lato"/>
              </a:rPr>
              <a:t>Организаторы массовых мероприятий</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5400000">
            <a:off x="4438636" y="4802688"/>
            <a:ext cx="8729104" cy="681625"/>
            <a:chOff x="0" y="0"/>
            <a:chExt cx="2299023" cy="179523"/>
          </a:xfrm>
        </p:grpSpPr>
        <p:sp>
          <p:nvSpPr>
            <p:cNvPr name="Freeform 3" id="3"/>
            <p:cNvSpPr/>
            <p:nvPr/>
          </p:nvSpPr>
          <p:spPr>
            <a:xfrm flipH="false" flipV="false" rot="0">
              <a:off x="0" y="0"/>
              <a:ext cx="2299023" cy="179523"/>
            </a:xfrm>
            <a:custGeom>
              <a:avLst/>
              <a:gdLst/>
              <a:ahLst/>
              <a:cxnLst/>
              <a:rect r="r" b="b" t="t" l="l"/>
              <a:pathLst>
                <a:path h="179523" w="2299023">
                  <a:moveTo>
                    <a:pt x="56762" y="0"/>
                  </a:moveTo>
                  <a:lnTo>
                    <a:pt x="2242261" y="0"/>
                  </a:lnTo>
                  <a:cubicBezTo>
                    <a:pt x="2257315" y="0"/>
                    <a:pt x="2271753" y="5980"/>
                    <a:pt x="2282398" y="16625"/>
                  </a:cubicBezTo>
                  <a:cubicBezTo>
                    <a:pt x="2293043" y="27270"/>
                    <a:pt x="2299023" y="41708"/>
                    <a:pt x="2299023" y="56762"/>
                  </a:cubicBezTo>
                  <a:lnTo>
                    <a:pt x="2299023" y="122760"/>
                  </a:lnTo>
                  <a:cubicBezTo>
                    <a:pt x="2299023" y="137815"/>
                    <a:pt x="2293043" y="152252"/>
                    <a:pt x="2282398" y="162897"/>
                  </a:cubicBezTo>
                  <a:cubicBezTo>
                    <a:pt x="2271753" y="173542"/>
                    <a:pt x="2257315" y="179523"/>
                    <a:pt x="2242261" y="179523"/>
                  </a:cubicBezTo>
                  <a:lnTo>
                    <a:pt x="56762" y="179523"/>
                  </a:lnTo>
                  <a:cubicBezTo>
                    <a:pt x="41708" y="179523"/>
                    <a:pt x="27270" y="173542"/>
                    <a:pt x="16625" y="162897"/>
                  </a:cubicBezTo>
                  <a:cubicBezTo>
                    <a:pt x="5980" y="152252"/>
                    <a:pt x="0" y="137815"/>
                    <a:pt x="0" y="122760"/>
                  </a:cubicBezTo>
                  <a:lnTo>
                    <a:pt x="0" y="56762"/>
                  </a:lnTo>
                  <a:cubicBezTo>
                    <a:pt x="0" y="41708"/>
                    <a:pt x="5980" y="27270"/>
                    <a:pt x="16625" y="16625"/>
                  </a:cubicBezTo>
                  <a:cubicBezTo>
                    <a:pt x="27270" y="5980"/>
                    <a:pt x="41708" y="0"/>
                    <a:pt x="56762" y="0"/>
                  </a:cubicBezTo>
                  <a:close/>
                </a:path>
              </a:pathLst>
            </a:custGeom>
            <a:solidFill>
              <a:srgbClr val="000000">
                <a:alpha val="0"/>
              </a:srgbClr>
            </a:solidFill>
            <a:ln w="38100" cap="rnd">
              <a:solidFill>
                <a:srgbClr val="E5E1DA"/>
              </a:solidFill>
              <a:prstDash val="solid"/>
              <a:round/>
            </a:ln>
          </p:spPr>
        </p:sp>
        <p:sp>
          <p:nvSpPr>
            <p:cNvPr name="TextBox 4" id="4"/>
            <p:cNvSpPr txBox="true"/>
            <p:nvPr/>
          </p:nvSpPr>
          <p:spPr>
            <a:xfrm>
              <a:off x="0" y="-38100"/>
              <a:ext cx="2299023" cy="21762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8574588" y="926782"/>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2"/>
            <a:stretch>
              <a:fillRect l="0" t="0" r="0" b="0"/>
            </a:stretch>
          </a:blipFill>
        </p:spPr>
      </p:sp>
      <p:sp>
        <p:nvSpPr>
          <p:cNvPr name="Freeform 6" id="6"/>
          <p:cNvSpPr/>
          <p:nvPr/>
        </p:nvSpPr>
        <p:spPr>
          <a:xfrm flipH="false" flipV="false" rot="0">
            <a:off x="8574588" y="4010041"/>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2"/>
            <a:stretch>
              <a:fillRect l="0" t="0" r="0" b="0"/>
            </a:stretch>
          </a:blipFill>
        </p:spPr>
      </p:sp>
      <p:sp>
        <p:nvSpPr>
          <p:cNvPr name="Freeform 7" id="7"/>
          <p:cNvSpPr/>
          <p:nvPr/>
        </p:nvSpPr>
        <p:spPr>
          <a:xfrm flipH="false" flipV="false" rot="0">
            <a:off x="8574588" y="7505560"/>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2"/>
            <a:stretch>
              <a:fillRect l="0" t="0" r="0" b="0"/>
            </a:stretch>
          </a:blipFill>
        </p:spPr>
      </p:sp>
      <p:sp>
        <p:nvSpPr>
          <p:cNvPr name="Freeform 8" id="8"/>
          <p:cNvSpPr/>
          <p:nvPr/>
        </p:nvSpPr>
        <p:spPr>
          <a:xfrm flipH="false" flipV="false" rot="0">
            <a:off x="1028700" y="8361880"/>
            <a:ext cx="896420" cy="896420"/>
          </a:xfrm>
          <a:custGeom>
            <a:avLst/>
            <a:gdLst/>
            <a:ahLst/>
            <a:cxnLst/>
            <a:rect r="r" b="b" t="t" l="l"/>
            <a:pathLst>
              <a:path h="896420" w="896420">
                <a:moveTo>
                  <a:pt x="0" y="0"/>
                </a:moveTo>
                <a:lnTo>
                  <a:pt x="896420" y="0"/>
                </a:lnTo>
                <a:lnTo>
                  <a:pt x="896420" y="896420"/>
                </a:lnTo>
                <a:lnTo>
                  <a:pt x="0" y="8964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10435729">
            <a:off x="-696093" y="-3780464"/>
            <a:ext cx="7951775" cy="8527373"/>
          </a:xfrm>
          <a:custGeom>
            <a:avLst/>
            <a:gdLst/>
            <a:ahLst/>
            <a:cxnLst/>
            <a:rect r="r" b="b" t="t" l="l"/>
            <a:pathLst>
              <a:path h="8527373" w="7951775">
                <a:moveTo>
                  <a:pt x="0" y="0"/>
                </a:moveTo>
                <a:lnTo>
                  <a:pt x="7951775" y="0"/>
                </a:lnTo>
                <a:lnTo>
                  <a:pt x="7951775" y="8527373"/>
                </a:lnTo>
                <a:lnTo>
                  <a:pt x="0" y="8527373"/>
                </a:lnTo>
                <a:lnTo>
                  <a:pt x="0" y="0"/>
                </a:lnTo>
                <a:close/>
              </a:path>
            </a:pathLst>
          </a:custGeom>
          <a:blipFill>
            <a:blip r:embed="rId5"/>
            <a:stretch>
              <a:fillRect l="0" t="0" r="0" b="0"/>
            </a:stretch>
          </a:blipFill>
        </p:spPr>
      </p:sp>
      <p:sp>
        <p:nvSpPr>
          <p:cNvPr name="TextBox 10" id="10"/>
          <p:cNvSpPr txBox="true"/>
          <p:nvPr/>
        </p:nvSpPr>
        <p:spPr>
          <a:xfrm rot="0">
            <a:off x="9798106" y="869632"/>
            <a:ext cx="5615792" cy="43180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Нехватка оперативной информации </a:t>
            </a:r>
          </a:p>
        </p:txBody>
      </p:sp>
      <p:sp>
        <p:nvSpPr>
          <p:cNvPr name="TextBox 11" id="11"/>
          <p:cNvSpPr txBox="true"/>
          <p:nvPr/>
        </p:nvSpPr>
        <p:spPr>
          <a:xfrm rot="0">
            <a:off x="9798106" y="1631944"/>
            <a:ext cx="7461194" cy="1480185"/>
          </a:xfrm>
          <a:prstGeom prst="rect">
            <a:avLst/>
          </a:prstGeom>
        </p:spPr>
        <p:txBody>
          <a:bodyPr anchor="t" rtlCol="false" tIns="0" lIns="0" bIns="0" rIns="0">
            <a:spAutoFit/>
          </a:bodyPr>
          <a:lstStyle/>
          <a:p>
            <a:pPr algn="l">
              <a:lnSpc>
                <a:spcPts val="2940"/>
              </a:lnSpc>
              <a:spcBef>
                <a:spcPct val="0"/>
              </a:spcBef>
            </a:pPr>
            <a:r>
              <a:rPr lang="en-US" sz="2100">
                <a:solidFill>
                  <a:srgbClr val="E5E1DA"/>
                </a:solidFill>
                <a:latin typeface="Lato"/>
                <a:ea typeface="Lato"/>
                <a:cs typeface="Lato"/>
                <a:sym typeface="Lato"/>
              </a:rPr>
              <a:t>На крупных мероприятиях с тысячами участников организаторы сталкиваются с дефицитом своевременной и точной информации о происходящем на площадке. (Event Safety Alliance, International Association of Venue Managers)</a:t>
            </a:r>
          </a:p>
        </p:txBody>
      </p:sp>
      <p:sp>
        <p:nvSpPr>
          <p:cNvPr name="TextBox 12" id="12"/>
          <p:cNvSpPr txBox="true"/>
          <p:nvPr/>
        </p:nvSpPr>
        <p:spPr>
          <a:xfrm rot="0">
            <a:off x="1028700" y="6059170"/>
            <a:ext cx="5853180" cy="1762125"/>
          </a:xfrm>
          <a:prstGeom prst="rect">
            <a:avLst/>
          </a:prstGeom>
        </p:spPr>
        <p:txBody>
          <a:bodyPr anchor="t" rtlCol="false" tIns="0" lIns="0" bIns="0" rIns="0">
            <a:spAutoFit/>
          </a:bodyPr>
          <a:lstStyle/>
          <a:p>
            <a:pPr algn="l">
              <a:lnSpc>
                <a:spcPts val="6600"/>
              </a:lnSpc>
            </a:pPr>
            <a:r>
              <a:rPr lang="en-US" sz="6000" b="true">
                <a:solidFill>
                  <a:srgbClr val="FBF9F1"/>
                </a:solidFill>
                <a:latin typeface="Poppins Bold"/>
                <a:ea typeface="Poppins Bold"/>
                <a:cs typeface="Poppins Bold"/>
                <a:sym typeface="Poppins Bold"/>
              </a:rPr>
              <a:t>ПРОБЛЕМЫ</a:t>
            </a:r>
          </a:p>
          <a:p>
            <a:pPr algn="l">
              <a:lnSpc>
                <a:spcPts val="6600"/>
              </a:lnSpc>
            </a:pPr>
            <a:r>
              <a:rPr lang="en-US" sz="6000" b="true">
                <a:solidFill>
                  <a:srgbClr val="FBF9F1"/>
                </a:solidFill>
                <a:latin typeface="Poppins Bold"/>
                <a:ea typeface="Poppins Bold"/>
                <a:cs typeface="Poppins Bold"/>
                <a:sym typeface="Poppins Bold"/>
              </a:rPr>
              <a:t>ПОТРЕБИТЕЛЯ</a:t>
            </a:r>
          </a:p>
        </p:txBody>
      </p:sp>
      <p:sp>
        <p:nvSpPr>
          <p:cNvPr name="TextBox 13" id="13"/>
          <p:cNvSpPr txBox="true"/>
          <p:nvPr/>
        </p:nvSpPr>
        <p:spPr>
          <a:xfrm rot="0">
            <a:off x="9798106" y="3995893"/>
            <a:ext cx="5199649" cy="43180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Контроль безопасности</a:t>
            </a:r>
          </a:p>
        </p:txBody>
      </p:sp>
      <p:sp>
        <p:nvSpPr>
          <p:cNvPr name="TextBox 14" id="14"/>
          <p:cNvSpPr txBox="true"/>
          <p:nvPr/>
        </p:nvSpPr>
        <p:spPr>
          <a:xfrm rot="0">
            <a:off x="9798106" y="4755988"/>
            <a:ext cx="7461194" cy="1851660"/>
          </a:xfrm>
          <a:prstGeom prst="rect">
            <a:avLst/>
          </a:prstGeom>
        </p:spPr>
        <p:txBody>
          <a:bodyPr anchor="t" rtlCol="false" tIns="0" lIns="0" bIns="0" rIns="0">
            <a:spAutoFit/>
          </a:bodyPr>
          <a:lstStyle/>
          <a:p>
            <a:pPr algn="l">
              <a:lnSpc>
                <a:spcPts val="2940"/>
              </a:lnSpc>
              <a:spcBef>
                <a:spcPct val="0"/>
              </a:spcBef>
            </a:pPr>
            <a:r>
              <a:rPr lang="en-US" sz="2100">
                <a:solidFill>
                  <a:srgbClr val="E5E1DA"/>
                </a:solidFill>
                <a:latin typeface="Lato"/>
                <a:ea typeface="Lato"/>
                <a:cs typeface="Lato"/>
                <a:sym typeface="Lato"/>
              </a:rPr>
              <a:t>В условиях массовых мероприятий обеспечить полный контроль над ситуацией сложно из-за множества факторов: перемещение толп, нестандартное поведение людей, наличие скрытых зон и укромных уголков (Gartner, Allied Market Research, и MarketsandMarkets)</a:t>
            </a:r>
          </a:p>
        </p:txBody>
      </p:sp>
      <p:sp>
        <p:nvSpPr>
          <p:cNvPr name="TextBox 15" id="15"/>
          <p:cNvSpPr txBox="true"/>
          <p:nvPr/>
        </p:nvSpPr>
        <p:spPr>
          <a:xfrm rot="0">
            <a:off x="9798106" y="7357745"/>
            <a:ext cx="8489894" cy="86995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Отсутствие гибкости в управлении системой безопасности</a:t>
            </a:r>
          </a:p>
        </p:txBody>
      </p:sp>
      <p:sp>
        <p:nvSpPr>
          <p:cNvPr name="TextBox 16" id="16"/>
          <p:cNvSpPr txBox="true"/>
          <p:nvPr/>
        </p:nvSpPr>
        <p:spPr>
          <a:xfrm rot="0">
            <a:off x="9798106" y="8251507"/>
            <a:ext cx="7877336" cy="1851660"/>
          </a:xfrm>
          <a:prstGeom prst="rect">
            <a:avLst/>
          </a:prstGeom>
        </p:spPr>
        <p:txBody>
          <a:bodyPr anchor="t" rtlCol="false" tIns="0" lIns="0" bIns="0" rIns="0">
            <a:spAutoFit/>
          </a:bodyPr>
          <a:lstStyle/>
          <a:p>
            <a:pPr algn="l">
              <a:lnSpc>
                <a:spcPts val="2940"/>
              </a:lnSpc>
              <a:spcBef>
                <a:spcPct val="0"/>
              </a:spcBef>
            </a:pPr>
            <a:r>
              <a:rPr lang="en-US" sz="2100">
                <a:solidFill>
                  <a:srgbClr val="E5E1DA"/>
                </a:solidFill>
                <a:latin typeface="Lato"/>
                <a:ea typeface="Lato"/>
                <a:cs typeface="Lato"/>
                <a:sym typeface="Lato"/>
              </a:rPr>
              <a:t>В условиях изменения планировки площадки, внезапного увеличения числа участников или возникновения новых угроз, операторы не могут оперативно перенастроить работу камер или изменить маршруты патрулей.( Journal of Safety Research или Journal of Business Continuity &amp; Emergency Planning)</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1269234" y="-112038"/>
            <a:ext cx="6904125" cy="10287000"/>
            <a:chOff x="0" y="0"/>
            <a:chExt cx="950116" cy="1415652"/>
          </a:xfrm>
        </p:grpSpPr>
        <p:sp>
          <p:nvSpPr>
            <p:cNvPr name="Freeform 3" id="3"/>
            <p:cNvSpPr/>
            <p:nvPr/>
          </p:nvSpPr>
          <p:spPr>
            <a:xfrm flipH="false" flipV="false" rot="0">
              <a:off x="0" y="0"/>
              <a:ext cx="950116" cy="1415652"/>
            </a:xfrm>
            <a:custGeom>
              <a:avLst/>
              <a:gdLst/>
              <a:ahLst/>
              <a:cxnLst/>
              <a:rect r="r" b="b" t="t" l="l"/>
              <a:pathLst>
                <a:path h="1415652" w="950116">
                  <a:moveTo>
                    <a:pt x="0" y="0"/>
                  </a:moveTo>
                  <a:lnTo>
                    <a:pt x="950116" y="0"/>
                  </a:lnTo>
                  <a:lnTo>
                    <a:pt x="950116" y="1415652"/>
                  </a:lnTo>
                  <a:lnTo>
                    <a:pt x="0" y="1415652"/>
                  </a:lnTo>
                  <a:close/>
                </a:path>
              </a:pathLst>
            </a:custGeom>
            <a:blipFill>
              <a:blip r:embed="rId2"/>
              <a:stretch>
                <a:fillRect l="-24498" t="0" r="-24498" b="0"/>
              </a:stretch>
            </a:blipFill>
            <a:ln cap="sq">
              <a:noFill/>
              <a:prstDash val="solid"/>
              <a:miter/>
            </a:ln>
          </p:spPr>
        </p:sp>
      </p:grpSp>
      <p:grpSp>
        <p:nvGrpSpPr>
          <p:cNvPr name="Group 4" id="4"/>
          <p:cNvGrpSpPr/>
          <p:nvPr/>
        </p:nvGrpSpPr>
        <p:grpSpPr>
          <a:xfrm rot="0">
            <a:off x="1028700" y="1370960"/>
            <a:ext cx="10240534" cy="8137251"/>
            <a:chOff x="0" y="0"/>
            <a:chExt cx="2697095" cy="2143144"/>
          </a:xfrm>
        </p:grpSpPr>
        <p:sp>
          <p:nvSpPr>
            <p:cNvPr name="Freeform 5" id="5"/>
            <p:cNvSpPr/>
            <p:nvPr/>
          </p:nvSpPr>
          <p:spPr>
            <a:xfrm flipH="false" flipV="false" rot="0">
              <a:off x="0" y="0"/>
              <a:ext cx="2697095" cy="2143144"/>
            </a:xfrm>
            <a:custGeom>
              <a:avLst/>
              <a:gdLst/>
              <a:ahLst/>
              <a:cxnLst/>
              <a:rect r="r" b="b" t="t" l="l"/>
              <a:pathLst>
                <a:path h="2143144" w="2697095">
                  <a:moveTo>
                    <a:pt x="15120" y="0"/>
                  </a:moveTo>
                  <a:lnTo>
                    <a:pt x="2681975" y="0"/>
                  </a:lnTo>
                  <a:cubicBezTo>
                    <a:pt x="2690326" y="0"/>
                    <a:pt x="2697095" y="6770"/>
                    <a:pt x="2697095" y="15120"/>
                  </a:cubicBezTo>
                  <a:lnTo>
                    <a:pt x="2697095" y="2128024"/>
                  </a:lnTo>
                  <a:cubicBezTo>
                    <a:pt x="2697095" y="2132034"/>
                    <a:pt x="2695502" y="2135880"/>
                    <a:pt x="2692667" y="2138716"/>
                  </a:cubicBezTo>
                  <a:cubicBezTo>
                    <a:pt x="2689831" y="2141551"/>
                    <a:pt x="2685985" y="2143144"/>
                    <a:pt x="2681975" y="2143144"/>
                  </a:cubicBezTo>
                  <a:lnTo>
                    <a:pt x="15120" y="2143144"/>
                  </a:lnTo>
                  <a:cubicBezTo>
                    <a:pt x="6770" y="2143144"/>
                    <a:pt x="0" y="2136375"/>
                    <a:pt x="0" y="2128024"/>
                  </a:cubicBezTo>
                  <a:lnTo>
                    <a:pt x="0" y="15120"/>
                  </a:lnTo>
                  <a:cubicBezTo>
                    <a:pt x="0" y="6770"/>
                    <a:pt x="6770" y="0"/>
                    <a:pt x="15120" y="0"/>
                  </a:cubicBezTo>
                  <a:close/>
                </a:path>
              </a:pathLst>
            </a:custGeom>
            <a:solidFill>
              <a:srgbClr val="000000"/>
            </a:solidFill>
            <a:ln w="38100" cap="sq">
              <a:solidFill>
                <a:srgbClr val="E5E1DA"/>
              </a:solidFill>
              <a:prstDash val="solid"/>
              <a:miter/>
            </a:ln>
          </p:spPr>
        </p:sp>
        <p:sp>
          <p:nvSpPr>
            <p:cNvPr name="TextBox 6" id="6"/>
            <p:cNvSpPr txBox="true"/>
            <p:nvPr/>
          </p:nvSpPr>
          <p:spPr>
            <a:xfrm>
              <a:off x="0" y="-38100"/>
              <a:ext cx="2697095" cy="2181244"/>
            </a:xfrm>
            <a:prstGeom prst="rect">
              <a:avLst/>
            </a:prstGeom>
          </p:spPr>
          <p:txBody>
            <a:bodyPr anchor="ctr" rtlCol="false" tIns="50800" lIns="50800" bIns="50800" rIns="50800"/>
            <a:lstStyle/>
            <a:p>
              <a:pPr algn="ctr">
                <a:lnSpc>
                  <a:spcPts val="2659"/>
                </a:lnSpc>
              </a:pPr>
              <a:r>
                <a:rPr lang="en-US" sz="1899" b="true">
                  <a:solidFill>
                    <a:srgbClr val="000000"/>
                  </a:solidFill>
                  <a:latin typeface="Lato Bold"/>
                  <a:ea typeface="Lato Bold"/>
                  <a:cs typeface="Lato Bold"/>
                  <a:sym typeface="Lato Bold"/>
                </a:rPr>
                <a:t>2. Анализ триггерных событий</a:t>
              </a:r>
            </a:p>
            <a:p>
              <a:pPr algn="ctr">
                <a:lnSpc>
                  <a:spcPts val="2659"/>
                </a:lnSpc>
              </a:pPr>
            </a:p>
          </p:txBody>
        </p:sp>
      </p:grpSp>
      <p:sp>
        <p:nvSpPr>
          <p:cNvPr name="Freeform 7" id="7"/>
          <p:cNvSpPr/>
          <p:nvPr/>
        </p:nvSpPr>
        <p:spPr>
          <a:xfrm flipH="true" flipV="false" rot="6626729">
            <a:off x="-8130685" y="1817905"/>
            <a:ext cx="12221289" cy="8822969"/>
          </a:xfrm>
          <a:custGeom>
            <a:avLst/>
            <a:gdLst/>
            <a:ahLst/>
            <a:cxnLst/>
            <a:rect r="r" b="b" t="t" l="l"/>
            <a:pathLst>
              <a:path h="8822969" w="12221289">
                <a:moveTo>
                  <a:pt x="12221289" y="0"/>
                </a:moveTo>
                <a:lnTo>
                  <a:pt x="0" y="0"/>
                </a:lnTo>
                <a:lnTo>
                  <a:pt x="0" y="8822968"/>
                </a:lnTo>
                <a:lnTo>
                  <a:pt x="12221289" y="8822968"/>
                </a:lnTo>
                <a:lnTo>
                  <a:pt x="12221289" y="0"/>
                </a:lnTo>
                <a:close/>
              </a:path>
            </a:pathLst>
          </a:custGeom>
          <a:blipFill>
            <a:blip r:embed="rId3"/>
            <a:stretch>
              <a:fillRect l="0" t="0" r="0" b="0"/>
            </a:stretch>
          </a:blipFill>
        </p:spPr>
      </p:sp>
      <p:sp>
        <p:nvSpPr>
          <p:cNvPr name="Freeform 8" id="8"/>
          <p:cNvSpPr/>
          <p:nvPr/>
        </p:nvSpPr>
        <p:spPr>
          <a:xfrm flipH="false" flipV="false" rot="0">
            <a:off x="10212631" y="378290"/>
            <a:ext cx="650410" cy="650410"/>
          </a:xfrm>
          <a:custGeom>
            <a:avLst/>
            <a:gdLst/>
            <a:ahLst/>
            <a:cxnLst/>
            <a:rect r="r" b="b" t="t" l="l"/>
            <a:pathLst>
              <a:path h="650410" w="650410">
                <a:moveTo>
                  <a:pt x="0" y="0"/>
                </a:moveTo>
                <a:lnTo>
                  <a:pt x="650410" y="0"/>
                </a:lnTo>
                <a:lnTo>
                  <a:pt x="650410" y="650410"/>
                </a:lnTo>
                <a:lnTo>
                  <a:pt x="0" y="650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4349631" y="1709028"/>
            <a:ext cx="4634314" cy="987425"/>
          </a:xfrm>
          <a:prstGeom prst="rect">
            <a:avLst/>
          </a:prstGeom>
        </p:spPr>
        <p:txBody>
          <a:bodyPr anchor="t" rtlCol="false" tIns="0" lIns="0" bIns="0" rIns="0">
            <a:spAutoFit/>
          </a:bodyPr>
          <a:lstStyle/>
          <a:p>
            <a:pPr algn="l">
              <a:lnSpc>
                <a:spcPts val="7150"/>
              </a:lnSpc>
            </a:pPr>
            <a:r>
              <a:rPr lang="en-US" sz="6500" b="true">
                <a:solidFill>
                  <a:srgbClr val="FBF9F1"/>
                </a:solidFill>
                <a:latin typeface="Poppins Bold"/>
                <a:ea typeface="Poppins Bold"/>
                <a:cs typeface="Poppins Bold"/>
                <a:sym typeface="Poppins Bold"/>
              </a:rPr>
              <a:t>РЕШЕНИЕ</a:t>
            </a:r>
          </a:p>
        </p:txBody>
      </p:sp>
      <p:sp>
        <p:nvSpPr>
          <p:cNvPr name="TextBox 10" id="10"/>
          <p:cNvSpPr txBox="true"/>
          <p:nvPr/>
        </p:nvSpPr>
        <p:spPr>
          <a:xfrm rot="0">
            <a:off x="1828973" y="3306053"/>
            <a:ext cx="9440260" cy="6581140"/>
          </a:xfrm>
          <a:prstGeom prst="rect">
            <a:avLst/>
          </a:prstGeom>
        </p:spPr>
        <p:txBody>
          <a:bodyPr anchor="t" rtlCol="false" tIns="0" lIns="0" bIns="0" rIns="0">
            <a:spAutoFit/>
          </a:bodyPr>
          <a:lstStyle/>
          <a:p>
            <a:pPr algn="l" marL="734059" indent="-367030" lvl="1">
              <a:lnSpc>
                <a:spcPts val="4759"/>
              </a:lnSpc>
              <a:buFont typeface="Arial"/>
              <a:buChar char="•"/>
            </a:pPr>
            <a:r>
              <a:rPr lang="en-US" b="true" sz="3399">
                <a:solidFill>
                  <a:srgbClr val="FBF9F1"/>
                </a:solidFill>
                <a:latin typeface="Open Sans Bold"/>
                <a:ea typeface="Open Sans Bold"/>
                <a:cs typeface="Open Sans Bold"/>
                <a:sym typeface="Open Sans Bold"/>
              </a:rPr>
              <a:t>Автономное управление с использованием ИИ</a:t>
            </a:r>
          </a:p>
          <a:p>
            <a:pPr algn="l" marL="734059" indent="-367030" lvl="1">
              <a:lnSpc>
                <a:spcPts val="4759"/>
              </a:lnSpc>
              <a:buFont typeface="Arial"/>
              <a:buChar char="•"/>
            </a:pPr>
            <a:r>
              <a:rPr lang="en-US" b="true" sz="3399">
                <a:solidFill>
                  <a:srgbClr val="FBF9F1"/>
                </a:solidFill>
                <a:latin typeface="Open Sans Bold"/>
                <a:ea typeface="Open Sans Bold"/>
                <a:cs typeface="Open Sans Bold"/>
                <a:sym typeface="Open Sans Bold"/>
              </a:rPr>
              <a:t>Мониторинг и видеонаблюдение в реальном времени</a:t>
            </a:r>
          </a:p>
          <a:p>
            <a:pPr algn="l" marL="734059" indent="-367030" lvl="1">
              <a:lnSpc>
                <a:spcPts val="4759"/>
              </a:lnSpc>
              <a:buFont typeface="Arial"/>
              <a:buChar char="•"/>
            </a:pPr>
            <a:r>
              <a:rPr lang="en-US" b="true" sz="3399">
                <a:solidFill>
                  <a:srgbClr val="FBF9F1"/>
                </a:solidFill>
                <a:latin typeface="Open Sans Bold"/>
                <a:ea typeface="Open Sans Bold"/>
                <a:cs typeface="Open Sans Bold"/>
                <a:sym typeface="Open Sans Bold"/>
              </a:rPr>
              <a:t>Анализ триггерных событий</a:t>
            </a:r>
          </a:p>
          <a:p>
            <a:pPr algn="l" marL="734059" indent="-367030" lvl="1">
              <a:lnSpc>
                <a:spcPts val="4759"/>
              </a:lnSpc>
              <a:buFont typeface="Arial"/>
              <a:buChar char="•"/>
            </a:pPr>
            <a:r>
              <a:rPr lang="en-US" b="true" sz="3399">
                <a:solidFill>
                  <a:srgbClr val="FBF9F1"/>
                </a:solidFill>
                <a:latin typeface="Open Sans Bold"/>
                <a:ea typeface="Open Sans Bold"/>
                <a:cs typeface="Open Sans Bold"/>
                <a:sym typeface="Open Sans Bold"/>
              </a:rPr>
              <a:t>Интеграция с существующими системами безопасности</a:t>
            </a:r>
          </a:p>
          <a:p>
            <a:pPr algn="l" marL="734059" indent="-367030" lvl="1">
              <a:lnSpc>
                <a:spcPts val="4759"/>
              </a:lnSpc>
              <a:buFont typeface="Arial"/>
              <a:buChar char="•"/>
            </a:pPr>
            <a:r>
              <a:rPr lang="en-US" b="true" sz="3399">
                <a:solidFill>
                  <a:srgbClr val="FBF9F1"/>
                </a:solidFill>
                <a:latin typeface="Open Sans Bold"/>
                <a:ea typeface="Open Sans Bold"/>
                <a:cs typeface="Open Sans Bold"/>
                <a:sym typeface="Open Sans Bold"/>
              </a:rPr>
              <a:t>Высокая мобильность и покрытие территории</a:t>
            </a:r>
          </a:p>
          <a:p>
            <a:pPr algn="l">
              <a:lnSpc>
                <a:spcPts val="4759"/>
              </a:lnSpc>
            </a:pPr>
          </a:p>
          <a:p>
            <a:pPr algn="ctr">
              <a:lnSpc>
                <a:spcPts val="475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2473355" y="2802689"/>
            <a:ext cx="13859375" cy="6267895"/>
            <a:chOff x="0" y="0"/>
            <a:chExt cx="3130246" cy="1415652"/>
          </a:xfrm>
        </p:grpSpPr>
        <p:sp>
          <p:nvSpPr>
            <p:cNvPr name="Freeform 3" id="3"/>
            <p:cNvSpPr/>
            <p:nvPr/>
          </p:nvSpPr>
          <p:spPr>
            <a:xfrm flipH="false" flipV="false" rot="0">
              <a:off x="0" y="0"/>
              <a:ext cx="3130246" cy="1415652"/>
            </a:xfrm>
            <a:custGeom>
              <a:avLst/>
              <a:gdLst/>
              <a:ahLst/>
              <a:cxnLst/>
              <a:rect r="r" b="b" t="t" l="l"/>
              <a:pathLst>
                <a:path h="1415652" w="3130246">
                  <a:moveTo>
                    <a:pt x="55861" y="0"/>
                  </a:moveTo>
                  <a:lnTo>
                    <a:pt x="3074386" y="0"/>
                  </a:lnTo>
                  <a:cubicBezTo>
                    <a:pt x="3089201" y="0"/>
                    <a:pt x="3103409" y="5885"/>
                    <a:pt x="3113885" y="16361"/>
                  </a:cubicBezTo>
                  <a:cubicBezTo>
                    <a:pt x="3124361" y="26837"/>
                    <a:pt x="3130246" y="41045"/>
                    <a:pt x="3130246" y="55861"/>
                  </a:cubicBezTo>
                  <a:lnTo>
                    <a:pt x="3130246" y="1359792"/>
                  </a:lnTo>
                  <a:cubicBezTo>
                    <a:pt x="3130246" y="1374607"/>
                    <a:pt x="3124361" y="1388815"/>
                    <a:pt x="3113885" y="1399291"/>
                  </a:cubicBezTo>
                  <a:cubicBezTo>
                    <a:pt x="3103409" y="1409767"/>
                    <a:pt x="3089201" y="1415652"/>
                    <a:pt x="3074386" y="1415652"/>
                  </a:cubicBezTo>
                  <a:lnTo>
                    <a:pt x="55861" y="1415652"/>
                  </a:lnTo>
                  <a:cubicBezTo>
                    <a:pt x="41045" y="1415652"/>
                    <a:pt x="26837" y="1409767"/>
                    <a:pt x="16361" y="1399291"/>
                  </a:cubicBezTo>
                  <a:cubicBezTo>
                    <a:pt x="5885" y="1388815"/>
                    <a:pt x="0" y="1374607"/>
                    <a:pt x="0" y="1359792"/>
                  </a:cubicBezTo>
                  <a:lnTo>
                    <a:pt x="0" y="55861"/>
                  </a:lnTo>
                  <a:cubicBezTo>
                    <a:pt x="0" y="41045"/>
                    <a:pt x="5885" y="26837"/>
                    <a:pt x="16361" y="16361"/>
                  </a:cubicBezTo>
                  <a:cubicBezTo>
                    <a:pt x="26837" y="5885"/>
                    <a:pt x="41045" y="0"/>
                    <a:pt x="55861" y="0"/>
                  </a:cubicBezTo>
                  <a:close/>
                </a:path>
              </a:pathLst>
            </a:custGeom>
            <a:blipFill>
              <a:blip r:embed="rId2"/>
              <a:stretch>
                <a:fillRect l="0" t="-12189" r="0" b="-12189"/>
              </a:stretch>
            </a:blipFill>
            <a:ln cap="rnd">
              <a:noFill/>
              <a:prstDash val="solid"/>
              <a:round/>
            </a:ln>
          </p:spPr>
        </p:sp>
      </p:grpSp>
      <p:sp>
        <p:nvSpPr>
          <p:cNvPr name="Freeform 4" id="4"/>
          <p:cNvSpPr/>
          <p:nvPr/>
        </p:nvSpPr>
        <p:spPr>
          <a:xfrm flipH="true" flipV="false" rot="6626729">
            <a:off x="-8130685" y="1817905"/>
            <a:ext cx="12221289" cy="8822969"/>
          </a:xfrm>
          <a:custGeom>
            <a:avLst/>
            <a:gdLst/>
            <a:ahLst/>
            <a:cxnLst/>
            <a:rect r="r" b="b" t="t" l="l"/>
            <a:pathLst>
              <a:path h="8822969" w="12221289">
                <a:moveTo>
                  <a:pt x="12221289" y="0"/>
                </a:moveTo>
                <a:lnTo>
                  <a:pt x="0" y="0"/>
                </a:lnTo>
                <a:lnTo>
                  <a:pt x="0" y="8822968"/>
                </a:lnTo>
                <a:lnTo>
                  <a:pt x="12221289" y="8822968"/>
                </a:lnTo>
                <a:lnTo>
                  <a:pt x="12221289" y="0"/>
                </a:lnTo>
                <a:close/>
              </a:path>
            </a:pathLst>
          </a:custGeom>
          <a:blipFill>
            <a:blip r:embed="rId3"/>
            <a:stretch>
              <a:fillRect l="0" t="0" r="0" b="0"/>
            </a:stretch>
          </a:blipFill>
        </p:spPr>
      </p:sp>
      <p:sp>
        <p:nvSpPr>
          <p:cNvPr name="Freeform 5" id="5"/>
          <p:cNvSpPr/>
          <p:nvPr/>
        </p:nvSpPr>
        <p:spPr>
          <a:xfrm flipH="false" flipV="false" rot="0">
            <a:off x="17415092" y="186224"/>
            <a:ext cx="650410" cy="650410"/>
          </a:xfrm>
          <a:custGeom>
            <a:avLst/>
            <a:gdLst/>
            <a:ahLst/>
            <a:cxnLst/>
            <a:rect r="r" b="b" t="t" l="l"/>
            <a:pathLst>
              <a:path h="650410" w="650410">
                <a:moveTo>
                  <a:pt x="0" y="0"/>
                </a:moveTo>
                <a:lnTo>
                  <a:pt x="650411" y="0"/>
                </a:lnTo>
                <a:lnTo>
                  <a:pt x="650411" y="650410"/>
                </a:lnTo>
                <a:lnTo>
                  <a:pt x="0" y="650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7085886" y="836634"/>
            <a:ext cx="4634314" cy="987425"/>
          </a:xfrm>
          <a:prstGeom prst="rect">
            <a:avLst/>
          </a:prstGeom>
        </p:spPr>
        <p:txBody>
          <a:bodyPr anchor="t" rtlCol="false" tIns="0" lIns="0" bIns="0" rIns="0">
            <a:spAutoFit/>
          </a:bodyPr>
          <a:lstStyle/>
          <a:p>
            <a:pPr algn="l">
              <a:lnSpc>
                <a:spcPts val="7150"/>
              </a:lnSpc>
            </a:pPr>
            <a:r>
              <a:rPr lang="en-US" sz="6500" b="true">
                <a:solidFill>
                  <a:srgbClr val="FBF9F1"/>
                </a:solidFill>
                <a:latin typeface="Poppins Bold"/>
                <a:ea typeface="Poppins Bold"/>
                <a:cs typeface="Poppins Bold"/>
                <a:sym typeface="Poppins Bold"/>
              </a:rPr>
              <a:t>ПРОДУКТ</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237229" y="1920068"/>
            <a:ext cx="13745171" cy="10034901"/>
          </a:xfrm>
          <a:custGeom>
            <a:avLst/>
            <a:gdLst/>
            <a:ahLst/>
            <a:cxnLst/>
            <a:rect r="r" b="b" t="t" l="l"/>
            <a:pathLst>
              <a:path h="10034901" w="13745171">
                <a:moveTo>
                  <a:pt x="0" y="0"/>
                </a:moveTo>
                <a:lnTo>
                  <a:pt x="13745171" y="0"/>
                </a:lnTo>
                <a:lnTo>
                  <a:pt x="13745171" y="10034901"/>
                </a:lnTo>
                <a:lnTo>
                  <a:pt x="0" y="10034901"/>
                </a:lnTo>
                <a:lnTo>
                  <a:pt x="0" y="0"/>
                </a:lnTo>
                <a:close/>
              </a:path>
            </a:pathLst>
          </a:custGeom>
          <a:blipFill>
            <a:blip r:embed="rId2"/>
            <a:stretch>
              <a:fillRect l="-523" t="0" r="-523" b="0"/>
            </a:stretch>
          </a:blipFill>
        </p:spPr>
      </p:sp>
      <p:grpSp>
        <p:nvGrpSpPr>
          <p:cNvPr name="Group 3" id="3"/>
          <p:cNvGrpSpPr/>
          <p:nvPr/>
        </p:nvGrpSpPr>
        <p:grpSpPr>
          <a:xfrm rot="0">
            <a:off x="1830997" y="2456061"/>
            <a:ext cx="6823913" cy="839660"/>
            <a:chOff x="0" y="0"/>
            <a:chExt cx="1797245" cy="221145"/>
          </a:xfrm>
        </p:grpSpPr>
        <p:sp>
          <p:nvSpPr>
            <p:cNvPr name="Freeform 4" id="4"/>
            <p:cNvSpPr/>
            <p:nvPr/>
          </p:nvSpPr>
          <p:spPr>
            <a:xfrm flipH="false" flipV="false" rot="0">
              <a:off x="0" y="0"/>
              <a:ext cx="1797245" cy="221145"/>
            </a:xfrm>
            <a:custGeom>
              <a:avLst/>
              <a:gdLst/>
              <a:ahLst/>
              <a:cxnLst/>
              <a:rect r="r" b="b" t="t" l="l"/>
              <a:pathLst>
                <a:path h="221145" w="1797245">
                  <a:moveTo>
                    <a:pt x="68072" y="0"/>
                  </a:moveTo>
                  <a:lnTo>
                    <a:pt x="1729173" y="0"/>
                  </a:lnTo>
                  <a:cubicBezTo>
                    <a:pt x="1766768" y="0"/>
                    <a:pt x="1797245" y="30477"/>
                    <a:pt x="1797245" y="68072"/>
                  </a:cubicBezTo>
                  <a:lnTo>
                    <a:pt x="1797245" y="153073"/>
                  </a:lnTo>
                  <a:cubicBezTo>
                    <a:pt x="1797245" y="190668"/>
                    <a:pt x="1766768" y="221145"/>
                    <a:pt x="1729173" y="221145"/>
                  </a:cubicBezTo>
                  <a:lnTo>
                    <a:pt x="68072" y="221145"/>
                  </a:lnTo>
                  <a:cubicBezTo>
                    <a:pt x="30477" y="221145"/>
                    <a:pt x="0" y="190668"/>
                    <a:pt x="0" y="153073"/>
                  </a:cubicBezTo>
                  <a:lnTo>
                    <a:pt x="0" y="68072"/>
                  </a:lnTo>
                  <a:cubicBezTo>
                    <a:pt x="0" y="30477"/>
                    <a:pt x="30477" y="0"/>
                    <a:pt x="68072" y="0"/>
                  </a:cubicBezTo>
                  <a:close/>
                </a:path>
              </a:pathLst>
            </a:custGeom>
            <a:solidFill>
              <a:srgbClr val="000000"/>
            </a:solidFill>
            <a:ln w="38100" cap="rnd">
              <a:solidFill>
                <a:srgbClr val="FBF9F1"/>
              </a:solidFill>
              <a:prstDash val="solid"/>
              <a:round/>
            </a:ln>
          </p:spPr>
        </p:sp>
        <p:sp>
          <p:nvSpPr>
            <p:cNvPr name="TextBox 5" id="5"/>
            <p:cNvSpPr txBox="true"/>
            <p:nvPr/>
          </p:nvSpPr>
          <p:spPr>
            <a:xfrm>
              <a:off x="0" y="-38100"/>
              <a:ext cx="1797245" cy="25924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830997" y="3489505"/>
            <a:ext cx="6823913" cy="2112056"/>
            <a:chOff x="0" y="0"/>
            <a:chExt cx="1797245" cy="556262"/>
          </a:xfrm>
        </p:grpSpPr>
        <p:sp>
          <p:nvSpPr>
            <p:cNvPr name="Freeform 7" id="7"/>
            <p:cNvSpPr/>
            <p:nvPr/>
          </p:nvSpPr>
          <p:spPr>
            <a:xfrm flipH="false" flipV="false" rot="0">
              <a:off x="0" y="0"/>
              <a:ext cx="1797245" cy="556262"/>
            </a:xfrm>
            <a:custGeom>
              <a:avLst/>
              <a:gdLst/>
              <a:ahLst/>
              <a:cxnLst/>
              <a:rect r="r" b="b" t="t" l="l"/>
              <a:pathLst>
                <a:path h="556262" w="1797245">
                  <a:moveTo>
                    <a:pt x="22691" y="0"/>
                  </a:moveTo>
                  <a:lnTo>
                    <a:pt x="1774554" y="0"/>
                  </a:lnTo>
                  <a:cubicBezTo>
                    <a:pt x="1787086" y="0"/>
                    <a:pt x="1797245" y="10159"/>
                    <a:pt x="1797245" y="22691"/>
                  </a:cubicBezTo>
                  <a:lnTo>
                    <a:pt x="1797245" y="533571"/>
                  </a:lnTo>
                  <a:cubicBezTo>
                    <a:pt x="1797245" y="546103"/>
                    <a:pt x="1787086" y="556262"/>
                    <a:pt x="1774554" y="556262"/>
                  </a:cubicBezTo>
                  <a:lnTo>
                    <a:pt x="22691" y="556262"/>
                  </a:lnTo>
                  <a:cubicBezTo>
                    <a:pt x="10159" y="556262"/>
                    <a:pt x="0" y="546103"/>
                    <a:pt x="0" y="533571"/>
                  </a:cubicBezTo>
                  <a:lnTo>
                    <a:pt x="0" y="22691"/>
                  </a:lnTo>
                  <a:cubicBezTo>
                    <a:pt x="0" y="10159"/>
                    <a:pt x="10159" y="0"/>
                    <a:pt x="22691" y="0"/>
                  </a:cubicBezTo>
                  <a:close/>
                </a:path>
              </a:pathLst>
            </a:custGeom>
            <a:solidFill>
              <a:srgbClr val="FBF9F1"/>
            </a:solidFill>
            <a:ln w="38100" cap="sq">
              <a:solidFill>
                <a:srgbClr val="FBF9F1"/>
              </a:solidFill>
              <a:prstDash val="solid"/>
              <a:miter/>
            </a:ln>
          </p:spPr>
        </p:sp>
        <p:sp>
          <p:nvSpPr>
            <p:cNvPr name="TextBox 8" id="8"/>
            <p:cNvSpPr txBox="true"/>
            <p:nvPr/>
          </p:nvSpPr>
          <p:spPr>
            <a:xfrm>
              <a:off x="0" y="-38100"/>
              <a:ext cx="1797245" cy="594362"/>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7950446" y="2645563"/>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3"/>
            <a:stretch>
              <a:fillRect l="0" t="0" r="0" b="0"/>
            </a:stretch>
          </a:blipFill>
        </p:spPr>
      </p:sp>
      <p:grpSp>
        <p:nvGrpSpPr>
          <p:cNvPr name="Group 10" id="10"/>
          <p:cNvGrpSpPr/>
          <p:nvPr/>
        </p:nvGrpSpPr>
        <p:grpSpPr>
          <a:xfrm rot="0">
            <a:off x="9633090" y="2456061"/>
            <a:ext cx="6823913" cy="839660"/>
            <a:chOff x="0" y="0"/>
            <a:chExt cx="1797245" cy="221145"/>
          </a:xfrm>
        </p:grpSpPr>
        <p:sp>
          <p:nvSpPr>
            <p:cNvPr name="Freeform 11" id="11"/>
            <p:cNvSpPr/>
            <p:nvPr/>
          </p:nvSpPr>
          <p:spPr>
            <a:xfrm flipH="false" flipV="false" rot="0">
              <a:off x="0" y="0"/>
              <a:ext cx="1797245" cy="221145"/>
            </a:xfrm>
            <a:custGeom>
              <a:avLst/>
              <a:gdLst/>
              <a:ahLst/>
              <a:cxnLst/>
              <a:rect r="r" b="b" t="t" l="l"/>
              <a:pathLst>
                <a:path h="221145" w="1797245">
                  <a:moveTo>
                    <a:pt x="68072" y="0"/>
                  </a:moveTo>
                  <a:lnTo>
                    <a:pt x="1729173" y="0"/>
                  </a:lnTo>
                  <a:cubicBezTo>
                    <a:pt x="1766768" y="0"/>
                    <a:pt x="1797245" y="30477"/>
                    <a:pt x="1797245" y="68072"/>
                  </a:cubicBezTo>
                  <a:lnTo>
                    <a:pt x="1797245" y="153073"/>
                  </a:lnTo>
                  <a:cubicBezTo>
                    <a:pt x="1797245" y="190668"/>
                    <a:pt x="1766768" y="221145"/>
                    <a:pt x="1729173" y="221145"/>
                  </a:cubicBezTo>
                  <a:lnTo>
                    <a:pt x="68072" y="221145"/>
                  </a:lnTo>
                  <a:cubicBezTo>
                    <a:pt x="30477" y="221145"/>
                    <a:pt x="0" y="190668"/>
                    <a:pt x="0" y="153073"/>
                  </a:cubicBezTo>
                  <a:lnTo>
                    <a:pt x="0" y="68072"/>
                  </a:lnTo>
                  <a:cubicBezTo>
                    <a:pt x="0" y="30477"/>
                    <a:pt x="30477" y="0"/>
                    <a:pt x="68072" y="0"/>
                  </a:cubicBezTo>
                  <a:close/>
                </a:path>
              </a:pathLst>
            </a:custGeom>
            <a:solidFill>
              <a:srgbClr val="000000"/>
            </a:solidFill>
            <a:ln w="38100" cap="rnd">
              <a:solidFill>
                <a:srgbClr val="FFD944"/>
              </a:solidFill>
              <a:prstDash val="solid"/>
              <a:round/>
            </a:ln>
          </p:spPr>
        </p:sp>
        <p:sp>
          <p:nvSpPr>
            <p:cNvPr name="TextBox 12" id="12"/>
            <p:cNvSpPr txBox="true"/>
            <p:nvPr/>
          </p:nvSpPr>
          <p:spPr>
            <a:xfrm>
              <a:off x="0" y="-38100"/>
              <a:ext cx="1797245" cy="25924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9633090" y="3489505"/>
            <a:ext cx="6823913" cy="2112056"/>
            <a:chOff x="0" y="0"/>
            <a:chExt cx="1797245" cy="556262"/>
          </a:xfrm>
        </p:grpSpPr>
        <p:sp>
          <p:nvSpPr>
            <p:cNvPr name="Freeform 14" id="14"/>
            <p:cNvSpPr/>
            <p:nvPr/>
          </p:nvSpPr>
          <p:spPr>
            <a:xfrm flipH="false" flipV="false" rot="0">
              <a:off x="0" y="0"/>
              <a:ext cx="1797245" cy="556262"/>
            </a:xfrm>
            <a:custGeom>
              <a:avLst/>
              <a:gdLst/>
              <a:ahLst/>
              <a:cxnLst/>
              <a:rect r="r" b="b" t="t" l="l"/>
              <a:pathLst>
                <a:path h="556262" w="1797245">
                  <a:moveTo>
                    <a:pt x="22691" y="0"/>
                  </a:moveTo>
                  <a:lnTo>
                    <a:pt x="1774554" y="0"/>
                  </a:lnTo>
                  <a:cubicBezTo>
                    <a:pt x="1787086" y="0"/>
                    <a:pt x="1797245" y="10159"/>
                    <a:pt x="1797245" y="22691"/>
                  </a:cubicBezTo>
                  <a:lnTo>
                    <a:pt x="1797245" y="533571"/>
                  </a:lnTo>
                  <a:cubicBezTo>
                    <a:pt x="1797245" y="546103"/>
                    <a:pt x="1787086" y="556262"/>
                    <a:pt x="1774554" y="556262"/>
                  </a:cubicBezTo>
                  <a:lnTo>
                    <a:pt x="22691" y="556262"/>
                  </a:lnTo>
                  <a:cubicBezTo>
                    <a:pt x="10159" y="556262"/>
                    <a:pt x="0" y="546103"/>
                    <a:pt x="0" y="533571"/>
                  </a:cubicBezTo>
                  <a:lnTo>
                    <a:pt x="0" y="22691"/>
                  </a:lnTo>
                  <a:cubicBezTo>
                    <a:pt x="0" y="10159"/>
                    <a:pt x="10159" y="0"/>
                    <a:pt x="22691" y="0"/>
                  </a:cubicBezTo>
                  <a:close/>
                </a:path>
              </a:pathLst>
            </a:custGeom>
            <a:solidFill>
              <a:srgbClr val="FFD944"/>
            </a:solidFill>
            <a:ln w="38100" cap="sq">
              <a:solidFill>
                <a:srgbClr val="FFD944"/>
              </a:solidFill>
              <a:prstDash val="solid"/>
              <a:miter/>
            </a:ln>
          </p:spPr>
        </p:sp>
        <p:sp>
          <p:nvSpPr>
            <p:cNvPr name="TextBox 15" id="15"/>
            <p:cNvSpPr txBox="true"/>
            <p:nvPr/>
          </p:nvSpPr>
          <p:spPr>
            <a:xfrm>
              <a:off x="0" y="-38100"/>
              <a:ext cx="1797245" cy="59436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1830997" y="6287361"/>
            <a:ext cx="6823913" cy="839660"/>
            <a:chOff x="0" y="0"/>
            <a:chExt cx="1797245" cy="221145"/>
          </a:xfrm>
        </p:grpSpPr>
        <p:sp>
          <p:nvSpPr>
            <p:cNvPr name="Freeform 17" id="17"/>
            <p:cNvSpPr/>
            <p:nvPr/>
          </p:nvSpPr>
          <p:spPr>
            <a:xfrm flipH="false" flipV="false" rot="0">
              <a:off x="0" y="0"/>
              <a:ext cx="1797245" cy="221145"/>
            </a:xfrm>
            <a:custGeom>
              <a:avLst/>
              <a:gdLst/>
              <a:ahLst/>
              <a:cxnLst/>
              <a:rect r="r" b="b" t="t" l="l"/>
              <a:pathLst>
                <a:path h="221145" w="1797245">
                  <a:moveTo>
                    <a:pt x="68072" y="0"/>
                  </a:moveTo>
                  <a:lnTo>
                    <a:pt x="1729173" y="0"/>
                  </a:lnTo>
                  <a:cubicBezTo>
                    <a:pt x="1766768" y="0"/>
                    <a:pt x="1797245" y="30477"/>
                    <a:pt x="1797245" y="68072"/>
                  </a:cubicBezTo>
                  <a:lnTo>
                    <a:pt x="1797245" y="153073"/>
                  </a:lnTo>
                  <a:cubicBezTo>
                    <a:pt x="1797245" y="190668"/>
                    <a:pt x="1766768" y="221145"/>
                    <a:pt x="1729173" y="221145"/>
                  </a:cubicBezTo>
                  <a:lnTo>
                    <a:pt x="68072" y="221145"/>
                  </a:lnTo>
                  <a:cubicBezTo>
                    <a:pt x="30477" y="221145"/>
                    <a:pt x="0" y="190668"/>
                    <a:pt x="0" y="153073"/>
                  </a:cubicBezTo>
                  <a:lnTo>
                    <a:pt x="0" y="68072"/>
                  </a:lnTo>
                  <a:cubicBezTo>
                    <a:pt x="0" y="30477"/>
                    <a:pt x="30477" y="0"/>
                    <a:pt x="68072" y="0"/>
                  </a:cubicBezTo>
                  <a:close/>
                </a:path>
              </a:pathLst>
            </a:custGeom>
            <a:solidFill>
              <a:srgbClr val="000000"/>
            </a:solidFill>
            <a:ln w="38100" cap="rnd">
              <a:solidFill>
                <a:srgbClr val="FBF9F1"/>
              </a:solidFill>
              <a:prstDash val="solid"/>
              <a:round/>
            </a:ln>
          </p:spPr>
        </p:sp>
        <p:sp>
          <p:nvSpPr>
            <p:cNvPr name="TextBox 18" id="18"/>
            <p:cNvSpPr txBox="true"/>
            <p:nvPr/>
          </p:nvSpPr>
          <p:spPr>
            <a:xfrm>
              <a:off x="0" y="-38100"/>
              <a:ext cx="1797245" cy="259245"/>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1830997" y="7320805"/>
            <a:ext cx="6823913" cy="2112056"/>
            <a:chOff x="0" y="0"/>
            <a:chExt cx="1797245" cy="556262"/>
          </a:xfrm>
        </p:grpSpPr>
        <p:sp>
          <p:nvSpPr>
            <p:cNvPr name="Freeform 20" id="20"/>
            <p:cNvSpPr/>
            <p:nvPr/>
          </p:nvSpPr>
          <p:spPr>
            <a:xfrm flipH="false" flipV="false" rot="0">
              <a:off x="0" y="0"/>
              <a:ext cx="1797245" cy="556262"/>
            </a:xfrm>
            <a:custGeom>
              <a:avLst/>
              <a:gdLst/>
              <a:ahLst/>
              <a:cxnLst/>
              <a:rect r="r" b="b" t="t" l="l"/>
              <a:pathLst>
                <a:path h="556262" w="1797245">
                  <a:moveTo>
                    <a:pt x="22691" y="0"/>
                  </a:moveTo>
                  <a:lnTo>
                    <a:pt x="1774554" y="0"/>
                  </a:lnTo>
                  <a:cubicBezTo>
                    <a:pt x="1787086" y="0"/>
                    <a:pt x="1797245" y="10159"/>
                    <a:pt x="1797245" y="22691"/>
                  </a:cubicBezTo>
                  <a:lnTo>
                    <a:pt x="1797245" y="533571"/>
                  </a:lnTo>
                  <a:cubicBezTo>
                    <a:pt x="1797245" y="546103"/>
                    <a:pt x="1787086" y="556262"/>
                    <a:pt x="1774554" y="556262"/>
                  </a:cubicBezTo>
                  <a:lnTo>
                    <a:pt x="22691" y="556262"/>
                  </a:lnTo>
                  <a:cubicBezTo>
                    <a:pt x="10159" y="556262"/>
                    <a:pt x="0" y="546103"/>
                    <a:pt x="0" y="533571"/>
                  </a:cubicBezTo>
                  <a:lnTo>
                    <a:pt x="0" y="22691"/>
                  </a:lnTo>
                  <a:cubicBezTo>
                    <a:pt x="0" y="10159"/>
                    <a:pt x="10159" y="0"/>
                    <a:pt x="22691" y="0"/>
                  </a:cubicBezTo>
                  <a:close/>
                </a:path>
              </a:pathLst>
            </a:custGeom>
            <a:solidFill>
              <a:srgbClr val="FBF9F1"/>
            </a:solidFill>
            <a:ln w="38100" cap="sq">
              <a:solidFill>
                <a:srgbClr val="FBF9F1"/>
              </a:solidFill>
              <a:prstDash val="solid"/>
              <a:miter/>
            </a:ln>
          </p:spPr>
        </p:sp>
        <p:sp>
          <p:nvSpPr>
            <p:cNvPr name="TextBox 21" id="21"/>
            <p:cNvSpPr txBox="true"/>
            <p:nvPr/>
          </p:nvSpPr>
          <p:spPr>
            <a:xfrm>
              <a:off x="0" y="-38100"/>
              <a:ext cx="1797245" cy="594362"/>
            </a:xfrm>
            <a:prstGeom prst="rect">
              <a:avLst/>
            </a:prstGeom>
          </p:spPr>
          <p:txBody>
            <a:bodyPr anchor="ctr" rtlCol="false" tIns="50800" lIns="50800" bIns="50800" rIns="50800"/>
            <a:lstStyle/>
            <a:p>
              <a:pPr algn="ctr">
                <a:lnSpc>
                  <a:spcPts val="2659"/>
                </a:lnSpc>
              </a:pPr>
            </a:p>
          </p:txBody>
        </p:sp>
      </p:grpSp>
      <p:sp>
        <p:nvSpPr>
          <p:cNvPr name="Freeform 22" id="22"/>
          <p:cNvSpPr/>
          <p:nvPr/>
        </p:nvSpPr>
        <p:spPr>
          <a:xfrm flipH="false" flipV="false" rot="0">
            <a:off x="7950446" y="6476864"/>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3"/>
            <a:stretch>
              <a:fillRect l="0" t="0" r="0" b="0"/>
            </a:stretch>
          </a:blipFill>
        </p:spPr>
      </p:sp>
      <p:grpSp>
        <p:nvGrpSpPr>
          <p:cNvPr name="Group 23" id="23"/>
          <p:cNvGrpSpPr/>
          <p:nvPr/>
        </p:nvGrpSpPr>
        <p:grpSpPr>
          <a:xfrm rot="0">
            <a:off x="9633090" y="6287361"/>
            <a:ext cx="6823913" cy="839660"/>
            <a:chOff x="0" y="0"/>
            <a:chExt cx="1797245" cy="221145"/>
          </a:xfrm>
        </p:grpSpPr>
        <p:sp>
          <p:nvSpPr>
            <p:cNvPr name="Freeform 24" id="24"/>
            <p:cNvSpPr/>
            <p:nvPr/>
          </p:nvSpPr>
          <p:spPr>
            <a:xfrm flipH="false" flipV="false" rot="0">
              <a:off x="0" y="0"/>
              <a:ext cx="1797245" cy="221145"/>
            </a:xfrm>
            <a:custGeom>
              <a:avLst/>
              <a:gdLst/>
              <a:ahLst/>
              <a:cxnLst/>
              <a:rect r="r" b="b" t="t" l="l"/>
              <a:pathLst>
                <a:path h="221145" w="1797245">
                  <a:moveTo>
                    <a:pt x="68072" y="0"/>
                  </a:moveTo>
                  <a:lnTo>
                    <a:pt x="1729173" y="0"/>
                  </a:lnTo>
                  <a:cubicBezTo>
                    <a:pt x="1766768" y="0"/>
                    <a:pt x="1797245" y="30477"/>
                    <a:pt x="1797245" y="68072"/>
                  </a:cubicBezTo>
                  <a:lnTo>
                    <a:pt x="1797245" y="153073"/>
                  </a:lnTo>
                  <a:cubicBezTo>
                    <a:pt x="1797245" y="190668"/>
                    <a:pt x="1766768" y="221145"/>
                    <a:pt x="1729173" y="221145"/>
                  </a:cubicBezTo>
                  <a:lnTo>
                    <a:pt x="68072" y="221145"/>
                  </a:lnTo>
                  <a:cubicBezTo>
                    <a:pt x="30477" y="221145"/>
                    <a:pt x="0" y="190668"/>
                    <a:pt x="0" y="153073"/>
                  </a:cubicBezTo>
                  <a:lnTo>
                    <a:pt x="0" y="68072"/>
                  </a:lnTo>
                  <a:cubicBezTo>
                    <a:pt x="0" y="30477"/>
                    <a:pt x="30477" y="0"/>
                    <a:pt x="68072" y="0"/>
                  </a:cubicBezTo>
                  <a:close/>
                </a:path>
              </a:pathLst>
            </a:custGeom>
            <a:solidFill>
              <a:srgbClr val="000000"/>
            </a:solidFill>
            <a:ln w="38100" cap="rnd">
              <a:solidFill>
                <a:srgbClr val="FBF9F1"/>
              </a:solidFill>
              <a:prstDash val="solid"/>
              <a:round/>
            </a:ln>
          </p:spPr>
        </p:sp>
        <p:sp>
          <p:nvSpPr>
            <p:cNvPr name="TextBox 25" id="25"/>
            <p:cNvSpPr txBox="true"/>
            <p:nvPr/>
          </p:nvSpPr>
          <p:spPr>
            <a:xfrm>
              <a:off x="0" y="-38100"/>
              <a:ext cx="1797245" cy="259245"/>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9633090" y="7320805"/>
            <a:ext cx="6823913" cy="2112056"/>
            <a:chOff x="0" y="0"/>
            <a:chExt cx="1797245" cy="556262"/>
          </a:xfrm>
        </p:grpSpPr>
        <p:sp>
          <p:nvSpPr>
            <p:cNvPr name="Freeform 27" id="27"/>
            <p:cNvSpPr/>
            <p:nvPr/>
          </p:nvSpPr>
          <p:spPr>
            <a:xfrm flipH="false" flipV="false" rot="0">
              <a:off x="0" y="0"/>
              <a:ext cx="1797245" cy="556262"/>
            </a:xfrm>
            <a:custGeom>
              <a:avLst/>
              <a:gdLst/>
              <a:ahLst/>
              <a:cxnLst/>
              <a:rect r="r" b="b" t="t" l="l"/>
              <a:pathLst>
                <a:path h="556262" w="1797245">
                  <a:moveTo>
                    <a:pt x="22691" y="0"/>
                  </a:moveTo>
                  <a:lnTo>
                    <a:pt x="1774554" y="0"/>
                  </a:lnTo>
                  <a:cubicBezTo>
                    <a:pt x="1787086" y="0"/>
                    <a:pt x="1797245" y="10159"/>
                    <a:pt x="1797245" y="22691"/>
                  </a:cubicBezTo>
                  <a:lnTo>
                    <a:pt x="1797245" y="533571"/>
                  </a:lnTo>
                  <a:cubicBezTo>
                    <a:pt x="1797245" y="546103"/>
                    <a:pt x="1787086" y="556262"/>
                    <a:pt x="1774554" y="556262"/>
                  </a:cubicBezTo>
                  <a:lnTo>
                    <a:pt x="22691" y="556262"/>
                  </a:lnTo>
                  <a:cubicBezTo>
                    <a:pt x="10159" y="556262"/>
                    <a:pt x="0" y="546103"/>
                    <a:pt x="0" y="533571"/>
                  </a:cubicBezTo>
                  <a:lnTo>
                    <a:pt x="0" y="22691"/>
                  </a:lnTo>
                  <a:cubicBezTo>
                    <a:pt x="0" y="10159"/>
                    <a:pt x="10159" y="0"/>
                    <a:pt x="22691" y="0"/>
                  </a:cubicBezTo>
                  <a:close/>
                </a:path>
              </a:pathLst>
            </a:custGeom>
            <a:solidFill>
              <a:srgbClr val="FBF9F1"/>
            </a:solidFill>
            <a:ln w="38100" cap="sq">
              <a:solidFill>
                <a:srgbClr val="FBF9F1"/>
              </a:solidFill>
              <a:prstDash val="solid"/>
              <a:miter/>
            </a:ln>
          </p:spPr>
        </p:sp>
        <p:sp>
          <p:nvSpPr>
            <p:cNvPr name="TextBox 28" id="28"/>
            <p:cNvSpPr txBox="true"/>
            <p:nvPr/>
          </p:nvSpPr>
          <p:spPr>
            <a:xfrm>
              <a:off x="0" y="-38100"/>
              <a:ext cx="1797245" cy="594362"/>
            </a:xfrm>
            <a:prstGeom prst="rect">
              <a:avLst/>
            </a:prstGeom>
          </p:spPr>
          <p:txBody>
            <a:bodyPr anchor="ctr" rtlCol="false" tIns="50800" lIns="50800" bIns="50800" rIns="50800"/>
            <a:lstStyle/>
            <a:p>
              <a:pPr algn="ctr">
                <a:lnSpc>
                  <a:spcPts val="2659"/>
                </a:lnSpc>
              </a:pPr>
            </a:p>
          </p:txBody>
        </p:sp>
      </p:grpSp>
      <p:sp>
        <p:nvSpPr>
          <p:cNvPr name="Freeform 29" id="29"/>
          <p:cNvSpPr/>
          <p:nvPr/>
        </p:nvSpPr>
        <p:spPr>
          <a:xfrm flipH="false" flipV="false" rot="0">
            <a:off x="15753800" y="6476864"/>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3"/>
            <a:stretch>
              <a:fillRect l="0" t="0" r="0" b="0"/>
            </a:stretch>
          </a:blipFill>
        </p:spPr>
      </p:sp>
      <p:sp>
        <p:nvSpPr>
          <p:cNvPr name="Freeform 30" id="30"/>
          <p:cNvSpPr/>
          <p:nvPr/>
        </p:nvSpPr>
        <p:spPr>
          <a:xfrm flipH="false" flipV="false" rot="0">
            <a:off x="15764658" y="2647291"/>
            <a:ext cx="446341" cy="457200"/>
          </a:xfrm>
          <a:custGeom>
            <a:avLst/>
            <a:gdLst/>
            <a:ahLst/>
            <a:cxnLst/>
            <a:rect r="r" b="b" t="t" l="l"/>
            <a:pathLst>
              <a:path h="457200" w="446341">
                <a:moveTo>
                  <a:pt x="0" y="0"/>
                </a:moveTo>
                <a:lnTo>
                  <a:pt x="446342" y="0"/>
                </a:lnTo>
                <a:lnTo>
                  <a:pt x="446342" y="457200"/>
                </a:lnTo>
                <a:lnTo>
                  <a:pt x="0" y="457200"/>
                </a:lnTo>
                <a:lnTo>
                  <a:pt x="0" y="0"/>
                </a:lnTo>
                <a:close/>
              </a:path>
            </a:pathLst>
          </a:custGeom>
          <a:blipFill>
            <a:blip r:embed="rId4"/>
            <a:stretch>
              <a:fillRect l="0" t="0" r="0" b="0"/>
            </a:stretch>
          </a:blipFill>
        </p:spPr>
      </p:sp>
      <p:sp>
        <p:nvSpPr>
          <p:cNvPr name="TextBox 31" id="31"/>
          <p:cNvSpPr txBox="true"/>
          <p:nvPr/>
        </p:nvSpPr>
        <p:spPr>
          <a:xfrm rot="0">
            <a:off x="2271414" y="2697238"/>
            <a:ext cx="5679032" cy="309682"/>
          </a:xfrm>
          <a:prstGeom prst="rect">
            <a:avLst/>
          </a:prstGeom>
        </p:spPr>
        <p:txBody>
          <a:bodyPr anchor="t" rtlCol="false" tIns="0" lIns="0" bIns="0" rIns="0">
            <a:spAutoFit/>
          </a:bodyPr>
          <a:lstStyle/>
          <a:p>
            <a:pPr algn="l">
              <a:lnSpc>
                <a:spcPts val="2411"/>
              </a:lnSpc>
              <a:spcBef>
                <a:spcPct val="0"/>
              </a:spcBef>
            </a:pPr>
            <a:r>
              <a:rPr lang="en-US" b="true" sz="1722">
                <a:solidFill>
                  <a:srgbClr val="FBF9F1"/>
                </a:solidFill>
                <a:latin typeface="Lato Bold"/>
                <a:ea typeface="Lato Bold"/>
                <a:cs typeface="Lato Bold"/>
                <a:sym typeface="Lato Bold"/>
              </a:rPr>
              <a:t>АВТОНОМНОЕ ПАТРУЛИРОВАНИЕ ТЕРРИТОРИИ</a:t>
            </a:r>
          </a:p>
        </p:txBody>
      </p:sp>
      <p:sp>
        <p:nvSpPr>
          <p:cNvPr name="TextBox 32" id="32"/>
          <p:cNvSpPr txBox="true"/>
          <p:nvPr/>
        </p:nvSpPr>
        <p:spPr>
          <a:xfrm rot="0">
            <a:off x="1954741" y="3549536"/>
            <a:ext cx="6802953" cy="1944370"/>
          </a:xfrm>
          <a:prstGeom prst="rect">
            <a:avLst/>
          </a:prstGeom>
        </p:spPr>
        <p:txBody>
          <a:bodyPr anchor="t" rtlCol="false" tIns="0" lIns="0" bIns="0" rIns="0">
            <a:spAutoFit/>
          </a:bodyPr>
          <a:lstStyle/>
          <a:p>
            <a:pPr algn="l">
              <a:lnSpc>
                <a:spcPts val="3079"/>
              </a:lnSpc>
              <a:spcBef>
                <a:spcPct val="0"/>
              </a:spcBef>
            </a:pPr>
            <a:r>
              <a:rPr lang="en-US" sz="2199">
                <a:solidFill>
                  <a:srgbClr val="000000"/>
                </a:solidFill>
                <a:latin typeface="Lato"/>
                <a:ea typeface="Lato"/>
                <a:cs typeface="Lato"/>
                <a:sym typeface="Lato"/>
              </a:rPr>
              <a:t> Дроны автоматически следуют заранее заданным маршрутам, охватывая ключевые зоны мероприятия. Патрульные маршруты могут быть настроены в зависимости от плотности потока людей и особенностей площадки</a:t>
            </a:r>
          </a:p>
        </p:txBody>
      </p:sp>
      <p:sp>
        <p:nvSpPr>
          <p:cNvPr name="TextBox 33" id="33"/>
          <p:cNvSpPr txBox="true"/>
          <p:nvPr/>
        </p:nvSpPr>
        <p:spPr>
          <a:xfrm rot="0">
            <a:off x="4525413" y="732618"/>
            <a:ext cx="9237174" cy="758825"/>
          </a:xfrm>
          <a:prstGeom prst="rect">
            <a:avLst/>
          </a:prstGeom>
        </p:spPr>
        <p:txBody>
          <a:bodyPr anchor="t" rtlCol="false" tIns="0" lIns="0" bIns="0" rIns="0">
            <a:spAutoFit/>
          </a:bodyPr>
          <a:lstStyle/>
          <a:p>
            <a:pPr algn="ctr">
              <a:lnSpc>
                <a:spcPts val="5500"/>
              </a:lnSpc>
            </a:pPr>
            <a:r>
              <a:rPr lang="en-US" b="true" sz="5000">
                <a:solidFill>
                  <a:srgbClr val="FBF9F1"/>
                </a:solidFill>
                <a:latin typeface="Poppins Bold"/>
                <a:ea typeface="Poppins Bold"/>
                <a:cs typeface="Poppins Bold"/>
                <a:sym typeface="Poppins Bold"/>
              </a:rPr>
              <a:t>ФУНКЦИОНАЛ MVP</a:t>
            </a:r>
          </a:p>
        </p:txBody>
      </p:sp>
      <p:sp>
        <p:nvSpPr>
          <p:cNvPr name="TextBox 34" id="34"/>
          <p:cNvSpPr txBox="true"/>
          <p:nvPr/>
        </p:nvSpPr>
        <p:spPr>
          <a:xfrm rot="0">
            <a:off x="10357418" y="2577587"/>
            <a:ext cx="5407240" cy="558507"/>
          </a:xfrm>
          <a:prstGeom prst="rect">
            <a:avLst/>
          </a:prstGeom>
        </p:spPr>
        <p:txBody>
          <a:bodyPr anchor="t" rtlCol="false" tIns="0" lIns="0" bIns="0" rIns="0">
            <a:spAutoFit/>
          </a:bodyPr>
          <a:lstStyle/>
          <a:p>
            <a:pPr algn="l">
              <a:lnSpc>
                <a:spcPts val="2240"/>
              </a:lnSpc>
              <a:spcBef>
                <a:spcPct val="0"/>
              </a:spcBef>
            </a:pPr>
            <a:r>
              <a:rPr lang="en-US" b="true" sz="1600">
                <a:solidFill>
                  <a:srgbClr val="FFD944"/>
                </a:solidFill>
                <a:latin typeface="Lato Bold"/>
                <a:ea typeface="Lato Bold"/>
                <a:cs typeface="Lato Bold"/>
                <a:sym typeface="Lato Bold"/>
              </a:rPr>
              <a:t>АВТОМАТИЧЕСКОЕ ОБНАРУЖЕНИЕ УГРОЗ С ПОМОЩЬЮ ИИ</a:t>
            </a:r>
          </a:p>
        </p:txBody>
      </p:sp>
      <p:sp>
        <p:nvSpPr>
          <p:cNvPr name="TextBox 35" id="35"/>
          <p:cNvSpPr txBox="true"/>
          <p:nvPr/>
        </p:nvSpPr>
        <p:spPr>
          <a:xfrm rot="0">
            <a:off x="9881584" y="3549536"/>
            <a:ext cx="6575418" cy="1944370"/>
          </a:xfrm>
          <a:prstGeom prst="rect">
            <a:avLst/>
          </a:prstGeom>
        </p:spPr>
        <p:txBody>
          <a:bodyPr anchor="t" rtlCol="false" tIns="0" lIns="0" bIns="0" rIns="0">
            <a:spAutoFit/>
          </a:bodyPr>
          <a:lstStyle/>
          <a:p>
            <a:pPr algn="l">
              <a:lnSpc>
                <a:spcPts val="3079"/>
              </a:lnSpc>
              <a:spcBef>
                <a:spcPct val="0"/>
              </a:spcBef>
            </a:pPr>
            <a:r>
              <a:rPr lang="en-US" sz="2199">
                <a:solidFill>
                  <a:srgbClr val="000000"/>
                </a:solidFill>
                <a:latin typeface="Lato"/>
                <a:ea typeface="Lato"/>
                <a:cs typeface="Lato"/>
                <a:sym typeface="Lato"/>
              </a:rPr>
              <a:t>Система использует алгоритмы искусственного интеллекта для анализа видео и обнаружения аномальных ситуаций, таких как резкое увеличение плотности людей, агрессивное поведение или проникновение в запретные зоны.</a:t>
            </a:r>
          </a:p>
        </p:txBody>
      </p:sp>
      <p:sp>
        <p:nvSpPr>
          <p:cNvPr name="TextBox 36" id="36"/>
          <p:cNvSpPr txBox="true"/>
          <p:nvPr/>
        </p:nvSpPr>
        <p:spPr>
          <a:xfrm rot="0">
            <a:off x="1954741" y="6515961"/>
            <a:ext cx="6224305" cy="349790"/>
          </a:xfrm>
          <a:prstGeom prst="rect">
            <a:avLst/>
          </a:prstGeom>
        </p:spPr>
        <p:txBody>
          <a:bodyPr anchor="t" rtlCol="false" tIns="0" lIns="0" bIns="0" rIns="0">
            <a:spAutoFit/>
          </a:bodyPr>
          <a:lstStyle/>
          <a:p>
            <a:pPr algn="l">
              <a:lnSpc>
                <a:spcPts val="2822"/>
              </a:lnSpc>
              <a:spcBef>
                <a:spcPct val="0"/>
              </a:spcBef>
            </a:pPr>
            <a:r>
              <a:rPr lang="en-US" b="true" sz="2016">
                <a:solidFill>
                  <a:srgbClr val="FBF9F1"/>
                </a:solidFill>
                <a:latin typeface="Lato Bold"/>
                <a:ea typeface="Lato Bold"/>
                <a:cs typeface="Lato Bold"/>
                <a:sym typeface="Lato Bold"/>
              </a:rPr>
              <a:t>ВИДЕОНАБЛЮДЕНИЕ В РЕАЛЬНОМ ВРЕМЕНИ</a:t>
            </a:r>
          </a:p>
        </p:txBody>
      </p:sp>
      <p:sp>
        <p:nvSpPr>
          <p:cNvPr name="TextBox 37" id="37"/>
          <p:cNvSpPr txBox="true"/>
          <p:nvPr/>
        </p:nvSpPr>
        <p:spPr>
          <a:xfrm rot="0">
            <a:off x="1954741" y="7269896"/>
            <a:ext cx="6452905" cy="2110800"/>
          </a:xfrm>
          <a:prstGeom prst="rect">
            <a:avLst/>
          </a:prstGeom>
        </p:spPr>
        <p:txBody>
          <a:bodyPr anchor="t" rtlCol="false" tIns="0" lIns="0" bIns="0" rIns="0">
            <a:spAutoFit/>
          </a:bodyPr>
          <a:lstStyle/>
          <a:p>
            <a:pPr algn="l">
              <a:lnSpc>
                <a:spcPts val="2831"/>
              </a:lnSpc>
              <a:spcBef>
                <a:spcPct val="0"/>
              </a:spcBef>
            </a:pPr>
            <a:r>
              <a:rPr lang="en-US" sz="2022">
                <a:solidFill>
                  <a:srgbClr val="000000"/>
                </a:solidFill>
                <a:latin typeface="Lato"/>
                <a:ea typeface="Lato"/>
                <a:cs typeface="Lato"/>
                <a:sym typeface="Lato"/>
              </a:rPr>
              <a:t>Дроны оснащены камерами высокого разрешения и тепловизорами, обеспечивая круглосуточную передачу видео в центр управления. Видео- и сенсорные данные поступают в реальном времени, предоставляя оператору актуальную информацию о ситуации на месте.</a:t>
            </a:r>
          </a:p>
        </p:txBody>
      </p:sp>
      <p:sp>
        <p:nvSpPr>
          <p:cNvPr name="TextBox 38" id="38"/>
          <p:cNvSpPr txBox="true"/>
          <p:nvPr/>
        </p:nvSpPr>
        <p:spPr>
          <a:xfrm rot="0">
            <a:off x="10098095" y="6411186"/>
            <a:ext cx="5655704" cy="603485"/>
          </a:xfrm>
          <a:prstGeom prst="rect">
            <a:avLst/>
          </a:prstGeom>
        </p:spPr>
        <p:txBody>
          <a:bodyPr anchor="t" rtlCol="false" tIns="0" lIns="0" bIns="0" rIns="0">
            <a:spAutoFit/>
          </a:bodyPr>
          <a:lstStyle/>
          <a:p>
            <a:pPr algn="l">
              <a:lnSpc>
                <a:spcPts val="2437"/>
              </a:lnSpc>
              <a:spcBef>
                <a:spcPct val="0"/>
              </a:spcBef>
            </a:pPr>
            <a:r>
              <a:rPr lang="en-US" b="true" sz="1740">
                <a:solidFill>
                  <a:srgbClr val="FBF9F1"/>
                </a:solidFill>
                <a:latin typeface="Lato Bold"/>
                <a:ea typeface="Lato Bold"/>
                <a:cs typeface="Lato Bold"/>
                <a:sym typeface="Lato Bold"/>
              </a:rPr>
              <a:t>ИНТЕГРАЦИЯ С СУЩЕСТВУЮЩИМИ СИСТЕМАМИ БЕЗОПАСНОСТИ</a:t>
            </a:r>
          </a:p>
        </p:txBody>
      </p:sp>
      <p:sp>
        <p:nvSpPr>
          <p:cNvPr name="TextBox 39" id="39"/>
          <p:cNvSpPr txBox="true"/>
          <p:nvPr/>
        </p:nvSpPr>
        <p:spPr>
          <a:xfrm rot="0">
            <a:off x="9713023" y="7380836"/>
            <a:ext cx="6743979" cy="1944370"/>
          </a:xfrm>
          <a:prstGeom prst="rect">
            <a:avLst/>
          </a:prstGeom>
        </p:spPr>
        <p:txBody>
          <a:bodyPr anchor="t" rtlCol="false" tIns="0" lIns="0" bIns="0" rIns="0">
            <a:spAutoFit/>
          </a:bodyPr>
          <a:lstStyle/>
          <a:p>
            <a:pPr algn="l">
              <a:lnSpc>
                <a:spcPts val="3079"/>
              </a:lnSpc>
              <a:spcBef>
                <a:spcPct val="0"/>
              </a:spcBef>
            </a:pPr>
            <a:r>
              <a:rPr lang="en-US" sz="2199">
                <a:solidFill>
                  <a:srgbClr val="000000"/>
                </a:solidFill>
                <a:latin typeface="Lato"/>
                <a:ea typeface="Lato"/>
                <a:cs typeface="Lato"/>
                <a:sym typeface="Lato"/>
              </a:rPr>
              <a:t>Система управления дронами может быть интегрирована с уже имеющимися системами видеонаблюдения, контроля доступа и экстренного оповещения, что позволяет объединить данные с разных источников.</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7116894" y="-3283768"/>
            <a:ext cx="9744477" cy="7040385"/>
          </a:xfrm>
          <a:custGeom>
            <a:avLst/>
            <a:gdLst/>
            <a:ahLst/>
            <a:cxnLst/>
            <a:rect r="r" b="b" t="t" l="l"/>
            <a:pathLst>
              <a:path h="7040385" w="9744477">
                <a:moveTo>
                  <a:pt x="0" y="0"/>
                </a:moveTo>
                <a:lnTo>
                  <a:pt x="9744477" y="0"/>
                </a:lnTo>
                <a:lnTo>
                  <a:pt x="9744477" y="7040384"/>
                </a:lnTo>
                <a:lnTo>
                  <a:pt x="0" y="7040384"/>
                </a:lnTo>
                <a:lnTo>
                  <a:pt x="0" y="0"/>
                </a:lnTo>
                <a:close/>
              </a:path>
            </a:pathLst>
          </a:custGeom>
          <a:blipFill>
            <a:blip r:embed="rId2"/>
            <a:stretch>
              <a:fillRect l="0" t="0" r="0" b="0"/>
            </a:stretch>
          </a:blipFill>
        </p:spPr>
      </p:sp>
      <p:sp>
        <p:nvSpPr>
          <p:cNvPr name="Freeform 3" id="3"/>
          <p:cNvSpPr/>
          <p:nvPr/>
        </p:nvSpPr>
        <p:spPr>
          <a:xfrm flipH="false" flipV="false" rot="7410612">
            <a:off x="15236894" y="3514366"/>
            <a:ext cx="9744477" cy="7040385"/>
          </a:xfrm>
          <a:custGeom>
            <a:avLst/>
            <a:gdLst/>
            <a:ahLst/>
            <a:cxnLst/>
            <a:rect r="r" b="b" t="t" l="l"/>
            <a:pathLst>
              <a:path h="7040385" w="9744477">
                <a:moveTo>
                  <a:pt x="0" y="0"/>
                </a:moveTo>
                <a:lnTo>
                  <a:pt x="9744477" y="0"/>
                </a:lnTo>
                <a:lnTo>
                  <a:pt x="9744477" y="7040385"/>
                </a:lnTo>
                <a:lnTo>
                  <a:pt x="0" y="7040385"/>
                </a:lnTo>
                <a:lnTo>
                  <a:pt x="0" y="0"/>
                </a:lnTo>
                <a:close/>
              </a:path>
            </a:pathLst>
          </a:custGeom>
          <a:blipFill>
            <a:blip r:embed="rId2"/>
            <a:stretch>
              <a:fillRect l="0" t="0" r="0" b="0"/>
            </a:stretch>
          </a:blipFill>
        </p:spPr>
      </p:sp>
      <p:sp>
        <p:nvSpPr>
          <p:cNvPr name="TextBox 4" id="4"/>
          <p:cNvSpPr txBox="true"/>
          <p:nvPr/>
        </p:nvSpPr>
        <p:spPr>
          <a:xfrm rot="0">
            <a:off x="11939553" y="4113129"/>
            <a:ext cx="3008413" cy="923925"/>
          </a:xfrm>
          <a:prstGeom prst="rect">
            <a:avLst/>
          </a:prstGeom>
        </p:spPr>
        <p:txBody>
          <a:bodyPr anchor="t" rtlCol="false" tIns="0" lIns="0" bIns="0" rIns="0">
            <a:spAutoFit/>
          </a:bodyPr>
          <a:lstStyle/>
          <a:p>
            <a:pPr algn="l">
              <a:lnSpc>
                <a:spcPts val="6600"/>
              </a:lnSpc>
            </a:pPr>
            <a:r>
              <a:rPr lang="en-US" sz="6000" b="true">
                <a:solidFill>
                  <a:srgbClr val="FBF9F1"/>
                </a:solidFill>
                <a:latin typeface="Poppins Bold"/>
                <a:ea typeface="Poppins Bold"/>
                <a:cs typeface="Poppins Bold"/>
                <a:sym typeface="Poppins Bold"/>
              </a:rPr>
              <a:t>РЫНОК</a:t>
            </a:r>
          </a:p>
        </p:txBody>
      </p:sp>
      <p:pic>
        <p:nvPicPr>
          <p:cNvPr name="Picture 5" id="5"/>
          <p:cNvPicPr>
            <a:picLocks noChangeAspect="true"/>
          </p:cNvPicPr>
          <p:nvPr/>
        </p:nvPicPr>
        <p:blipFill>
          <a:blip r:embed="rId3"/>
          <a:stretch>
            <a:fillRect/>
          </a:stretch>
        </p:blipFill>
        <p:spPr>
          <a:xfrm rot="0">
            <a:off x="708206" y="2068918"/>
            <a:ext cx="8304816" cy="7873982"/>
          </a:xfrm>
          <a:prstGeom prst="rect">
            <a:avLst/>
          </a:prstGeom>
        </p:spPr>
      </p:pic>
      <p:grpSp>
        <p:nvGrpSpPr>
          <p:cNvPr name="Group 6" id="6"/>
          <p:cNvGrpSpPr/>
          <p:nvPr/>
        </p:nvGrpSpPr>
        <p:grpSpPr>
          <a:xfrm rot="0">
            <a:off x="10031803" y="6352192"/>
            <a:ext cx="6823913" cy="912114"/>
            <a:chOff x="0" y="0"/>
            <a:chExt cx="1797245" cy="240228"/>
          </a:xfrm>
        </p:grpSpPr>
        <p:sp>
          <p:nvSpPr>
            <p:cNvPr name="Freeform 7" id="7"/>
            <p:cNvSpPr/>
            <p:nvPr/>
          </p:nvSpPr>
          <p:spPr>
            <a:xfrm flipH="false" flipV="false" rot="0">
              <a:off x="0" y="0"/>
              <a:ext cx="1797245" cy="240228"/>
            </a:xfrm>
            <a:custGeom>
              <a:avLst/>
              <a:gdLst/>
              <a:ahLst/>
              <a:cxnLst/>
              <a:rect r="r" b="b" t="t" l="l"/>
              <a:pathLst>
                <a:path h="240228" w="1797245">
                  <a:moveTo>
                    <a:pt x="68072" y="0"/>
                  </a:moveTo>
                  <a:lnTo>
                    <a:pt x="1729173" y="0"/>
                  </a:lnTo>
                  <a:cubicBezTo>
                    <a:pt x="1766768" y="0"/>
                    <a:pt x="1797245" y="30477"/>
                    <a:pt x="1797245" y="68072"/>
                  </a:cubicBezTo>
                  <a:lnTo>
                    <a:pt x="1797245" y="172156"/>
                  </a:lnTo>
                  <a:cubicBezTo>
                    <a:pt x="1797245" y="209751"/>
                    <a:pt x="1766768" y="240228"/>
                    <a:pt x="1729173" y="240228"/>
                  </a:cubicBezTo>
                  <a:lnTo>
                    <a:pt x="68072" y="240228"/>
                  </a:lnTo>
                  <a:cubicBezTo>
                    <a:pt x="30477" y="240228"/>
                    <a:pt x="0" y="209751"/>
                    <a:pt x="0" y="172156"/>
                  </a:cubicBezTo>
                  <a:lnTo>
                    <a:pt x="0" y="68072"/>
                  </a:lnTo>
                  <a:cubicBezTo>
                    <a:pt x="0" y="30477"/>
                    <a:pt x="30477" y="0"/>
                    <a:pt x="68072" y="0"/>
                  </a:cubicBezTo>
                  <a:close/>
                </a:path>
              </a:pathLst>
            </a:custGeom>
            <a:solidFill>
              <a:srgbClr val="000000"/>
            </a:solidFill>
            <a:ln w="38100" cap="rnd">
              <a:solidFill>
                <a:srgbClr val="E5E1DA"/>
              </a:solidFill>
              <a:prstDash val="solid"/>
              <a:round/>
            </a:ln>
          </p:spPr>
        </p:sp>
        <p:sp>
          <p:nvSpPr>
            <p:cNvPr name="TextBox 8" id="8"/>
            <p:cNvSpPr txBox="true"/>
            <p:nvPr/>
          </p:nvSpPr>
          <p:spPr>
            <a:xfrm>
              <a:off x="0" y="-38100"/>
              <a:ext cx="1797245" cy="278328"/>
            </a:xfrm>
            <a:prstGeom prst="rect">
              <a:avLst/>
            </a:prstGeom>
          </p:spPr>
          <p:txBody>
            <a:bodyPr anchor="ctr" rtlCol="false" tIns="50800" lIns="50800" bIns="50800" rIns="50800"/>
            <a:lstStyle/>
            <a:p>
              <a:pPr algn="ctr">
                <a:lnSpc>
                  <a:spcPts val="2799"/>
                </a:lnSpc>
              </a:pPr>
              <a:r>
                <a:rPr lang="en-US" sz="1999">
                  <a:solidFill>
                    <a:srgbClr val="E5E1DA"/>
                  </a:solidFill>
                  <a:latin typeface="Lato"/>
                  <a:ea typeface="Lato"/>
                  <a:cs typeface="Lato"/>
                  <a:sym typeface="Lato"/>
                </a:rPr>
                <a:t>Сегмент безопасности дронов составляет примерно 10-15%</a:t>
              </a:r>
            </a:p>
          </p:txBody>
        </p:sp>
      </p:grpSp>
      <p:grpSp>
        <p:nvGrpSpPr>
          <p:cNvPr name="Group 9" id="9"/>
          <p:cNvGrpSpPr/>
          <p:nvPr/>
        </p:nvGrpSpPr>
        <p:grpSpPr>
          <a:xfrm rot="0">
            <a:off x="10031803" y="7385416"/>
            <a:ext cx="6823913" cy="839660"/>
            <a:chOff x="0" y="0"/>
            <a:chExt cx="1797245" cy="221145"/>
          </a:xfrm>
        </p:grpSpPr>
        <p:sp>
          <p:nvSpPr>
            <p:cNvPr name="Freeform 10" id="10"/>
            <p:cNvSpPr/>
            <p:nvPr/>
          </p:nvSpPr>
          <p:spPr>
            <a:xfrm flipH="false" flipV="false" rot="0">
              <a:off x="0" y="0"/>
              <a:ext cx="1797245" cy="221145"/>
            </a:xfrm>
            <a:custGeom>
              <a:avLst/>
              <a:gdLst/>
              <a:ahLst/>
              <a:cxnLst/>
              <a:rect r="r" b="b" t="t" l="l"/>
              <a:pathLst>
                <a:path h="221145" w="1797245">
                  <a:moveTo>
                    <a:pt x="68072" y="0"/>
                  </a:moveTo>
                  <a:lnTo>
                    <a:pt x="1729173" y="0"/>
                  </a:lnTo>
                  <a:cubicBezTo>
                    <a:pt x="1766768" y="0"/>
                    <a:pt x="1797245" y="30477"/>
                    <a:pt x="1797245" y="68072"/>
                  </a:cubicBezTo>
                  <a:lnTo>
                    <a:pt x="1797245" y="153073"/>
                  </a:lnTo>
                  <a:cubicBezTo>
                    <a:pt x="1797245" y="190668"/>
                    <a:pt x="1766768" y="221145"/>
                    <a:pt x="1729173" y="221145"/>
                  </a:cubicBezTo>
                  <a:lnTo>
                    <a:pt x="68072" y="221145"/>
                  </a:lnTo>
                  <a:cubicBezTo>
                    <a:pt x="30477" y="221145"/>
                    <a:pt x="0" y="190668"/>
                    <a:pt x="0" y="153073"/>
                  </a:cubicBezTo>
                  <a:lnTo>
                    <a:pt x="0" y="68072"/>
                  </a:lnTo>
                  <a:cubicBezTo>
                    <a:pt x="0" y="30477"/>
                    <a:pt x="30477" y="0"/>
                    <a:pt x="68072" y="0"/>
                  </a:cubicBezTo>
                  <a:close/>
                </a:path>
              </a:pathLst>
            </a:custGeom>
            <a:solidFill>
              <a:srgbClr val="FFD944"/>
            </a:solidFill>
            <a:ln w="38100" cap="rnd">
              <a:solidFill>
                <a:srgbClr val="FFD944"/>
              </a:solidFill>
              <a:prstDash val="solid"/>
              <a:round/>
            </a:ln>
          </p:spPr>
        </p:sp>
        <p:sp>
          <p:nvSpPr>
            <p:cNvPr name="TextBox 11" id="11"/>
            <p:cNvSpPr txBox="true"/>
            <p:nvPr/>
          </p:nvSpPr>
          <p:spPr>
            <a:xfrm>
              <a:off x="0" y="-38100"/>
              <a:ext cx="1797245" cy="259245"/>
            </a:xfrm>
            <a:prstGeom prst="rect">
              <a:avLst/>
            </a:prstGeom>
          </p:spPr>
          <p:txBody>
            <a:bodyPr anchor="ctr" rtlCol="false" tIns="50800" lIns="50800" bIns="50800" rIns="50800"/>
            <a:lstStyle/>
            <a:p>
              <a:pPr algn="ctr">
                <a:lnSpc>
                  <a:spcPts val="2799"/>
                </a:lnSpc>
              </a:pPr>
              <a:r>
                <a:rPr lang="en-US" sz="1999">
                  <a:solidFill>
                    <a:srgbClr val="000000"/>
                  </a:solidFill>
                  <a:latin typeface="Lato"/>
                  <a:ea typeface="Lato"/>
                  <a:cs typeface="Lato"/>
                  <a:sym typeface="Lato"/>
                </a:rPr>
                <a:t>совокупным годовым темпом роста (CAGR) около 16%</a:t>
              </a:r>
            </a:p>
          </p:txBody>
        </p:sp>
      </p:grpSp>
      <p:grpSp>
        <p:nvGrpSpPr>
          <p:cNvPr name="Group 12" id="12"/>
          <p:cNvGrpSpPr/>
          <p:nvPr/>
        </p:nvGrpSpPr>
        <p:grpSpPr>
          <a:xfrm rot="0">
            <a:off x="10031803" y="8418640"/>
            <a:ext cx="6823913" cy="839660"/>
            <a:chOff x="0" y="0"/>
            <a:chExt cx="1797245" cy="221145"/>
          </a:xfrm>
        </p:grpSpPr>
        <p:sp>
          <p:nvSpPr>
            <p:cNvPr name="Freeform 13" id="13"/>
            <p:cNvSpPr/>
            <p:nvPr/>
          </p:nvSpPr>
          <p:spPr>
            <a:xfrm flipH="false" flipV="false" rot="0">
              <a:off x="0" y="0"/>
              <a:ext cx="1797245" cy="221145"/>
            </a:xfrm>
            <a:custGeom>
              <a:avLst/>
              <a:gdLst/>
              <a:ahLst/>
              <a:cxnLst/>
              <a:rect r="r" b="b" t="t" l="l"/>
              <a:pathLst>
                <a:path h="221145" w="1797245">
                  <a:moveTo>
                    <a:pt x="68072" y="0"/>
                  </a:moveTo>
                  <a:lnTo>
                    <a:pt x="1729173" y="0"/>
                  </a:lnTo>
                  <a:cubicBezTo>
                    <a:pt x="1766768" y="0"/>
                    <a:pt x="1797245" y="30477"/>
                    <a:pt x="1797245" y="68072"/>
                  </a:cubicBezTo>
                  <a:lnTo>
                    <a:pt x="1797245" y="153073"/>
                  </a:lnTo>
                  <a:cubicBezTo>
                    <a:pt x="1797245" y="190668"/>
                    <a:pt x="1766768" y="221145"/>
                    <a:pt x="1729173" y="221145"/>
                  </a:cubicBezTo>
                  <a:lnTo>
                    <a:pt x="68072" y="221145"/>
                  </a:lnTo>
                  <a:cubicBezTo>
                    <a:pt x="30477" y="221145"/>
                    <a:pt x="0" y="190668"/>
                    <a:pt x="0" y="153073"/>
                  </a:cubicBezTo>
                  <a:lnTo>
                    <a:pt x="0" y="68072"/>
                  </a:lnTo>
                  <a:cubicBezTo>
                    <a:pt x="0" y="30477"/>
                    <a:pt x="30477" y="0"/>
                    <a:pt x="68072" y="0"/>
                  </a:cubicBezTo>
                  <a:close/>
                </a:path>
              </a:pathLst>
            </a:custGeom>
            <a:solidFill>
              <a:srgbClr val="000000"/>
            </a:solidFill>
            <a:ln w="38100" cap="rnd">
              <a:solidFill>
                <a:srgbClr val="E5E1DA"/>
              </a:solidFill>
              <a:prstDash val="solid"/>
              <a:round/>
            </a:ln>
          </p:spPr>
        </p:sp>
        <p:sp>
          <p:nvSpPr>
            <p:cNvPr name="TextBox 14" id="14"/>
            <p:cNvSpPr txBox="true"/>
            <p:nvPr/>
          </p:nvSpPr>
          <p:spPr>
            <a:xfrm>
              <a:off x="0" y="-38100"/>
              <a:ext cx="1797245" cy="259245"/>
            </a:xfrm>
            <a:prstGeom prst="rect">
              <a:avLst/>
            </a:prstGeom>
          </p:spPr>
          <p:txBody>
            <a:bodyPr anchor="ctr" rtlCol="false" tIns="50800" lIns="50800" bIns="50800" rIns="50800"/>
            <a:lstStyle/>
            <a:p>
              <a:pPr algn="ctr">
                <a:lnSpc>
                  <a:spcPts val="2799"/>
                </a:lnSpc>
              </a:pPr>
              <a:r>
                <a:rPr lang="en-US" sz="1999">
                  <a:solidFill>
                    <a:srgbClr val="E5E1DA"/>
                  </a:solidFill>
                  <a:latin typeface="Lato"/>
                  <a:ea typeface="Lato"/>
                  <a:cs typeface="Lato"/>
                  <a:sym typeface="Lato"/>
                </a:rPr>
                <a:t>оценивается в $2,85 - $4,28 миллиардов</a:t>
              </a:r>
            </a:p>
          </p:txBody>
        </p:sp>
      </p:grpSp>
      <p:sp>
        <p:nvSpPr>
          <p:cNvPr name="Freeform 15" id="15"/>
          <p:cNvSpPr/>
          <p:nvPr/>
        </p:nvSpPr>
        <p:spPr>
          <a:xfrm flipH="false" flipV="false" rot="0">
            <a:off x="16608890" y="703495"/>
            <a:ext cx="650410" cy="650410"/>
          </a:xfrm>
          <a:custGeom>
            <a:avLst/>
            <a:gdLst/>
            <a:ahLst/>
            <a:cxnLst/>
            <a:rect r="r" b="b" t="t" l="l"/>
            <a:pathLst>
              <a:path h="650410" w="650410">
                <a:moveTo>
                  <a:pt x="0" y="0"/>
                </a:moveTo>
                <a:lnTo>
                  <a:pt x="650410" y="0"/>
                </a:lnTo>
                <a:lnTo>
                  <a:pt x="650410" y="650410"/>
                </a:lnTo>
                <a:lnTo>
                  <a:pt x="0" y="650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6" id="16"/>
          <p:cNvGrpSpPr/>
          <p:nvPr/>
        </p:nvGrpSpPr>
        <p:grpSpPr>
          <a:xfrm rot="0">
            <a:off x="1028700" y="703495"/>
            <a:ext cx="15338748" cy="650410"/>
            <a:chOff x="0" y="0"/>
            <a:chExt cx="4039835" cy="171301"/>
          </a:xfrm>
        </p:grpSpPr>
        <p:sp>
          <p:nvSpPr>
            <p:cNvPr name="Freeform 17" id="17"/>
            <p:cNvSpPr/>
            <p:nvPr/>
          </p:nvSpPr>
          <p:spPr>
            <a:xfrm flipH="false" flipV="false" rot="0">
              <a:off x="0" y="0"/>
              <a:ext cx="4039835" cy="171301"/>
            </a:xfrm>
            <a:custGeom>
              <a:avLst/>
              <a:gdLst/>
              <a:ahLst/>
              <a:cxnLst/>
              <a:rect r="r" b="b" t="t" l="l"/>
              <a:pathLst>
                <a:path h="171301" w="4039835">
                  <a:moveTo>
                    <a:pt x="30284" y="0"/>
                  </a:moveTo>
                  <a:lnTo>
                    <a:pt x="4009551" y="0"/>
                  </a:lnTo>
                  <a:cubicBezTo>
                    <a:pt x="4026276" y="0"/>
                    <a:pt x="4039835" y="13559"/>
                    <a:pt x="4039835" y="30284"/>
                  </a:cubicBezTo>
                  <a:lnTo>
                    <a:pt x="4039835" y="141018"/>
                  </a:lnTo>
                  <a:cubicBezTo>
                    <a:pt x="4039835" y="157743"/>
                    <a:pt x="4026276" y="171301"/>
                    <a:pt x="4009551" y="171301"/>
                  </a:cubicBezTo>
                  <a:lnTo>
                    <a:pt x="30284" y="171301"/>
                  </a:lnTo>
                  <a:cubicBezTo>
                    <a:pt x="13559" y="171301"/>
                    <a:pt x="0" y="157743"/>
                    <a:pt x="0" y="141018"/>
                  </a:cubicBezTo>
                  <a:lnTo>
                    <a:pt x="0" y="30284"/>
                  </a:lnTo>
                  <a:cubicBezTo>
                    <a:pt x="0" y="13559"/>
                    <a:pt x="13559" y="0"/>
                    <a:pt x="30284" y="0"/>
                  </a:cubicBezTo>
                  <a:close/>
                </a:path>
              </a:pathLst>
            </a:custGeom>
            <a:solidFill>
              <a:srgbClr val="000000">
                <a:alpha val="0"/>
              </a:srgbClr>
            </a:solidFill>
            <a:ln w="38100" cap="rnd">
              <a:solidFill>
                <a:srgbClr val="FBF9F1"/>
              </a:solidFill>
              <a:prstDash val="solid"/>
              <a:round/>
            </a:ln>
          </p:spPr>
        </p:sp>
        <p:sp>
          <p:nvSpPr>
            <p:cNvPr name="TextBox 18" id="18"/>
            <p:cNvSpPr txBox="true"/>
            <p:nvPr/>
          </p:nvSpPr>
          <p:spPr>
            <a:xfrm>
              <a:off x="0" y="-38100"/>
              <a:ext cx="4039835" cy="209401"/>
            </a:xfrm>
            <a:prstGeom prst="rect">
              <a:avLst/>
            </a:prstGeom>
          </p:spPr>
          <p:txBody>
            <a:bodyPr anchor="ctr" rtlCol="false" tIns="50800" lIns="50800" bIns="50800" rIns="50800"/>
            <a:lstStyle/>
            <a:p>
              <a:pPr algn="ctr">
                <a:lnSpc>
                  <a:spcPts val="2659"/>
                </a:lnSpc>
              </a:pPr>
              <a:r>
                <a:rPr lang="en-US" sz="1899">
                  <a:solidFill>
                    <a:srgbClr val="FFFFFF"/>
                  </a:solidFill>
                  <a:latin typeface="Lato"/>
                  <a:ea typeface="Lato"/>
                  <a:cs typeface="Lato"/>
                  <a:sym typeface="Lato"/>
                </a:rPr>
                <a:t>РАЗМЕР РЫНКА</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6989496">
            <a:off x="-5091968" y="-1340368"/>
            <a:ext cx="11026567" cy="7966695"/>
          </a:xfrm>
          <a:custGeom>
            <a:avLst/>
            <a:gdLst/>
            <a:ahLst/>
            <a:cxnLst/>
            <a:rect r="r" b="b" t="t" l="l"/>
            <a:pathLst>
              <a:path h="7966695" w="11026567">
                <a:moveTo>
                  <a:pt x="0" y="0"/>
                </a:moveTo>
                <a:lnTo>
                  <a:pt x="11026567" y="0"/>
                </a:lnTo>
                <a:lnTo>
                  <a:pt x="11026567" y="7966695"/>
                </a:lnTo>
                <a:lnTo>
                  <a:pt x="0" y="7966695"/>
                </a:lnTo>
                <a:lnTo>
                  <a:pt x="0" y="0"/>
                </a:lnTo>
                <a:close/>
              </a:path>
            </a:pathLst>
          </a:custGeom>
          <a:blipFill>
            <a:blip r:embed="rId2"/>
            <a:stretch>
              <a:fillRect l="0" t="0" r="0" b="0"/>
            </a:stretch>
          </a:blipFill>
        </p:spPr>
      </p:sp>
      <p:grpSp>
        <p:nvGrpSpPr>
          <p:cNvPr name="Group 3" id="3"/>
          <p:cNvGrpSpPr/>
          <p:nvPr/>
        </p:nvGrpSpPr>
        <p:grpSpPr>
          <a:xfrm rot="0">
            <a:off x="1028700" y="932795"/>
            <a:ext cx="8010208" cy="1024635"/>
            <a:chOff x="0" y="0"/>
            <a:chExt cx="2109684" cy="269863"/>
          </a:xfrm>
        </p:grpSpPr>
        <p:sp>
          <p:nvSpPr>
            <p:cNvPr name="Freeform 4" id="4"/>
            <p:cNvSpPr/>
            <p:nvPr/>
          </p:nvSpPr>
          <p:spPr>
            <a:xfrm flipH="false" flipV="false" rot="0">
              <a:off x="0" y="0"/>
              <a:ext cx="2109685" cy="269863"/>
            </a:xfrm>
            <a:custGeom>
              <a:avLst/>
              <a:gdLst/>
              <a:ahLst/>
              <a:cxnLst/>
              <a:rect r="r" b="b" t="t" l="l"/>
              <a:pathLst>
                <a:path h="269863" w="2109685">
                  <a:moveTo>
                    <a:pt x="57990" y="0"/>
                  </a:moveTo>
                  <a:lnTo>
                    <a:pt x="2051694" y="0"/>
                  </a:lnTo>
                  <a:cubicBezTo>
                    <a:pt x="2067074" y="0"/>
                    <a:pt x="2081824" y="6110"/>
                    <a:pt x="2092700" y="16985"/>
                  </a:cubicBezTo>
                  <a:cubicBezTo>
                    <a:pt x="2103575" y="27860"/>
                    <a:pt x="2109685" y="42610"/>
                    <a:pt x="2109685" y="57990"/>
                  </a:cubicBezTo>
                  <a:lnTo>
                    <a:pt x="2109685" y="211872"/>
                  </a:lnTo>
                  <a:cubicBezTo>
                    <a:pt x="2109685" y="227252"/>
                    <a:pt x="2103575" y="242002"/>
                    <a:pt x="2092700" y="252878"/>
                  </a:cubicBezTo>
                  <a:cubicBezTo>
                    <a:pt x="2081824" y="263753"/>
                    <a:pt x="2067074" y="269863"/>
                    <a:pt x="2051694" y="269863"/>
                  </a:cubicBezTo>
                  <a:lnTo>
                    <a:pt x="57990" y="269863"/>
                  </a:lnTo>
                  <a:cubicBezTo>
                    <a:pt x="42610" y="269863"/>
                    <a:pt x="27860" y="263753"/>
                    <a:pt x="16985" y="252878"/>
                  </a:cubicBezTo>
                  <a:cubicBezTo>
                    <a:pt x="6110" y="242002"/>
                    <a:pt x="0" y="227252"/>
                    <a:pt x="0" y="211872"/>
                  </a:cubicBezTo>
                  <a:lnTo>
                    <a:pt x="0" y="57990"/>
                  </a:lnTo>
                  <a:cubicBezTo>
                    <a:pt x="0" y="42610"/>
                    <a:pt x="6110" y="27860"/>
                    <a:pt x="16985" y="16985"/>
                  </a:cubicBezTo>
                  <a:cubicBezTo>
                    <a:pt x="27860" y="6110"/>
                    <a:pt x="42610" y="0"/>
                    <a:pt x="57990" y="0"/>
                  </a:cubicBezTo>
                  <a:close/>
                </a:path>
              </a:pathLst>
            </a:custGeom>
            <a:solidFill>
              <a:srgbClr val="000000"/>
            </a:solidFill>
            <a:ln w="38100" cap="rnd">
              <a:solidFill>
                <a:srgbClr val="FBF9F1"/>
              </a:solidFill>
              <a:prstDash val="solid"/>
              <a:round/>
            </a:ln>
          </p:spPr>
        </p:sp>
        <p:sp>
          <p:nvSpPr>
            <p:cNvPr name="TextBox 5" id="5"/>
            <p:cNvSpPr txBox="true"/>
            <p:nvPr/>
          </p:nvSpPr>
          <p:spPr>
            <a:xfrm>
              <a:off x="0" y="-38100"/>
              <a:ext cx="2109684" cy="307963"/>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2967116">
            <a:off x="8691170" y="1377244"/>
            <a:ext cx="12892802" cy="9575242"/>
          </a:xfrm>
          <a:custGeom>
            <a:avLst/>
            <a:gdLst/>
            <a:ahLst/>
            <a:cxnLst/>
            <a:rect r="r" b="b" t="t" l="l"/>
            <a:pathLst>
              <a:path h="9575242" w="12892802">
                <a:moveTo>
                  <a:pt x="0" y="0"/>
                </a:moveTo>
                <a:lnTo>
                  <a:pt x="12892803" y="0"/>
                </a:lnTo>
                <a:lnTo>
                  <a:pt x="12892803" y="9575242"/>
                </a:lnTo>
                <a:lnTo>
                  <a:pt x="0" y="9575242"/>
                </a:lnTo>
                <a:lnTo>
                  <a:pt x="0" y="0"/>
                </a:lnTo>
                <a:close/>
              </a:path>
            </a:pathLst>
          </a:custGeom>
          <a:blipFill>
            <a:blip r:embed="rId2"/>
            <a:stretch>
              <a:fillRect l="0" t="0" r="-2793" b="0"/>
            </a:stretch>
          </a:blipFill>
        </p:spPr>
      </p:sp>
      <p:grpSp>
        <p:nvGrpSpPr>
          <p:cNvPr name="Group 7" id="7"/>
          <p:cNvGrpSpPr/>
          <p:nvPr/>
        </p:nvGrpSpPr>
        <p:grpSpPr>
          <a:xfrm rot="0">
            <a:off x="1028700" y="2151214"/>
            <a:ext cx="8010208" cy="6297125"/>
            <a:chOff x="0" y="0"/>
            <a:chExt cx="2109684" cy="1658502"/>
          </a:xfrm>
        </p:grpSpPr>
        <p:sp>
          <p:nvSpPr>
            <p:cNvPr name="Freeform 8" id="8"/>
            <p:cNvSpPr/>
            <p:nvPr/>
          </p:nvSpPr>
          <p:spPr>
            <a:xfrm flipH="false" flipV="false" rot="0">
              <a:off x="0" y="0"/>
              <a:ext cx="2109685" cy="1658502"/>
            </a:xfrm>
            <a:custGeom>
              <a:avLst/>
              <a:gdLst/>
              <a:ahLst/>
              <a:cxnLst/>
              <a:rect r="r" b="b" t="t" l="l"/>
              <a:pathLst>
                <a:path h="1658502" w="2109685">
                  <a:moveTo>
                    <a:pt x="19330" y="0"/>
                  </a:moveTo>
                  <a:lnTo>
                    <a:pt x="2090354" y="0"/>
                  </a:lnTo>
                  <a:cubicBezTo>
                    <a:pt x="2101030" y="0"/>
                    <a:pt x="2109685" y="8654"/>
                    <a:pt x="2109685" y="19330"/>
                  </a:cubicBezTo>
                  <a:lnTo>
                    <a:pt x="2109685" y="1639172"/>
                  </a:lnTo>
                  <a:cubicBezTo>
                    <a:pt x="2109685" y="1644299"/>
                    <a:pt x="2107648" y="1649215"/>
                    <a:pt x="2104023" y="1652840"/>
                  </a:cubicBezTo>
                  <a:cubicBezTo>
                    <a:pt x="2100398" y="1656466"/>
                    <a:pt x="2095481" y="1658502"/>
                    <a:pt x="2090354" y="1658502"/>
                  </a:cubicBezTo>
                  <a:lnTo>
                    <a:pt x="19330" y="1658502"/>
                  </a:lnTo>
                  <a:cubicBezTo>
                    <a:pt x="14203" y="1658502"/>
                    <a:pt x="9287" y="1656466"/>
                    <a:pt x="5662" y="1652840"/>
                  </a:cubicBezTo>
                  <a:cubicBezTo>
                    <a:pt x="2037" y="1649215"/>
                    <a:pt x="0" y="1644299"/>
                    <a:pt x="0" y="1639172"/>
                  </a:cubicBezTo>
                  <a:lnTo>
                    <a:pt x="0" y="19330"/>
                  </a:lnTo>
                  <a:cubicBezTo>
                    <a:pt x="0" y="14203"/>
                    <a:pt x="2037" y="9287"/>
                    <a:pt x="5662" y="5662"/>
                  </a:cubicBezTo>
                  <a:cubicBezTo>
                    <a:pt x="9287" y="2037"/>
                    <a:pt x="14203" y="0"/>
                    <a:pt x="19330" y="0"/>
                  </a:cubicBezTo>
                  <a:close/>
                </a:path>
              </a:pathLst>
            </a:custGeom>
            <a:solidFill>
              <a:srgbClr val="FBF9F1"/>
            </a:solidFill>
            <a:ln w="38100" cap="sq">
              <a:solidFill>
                <a:srgbClr val="FBF9F1"/>
              </a:solidFill>
              <a:prstDash val="solid"/>
              <a:miter/>
            </a:ln>
          </p:spPr>
        </p:sp>
        <p:sp>
          <p:nvSpPr>
            <p:cNvPr name="TextBox 9" id="9"/>
            <p:cNvSpPr txBox="true"/>
            <p:nvPr/>
          </p:nvSpPr>
          <p:spPr>
            <a:xfrm>
              <a:off x="0" y="-38100"/>
              <a:ext cx="2109684" cy="1696602"/>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8334444" y="1214785"/>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3"/>
            <a:stretch>
              <a:fillRect l="0" t="0" r="0" b="0"/>
            </a:stretch>
          </a:blipFill>
        </p:spPr>
      </p:sp>
      <p:grpSp>
        <p:nvGrpSpPr>
          <p:cNvPr name="Group 11" id="11"/>
          <p:cNvGrpSpPr/>
          <p:nvPr/>
        </p:nvGrpSpPr>
        <p:grpSpPr>
          <a:xfrm rot="0">
            <a:off x="9249092" y="932795"/>
            <a:ext cx="8010208" cy="1024635"/>
            <a:chOff x="0" y="0"/>
            <a:chExt cx="2109684" cy="269863"/>
          </a:xfrm>
        </p:grpSpPr>
        <p:sp>
          <p:nvSpPr>
            <p:cNvPr name="Freeform 12" id="12"/>
            <p:cNvSpPr/>
            <p:nvPr/>
          </p:nvSpPr>
          <p:spPr>
            <a:xfrm flipH="false" flipV="false" rot="0">
              <a:off x="0" y="0"/>
              <a:ext cx="2109685" cy="269863"/>
            </a:xfrm>
            <a:custGeom>
              <a:avLst/>
              <a:gdLst/>
              <a:ahLst/>
              <a:cxnLst/>
              <a:rect r="r" b="b" t="t" l="l"/>
              <a:pathLst>
                <a:path h="269863" w="2109685">
                  <a:moveTo>
                    <a:pt x="57990" y="0"/>
                  </a:moveTo>
                  <a:lnTo>
                    <a:pt x="2051694" y="0"/>
                  </a:lnTo>
                  <a:cubicBezTo>
                    <a:pt x="2067074" y="0"/>
                    <a:pt x="2081824" y="6110"/>
                    <a:pt x="2092700" y="16985"/>
                  </a:cubicBezTo>
                  <a:cubicBezTo>
                    <a:pt x="2103575" y="27860"/>
                    <a:pt x="2109685" y="42610"/>
                    <a:pt x="2109685" y="57990"/>
                  </a:cubicBezTo>
                  <a:lnTo>
                    <a:pt x="2109685" y="211872"/>
                  </a:lnTo>
                  <a:cubicBezTo>
                    <a:pt x="2109685" y="227252"/>
                    <a:pt x="2103575" y="242002"/>
                    <a:pt x="2092700" y="252878"/>
                  </a:cubicBezTo>
                  <a:cubicBezTo>
                    <a:pt x="2081824" y="263753"/>
                    <a:pt x="2067074" y="269863"/>
                    <a:pt x="2051694" y="269863"/>
                  </a:cubicBezTo>
                  <a:lnTo>
                    <a:pt x="57990" y="269863"/>
                  </a:lnTo>
                  <a:cubicBezTo>
                    <a:pt x="42610" y="269863"/>
                    <a:pt x="27860" y="263753"/>
                    <a:pt x="16985" y="252878"/>
                  </a:cubicBezTo>
                  <a:cubicBezTo>
                    <a:pt x="6110" y="242002"/>
                    <a:pt x="0" y="227252"/>
                    <a:pt x="0" y="211872"/>
                  </a:cubicBezTo>
                  <a:lnTo>
                    <a:pt x="0" y="57990"/>
                  </a:lnTo>
                  <a:cubicBezTo>
                    <a:pt x="0" y="42610"/>
                    <a:pt x="6110" y="27860"/>
                    <a:pt x="16985" y="16985"/>
                  </a:cubicBezTo>
                  <a:cubicBezTo>
                    <a:pt x="27860" y="6110"/>
                    <a:pt x="42610" y="0"/>
                    <a:pt x="57990" y="0"/>
                  </a:cubicBezTo>
                  <a:close/>
                </a:path>
              </a:pathLst>
            </a:custGeom>
            <a:solidFill>
              <a:srgbClr val="000000"/>
            </a:solidFill>
            <a:ln w="38100" cap="rnd">
              <a:solidFill>
                <a:srgbClr val="FBF9F1"/>
              </a:solidFill>
              <a:prstDash val="solid"/>
              <a:round/>
            </a:ln>
          </p:spPr>
        </p:sp>
        <p:sp>
          <p:nvSpPr>
            <p:cNvPr name="TextBox 13" id="13"/>
            <p:cNvSpPr txBox="true"/>
            <p:nvPr/>
          </p:nvSpPr>
          <p:spPr>
            <a:xfrm>
              <a:off x="0" y="-38100"/>
              <a:ext cx="2109684" cy="307963"/>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249092" y="2151214"/>
            <a:ext cx="8010208" cy="6297125"/>
            <a:chOff x="0" y="0"/>
            <a:chExt cx="2109684" cy="1658502"/>
          </a:xfrm>
        </p:grpSpPr>
        <p:sp>
          <p:nvSpPr>
            <p:cNvPr name="Freeform 15" id="15"/>
            <p:cNvSpPr/>
            <p:nvPr/>
          </p:nvSpPr>
          <p:spPr>
            <a:xfrm flipH="false" flipV="false" rot="0">
              <a:off x="0" y="0"/>
              <a:ext cx="2109685" cy="1658502"/>
            </a:xfrm>
            <a:custGeom>
              <a:avLst/>
              <a:gdLst/>
              <a:ahLst/>
              <a:cxnLst/>
              <a:rect r="r" b="b" t="t" l="l"/>
              <a:pathLst>
                <a:path h="1658502" w="2109685">
                  <a:moveTo>
                    <a:pt x="19330" y="0"/>
                  </a:moveTo>
                  <a:lnTo>
                    <a:pt x="2090354" y="0"/>
                  </a:lnTo>
                  <a:cubicBezTo>
                    <a:pt x="2101030" y="0"/>
                    <a:pt x="2109685" y="8654"/>
                    <a:pt x="2109685" y="19330"/>
                  </a:cubicBezTo>
                  <a:lnTo>
                    <a:pt x="2109685" y="1639172"/>
                  </a:lnTo>
                  <a:cubicBezTo>
                    <a:pt x="2109685" y="1644299"/>
                    <a:pt x="2107648" y="1649215"/>
                    <a:pt x="2104023" y="1652840"/>
                  </a:cubicBezTo>
                  <a:cubicBezTo>
                    <a:pt x="2100398" y="1656466"/>
                    <a:pt x="2095481" y="1658502"/>
                    <a:pt x="2090354" y="1658502"/>
                  </a:cubicBezTo>
                  <a:lnTo>
                    <a:pt x="19330" y="1658502"/>
                  </a:lnTo>
                  <a:cubicBezTo>
                    <a:pt x="14203" y="1658502"/>
                    <a:pt x="9287" y="1656466"/>
                    <a:pt x="5662" y="1652840"/>
                  </a:cubicBezTo>
                  <a:cubicBezTo>
                    <a:pt x="2037" y="1649215"/>
                    <a:pt x="0" y="1644299"/>
                    <a:pt x="0" y="1639172"/>
                  </a:cubicBezTo>
                  <a:lnTo>
                    <a:pt x="0" y="19330"/>
                  </a:lnTo>
                  <a:cubicBezTo>
                    <a:pt x="0" y="14203"/>
                    <a:pt x="2037" y="9287"/>
                    <a:pt x="5662" y="5662"/>
                  </a:cubicBezTo>
                  <a:cubicBezTo>
                    <a:pt x="9287" y="2037"/>
                    <a:pt x="14203" y="0"/>
                    <a:pt x="19330" y="0"/>
                  </a:cubicBezTo>
                  <a:close/>
                </a:path>
              </a:pathLst>
            </a:custGeom>
            <a:solidFill>
              <a:srgbClr val="FBF9F1"/>
            </a:solidFill>
            <a:ln w="38100" cap="sq">
              <a:solidFill>
                <a:srgbClr val="FBF9F1"/>
              </a:solidFill>
              <a:prstDash val="solid"/>
              <a:miter/>
            </a:ln>
          </p:spPr>
        </p:sp>
        <p:sp>
          <p:nvSpPr>
            <p:cNvPr name="TextBox 16" id="16"/>
            <p:cNvSpPr txBox="true"/>
            <p:nvPr/>
          </p:nvSpPr>
          <p:spPr>
            <a:xfrm>
              <a:off x="0" y="-38100"/>
              <a:ext cx="2109684" cy="1696602"/>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16554836" y="1214785"/>
            <a:ext cx="457200" cy="460655"/>
          </a:xfrm>
          <a:custGeom>
            <a:avLst/>
            <a:gdLst/>
            <a:ahLst/>
            <a:cxnLst/>
            <a:rect r="r" b="b" t="t" l="l"/>
            <a:pathLst>
              <a:path h="460655" w="457200">
                <a:moveTo>
                  <a:pt x="0" y="0"/>
                </a:moveTo>
                <a:lnTo>
                  <a:pt x="457200" y="0"/>
                </a:lnTo>
                <a:lnTo>
                  <a:pt x="457200" y="460655"/>
                </a:lnTo>
                <a:lnTo>
                  <a:pt x="0" y="460655"/>
                </a:lnTo>
                <a:lnTo>
                  <a:pt x="0" y="0"/>
                </a:lnTo>
                <a:close/>
              </a:path>
            </a:pathLst>
          </a:custGeom>
          <a:blipFill>
            <a:blip r:embed="rId3"/>
            <a:stretch>
              <a:fillRect l="0" t="0" r="0" b="0"/>
            </a:stretch>
          </a:blipFill>
        </p:spPr>
      </p:sp>
      <p:sp>
        <p:nvSpPr>
          <p:cNvPr name="Freeform 18" id="18"/>
          <p:cNvSpPr/>
          <p:nvPr/>
        </p:nvSpPr>
        <p:spPr>
          <a:xfrm flipH="false" flipV="false" rot="0">
            <a:off x="16608890" y="8703795"/>
            <a:ext cx="650410" cy="650410"/>
          </a:xfrm>
          <a:custGeom>
            <a:avLst/>
            <a:gdLst/>
            <a:ahLst/>
            <a:cxnLst/>
            <a:rect r="r" b="b" t="t" l="l"/>
            <a:pathLst>
              <a:path h="650410" w="650410">
                <a:moveTo>
                  <a:pt x="0" y="0"/>
                </a:moveTo>
                <a:lnTo>
                  <a:pt x="650410" y="0"/>
                </a:lnTo>
                <a:lnTo>
                  <a:pt x="650410" y="650410"/>
                </a:lnTo>
                <a:lnTo>
                  <a:pt x="0" y="6504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9" id="19"/>
          <p:cNvGrpSpPr/>
          <p:nvPr/>
        </p:nvGrpSpPr>
        <p:grpSpPr>
          <a:xfrm rot="0">
            <a:off x="1028700" y="8703795"/>
            <a:ext cx="15362208" cy="650410"/>
            <a:chOff x="0" y="0"/>
            <a:chExt cx="4046014" cy="171301"/>
          </a:xfrm>
        </p:grpSpPr>
        <p:sp>
          <p:nvSpPr>
            <p:cNvPr name="Freeform 20" id="20"/>
            <p:cNvSpPr/>
            <p:nvPr/>
          </p:nvSpPr>
          <p:spPr>
            <a:xfrm flipH="false" flipV="false" rot="0">
              <a:off x="0" y="0"/>
              <a:ext cx="4046014" cy="171301"/>
            </a:xfrm>
            <a:custGeom>
              <a:avLst/>
              <a:gdLst/>
              <a:ahLst/>
              <a:cxnLst/>
              <a:rect r="r" b="b" t="t" l="l"/>
              <a:pathLst>
                <a:path h="171301" w="4046014">
                  <a:moveTo>
                    <a:pt x="30238" y="0"/>
                  </a:moveTo>
                  <a:lnTo>
                    <a:pt x="4015776" y="0"/>
                  </a:lnTo>
                  <a:cubicBezTo>
                    <a:pt x="4032476" y="0"/>
                    <a:pt x="4046014" y="13538"/>
                    <a:pt x="4046014" y="30238"/>
                  </a:cubicBezTo>
                  <a:lnTo>
                    <a:pt x="4046014" y="141064"/>
                  </a:lnTo>
                  <a:cubicBezTo>
                    <a:pt x="4046014" y="149083"/>
                    <a:pt x="4042828" y="156774"/>
                    <a:pt x="4037157" y="162445"/>
                  </a:cubicBezTo>
                  <a:cubicBezTo>
                    <a:pt x="4031487" y="168116"/>
                    <a:pt x="4023796" y="171301"/>
                    <a:pt x="4015776" y="171301"/>
                  </a:cubicBezTo>
                  <a:lnTo>
                    <a:pt x="30238" y="171301"/>
                  </a:lnTo>
                  <a:cubicBezTo>
                    <a:pt x="22218" y="171301"/>
                    <a:pt x="14527" y="168116"/>
                    <a:pt x="8856" y="162445"/>
                  </a:cubicBezTo>
                  <a:cubicBezTo>
                    <a:pt x="3186" y="156774"/>
                    <a:pt x="0" y="149083"/>
                    <a:pt x="0" y="141064"/>
                  </a:cubicBezTo>
                  <a:lnTo>
                    <a:pt x="0" y="30238"/>
                  </a:lnTo>
                  <a:cubicBezTo>
                    <a:pt x="0" y="22218"/>
                    <a:pt x="3186" y="14527"/>
                    <a:pt x="8856" y="8856"/>
                  </a:cubicBezTo>
                  <a:cubicBezTo>
                    <a:pt x="14527" y="3186"/>
                    <a:pt x="22218" y="0"/>
                    <a:pt x="30238" y="0"/>
                  </a:cubicBezTo>
                  <a:close/>
                </a:path>
              </a:pathLst>
            </a:custGeom>
            <a:solidFill>
              <a:srgbClr val="000000">
                <a:alpha val="0"/>
              </a:srgbClr>
            </a:solidFill>
            <a:ln w="38100" cap="rnd">
              <a:solidFill>
                <a:srgbClr val="FBF9F1"/>
              </a:solidFill>
              <a:prstDash val="solid"/>
              <a:round/>
            </a:ln>
          </p:spPr>
        </p:sp>
        <p:sp>
          <p:nvSpPr>
            <p:cNvPr name="TextBox 21" id="21"/>
            <p:cNvSpPr txBox="true"/>
            <p:nvPr/>
          </p:nvSpPr>
          <p:spPr>
            <a:xfrm>
              <a:off x="0" y="-38100"/>
              <a:ext cx="4046014" cy="209401"/>
            </a:xfrm>
            <a:prstGeom prst="rect">
              <a:avLst/>
            </a:prstGeom>
          </p:spPr>
          <p:txBody>
            <a:bodyPr anchor="ctr" rtlCol="false" tIns="50800" lIns="50800" bIns="50800" rIns="50800"/>
            <a:lstStyle/>
            <a:p>
              <a:pPr algn="ctr">
                <a:lnSpc>
                  <a:spcPts val="2659"/>
                </a:lnSpc>
              </a:pPr>
            </a:p>
          </p:txBody>
        </p:sp>
      </p:grpSp>
      <p:sp>
        <p:nvSpPr>
          <p:cNvPr name="Freeform 22" id="22"/>
          <p:cNvSpPr/>
          <p:nvPr/>
        </p:nvSpPr>
        <p:spPr>
          <a:xfrm flipH="false" flipV="false" rot="0">
            <a:off x="1359596" y="8850121"/>
            <a:ext cx="357759" cy="357759"/>
          </a:xfrm>
          <a:custGeom>
            <a:avLst/>
            <a:gdLst/>
            <a:ahLst/>
            <a:cxnLst/>
            <a:rect r="r" b="b" t="t" l="l"/>
            <a:pathLst>
              <a:path h="357759" w="357759">
                <a:moveTo>
                  <a:pt x="0" y="0"/>
                </a:moveTo>
                <a:lnTo>
                  <a:pt x="357759" y="0"/>
                </a:lnTo>
                <a:lnTo>
                  <a:pt x="357759" y="357759"/>
                </a:lnTo>
                <a:lnTo>
                  <a:pt x="0" y="3577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3" id="23"/>
          <p:cNvSpPr/>
          <p:nvPr/>
        </p:nvSpPr>
        <p:spPr>
          <a:xfrm flipH="false" flipV="false" rot="-5999">
            <a:off x="2957090" y="2481557"/>
            <a:ext cx="4153428" cy="5872503"/>
          </a:xfrm>
          <a:custGeom>
            <a:avLst/>
            <a:gdLst/>
            <a:ahLst/>
            <a:cxnLst/>
            <a:rect r="r" b="b" t="t" l="l"/>
            <a:pathLst>
              <a:path h="5872503" w="4153428">
                <a:moveTo>
                  <a:pt x="10237" y="0"/>
                </a:moveTo>
                <a:lnTo>
                  <a:pt x="4153428" y="7231"/>
                </a:lnTo>
                <a:lnTo>
                  <a:pt x="4143192" y="5872504"/>
                </a:lnTo>
                <a:lnTo>
                  <a:pt x="0" y="5865272"/>
                </a:lnTo>
                <a:lnTo>
                  <a:pt x="10237" y="0"/>
                </a:lnTo>
                <a:close/>
              </a:path>
            </a:pathLst>
          </a:custGeom>
          <a:blipFill>
            <a:blip r:embed="rId8"/>
            <a:stretch>
              <a:fillRect l="-903" t="-8505" r="142" b="-24153"/>
            </a:stretch>
          </a:blipFill>
        </p:spPr>
      </p:sp>
      <p:sp>
        <p:nvSpPr>
          <p:cNvPr name="Freeform 24" id="24"/>
          <p:cNvSpPr/>
          <p:nvPr/>
        </p:nvSpPr>
        <p:spPr>
          <a:xfrm flipH="false" flipV="false" rot="0">
            <a:off x="9358739" y="3358314"/>
            <a:ext cx="7900561" cy="3944596"/>
          </a:xfrm>
          <a:custGeom>
            <a:avLst/>
            <a:gdLst/>
            <a:ahLst/>
            <a:cxnLst/>
            <a:rect r="r" b="b" t="t" l="l"/>
            <a:pathLst>
              <a:path h="3944596" w="7900561">
                <a:moveTo>
                  <a:pt x="0" y="0"/>
                </a:moveTo>
                <a:lnTo>
                  <a:pt x="7900561" y="0"/>
                </a:lnTo>
                <a:lnTo>
                  <a:pt x="7900561" y="3944597"/>
                </a:lnTo>
                <a:lnTo>
                  <a:pt x="0" y="3944597"/>
                </a:lnTo>
                <a:lnTo>
                  <a:pt x="0" y="0"/>
                </a:lnTo>
                <a:close/>
              </a:path>
            </a:pathLst>
          </a:custGeom>
          <a:blipFill>
            <a:blip r:embed="rId9"/>
            <a:stretch>
              <a:fillRect l="0" t="0" r="0" b="0"/>
            </a:stretch>
          </a:blipFill>
        </p:spPr>
      </p:sp>
      <p:sp>
        <p:nvSpPr>
          <p:cNvPr name="TextBox 25" id="25"/>
          <p:cNvSpPr txBox="true"/>
          <p:nvPr/>
        </p:nvSpPr>
        <p:spPr>
          <a:xfrm rot="0">
            <a:off x="1504564" y="1147297"/>
            <a:ext cx="6667955" cy="509905"/>
          </a:xfrm>
          <a:prstGeom prst="rect">
            <a:avLst/>
          </a:prstGeom>
        </p:spPr>
        <p:txBody>
          <a:bodyPr anchor="t" rtlCol="false" tIns="0" lIns="0" bIns="0" rIns="0">
            <a:spAutoFit/>
          </a:bodyPr>
          <a:lstStyle/>
          <a:p>
            <a:pPr algn="l">
              <a:lnSpc>
                <a:spcPts val="3919"/>
              </a:lnSpc>
              <a:spcBef>
                <a:spcPct val="0"/>
              </a:spcBef>
            </a:pPr>
            <a:r>
              <a:rPr lang="en-US" b="true" sz="2799">
                <a:solidFill>
                  <a:srgbClr val="FBF9F1"/>
                </a:solidFill>
                <a:latin typeface="Poppins Bold"/>
                <a:ea typeface="Poppins Bold"/>
                <a:cs typeface="Poppins Bold"/>
                <a:sym typeface="Poppins Bold"/>
              </a:rPr>
              <a:t>DRONES MARKET</a:t>
            </a:r>
          </a:p>
        </p:txBody>
      </p:sp>
      <p:sp>
        <p:nvSpPr>
          <p:cNvPr name="TextBox 26" id="26"/>
          <p:cNvSpPr txBox="true"/>
          <p:nvPr/>
        </p:nvSpPr>
        <p:spPr>
          <a:xfrm rot="0">
            <a:off x="9724956" y="1147297"/>
            <a:ext cx="6665953" cy="509905"/>
          </a:xfrm>
          <a:prstGeom prst="rect">
            <a:avLst/>
          </a:prstGeom>
        </p:spPr>
        <p:txBody>
          <a:bodyPr anchor="t" rtlCol="false" tIns="0" lIns="0" bIns="0" rIns="0">
            <a:spAutoFit/>
          </a:bodyPr>
          <a:lstStyle/>
          <a:p>
            <a:pPr algn="l">
              <a:lnSpc>
                <a:spcPts val="3919"/>
              </a:lnSpc>
              <a:spcBef>
                <a:spcPct val="0"/>
              </a:spcBef>
            </a:pPr>
            <a:r>
              <a:rPr lang="en-US" b="true" sz="2799">
                <a:solidFill>
                  <a:srgbClr val="FBF9F1"/>
                </a:solidFill>
                <a:latin typeface="Poppins Bold"/>
                <a:ea typeface="Poppins Bold"/>
                <a:cs typeface="Poppins Bold"/>
                <a:sym typeface="Poppins Bold"/>
              </a:rPr>
              <a:t>CAGR</a:t>
            </a:r>
          </a:p>
        </p:txBody>
      </p:sp>
      <p:sp>
        <p:nvSpPr>
          <p:cNvPr name="TextBox 27" id="27"/>
          <p:cNvSpPr txBox="true"/>
          <p:nvPr/>
        </p:nvSpPr>
        <p:spPr>
          <a:xfrm rot="0">
            <a:off x="1838090" y="8830563"/>
            <a:ext cx="3520620" cy="349250"/>
          </a:xfrm>
          <a:prstGeom prst="rect">
            <a:avLst/>
          </a:prstGeom>
        </p:spPr>
        <p:txBody>
          <a:bodyPr anchor="t" rtlCol="false" tIns="0" lIns="0" bIns="0" rIns="0">
            <a:spAutoFit/>
          </a:bodyPr>
          <a:lstStyle/>
          <a:p>
            <a:pPr algn="l">
              <a:lnSpc>
                <a:spcPts val="2800"/>
              </a:lnSpc>
              <a:spcBef>
                <a:spcPct val="0"/>
              </a:spcBef>
            </a:pPr>
            <a:r>
              <a:rPr lang="en-US" sz="2000">
                <a:solidFill>
                  <a:srgbClr val="E5E1DA"/>
                </a:solidFill>
                <a:latin typeface="Lato"/>
                <a:ea typeface="Lato"/>
                <a:cs typeface="Lato"/>
                <a:sym typeface="Lato"/>
              </a:rPr>
              <a:t>ПОТВЕРЖДЕНИЕ РЫНКА</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true" rot="-8355821">
            <a:off x="-3819711" y="-676055"/>
            <a:ext cx="9940582" cy="10671659"/>
          </a:xfrm>
          <a:custGeom>
            <a:avLst/>
            <a:gdLst/>
            <a:ahLst/>
            <a:cxnLst/>
            <a:rect r="r" b="b" t="t" l="l"/>
            <a:pathLst>
              <a:path h="10671659" w="9940582">
                <a:moveTo>
                  <a:pt x="9940582" y="10671659"/>
                </a:moveTo>
                <a:lnTo>
                  <a:pt x="0" y="10671659"/>
                </a:lnTo>
                <a:lnTo>
                  <a:pt x="0" y="0"/>
                </a:lnTo>
                <a:lnTo>
                  <a:pt x="9940582" y="0"/>
                </a:lnTo>
                <a:lnTo>
                  <a:pt x="9940582" y="10671659"/>
                </a:lnTo>
                <a:close/>
              </a:path>
            </a:pathLst>
          </a:custGeom>
          <a:blipFill>
            <a:blip r:embed="rId2"/>
            <a:stretch>
              <a:fillRect l="-54" t="0" r="-54" b="0"/>
            </a:stretch>
          </a:blipFill>
        </p:spPr>
      </p:sp>
      <p:grpSp>
        <p:nvGrpSpPr>
          <p:cNvPr name="Group 3" id="3"/>
          <p:cNvGrpSpPr/>
          <p:nvPr/>
        </p:nvGrpSpPr>
        <p:grpSpPr>
          <a:xfrm rot="0">
            <a:off x="3559694" y="1661302"/>
            <a:ext cx="4366933" cy="932720"/>
            <a:chOff x="0" y="0"/>
            <a:chExt cx="1150139" cy="245655"/>
          </a:xfrm>
        </p:grpSpPr>
        <p:sp>
          <p:nvSpPr>
            <p:cNvPr name="Freeform 4" id="4"/>
            <p:cNvSpPr/>
            <p:nvPr/>
          </p:nvSpPr>
          <p:spPr>
            <a:xfrm flipH="false" flipV="false" rot="0">
              <a:off x="0" y="0"/>
              <a:ext cx="1150139" cy="245655"/>
            </a:xfrm>
            <a:custGeom>
              <a:avLst/>
              <a:gdLst/>
              <a:ahLst/>
              <a:cxnLst/>
              <a:rect r="r" b="b" t="t" l="l"/>
              <a:pathLst>
                <a:path h="245655" w="1150139">
                  <a:moveTo>
                    <a:pt x="106371" y="0"/>
                  </a:moveTo>
                  <a:lnTo>
                    <a:pt x="1043768" y="0"/>
                  </a:lnTo>
                  <a:cubicBezTo>
                    <a:pt x="1071979" y="0"/>
                    <a:pt x="1099035" y="11207"/>
                    <a:pt x="1118983" y="31155"/>
                  </a:cubicBezTo>
                  <a:cubicBezTo>
                    <a:pt x="1138932" y="51104"/>
                    <a:pt x="1150139" y="78160"/>
                    <a:pt x="1150139" y="106371"/>
                  </a:cubicBezTo>
                  <a:lnTo>
                    <a:pt x="1150139" y="139284"/>
                  </a:lnTo>
                  <a:cubicBezTo>
                    <a:pt x="1150139" y="198031"/>
                    <a:pt x="1102515" y="245655"/>
                    <a:pt x="1043768" y="245655"/>
                  </a:cubicBezTo>
                  <a:lnTo>
                    <a:pt x="106371" y="245655"/>
                  </a:lnTo>
                  <a:cubicBezTo>
                    <a:pt x="78160" y="245655"/>
                    <a:pt x="51104" y="234448"/>
                    <a:pt x="31155" y="214499"/>
                  </a:cubicBezTo>
                  <a:cubicBezTo>
                    <a:pt x="11207" y="194551"/>
                    <a:pt x="0" y="167495"/>
                    <a:pt x="0" y="139284"/>
                  </a:cubicBezTo>
                  <a:lnTo>
                    <a:pt x="0" y="106371"/>
                  </a:lnTo>
                  <a:cubicBezTo>
                    <a:pt x="0" y="78160"/>
                    <a:pt x="11207" y="51104"/>
                    <a:pt x="31155" y="31155"/>
                  </a:cubicBezTo>
                  <a:cubicBezTo>
                    <a:pt x="51104" y="11207"/>
                    <a:pt x="78160" y="0"/>
                    <a:pt x="106371" y="0"/>
                  </a:cubicBezTo>
                  <a:close/>
                </a:path>
              </a:pathLst>
            </a:custGeom>
            <a:solidFill>
              <a:srgbClr val="FFD944"/>
            </a:solidFill>
            <a:ln w="38100" cap="rnd">
              <a:solidFill>
                <a:srgbClr val="FFD944"/>
              </a:solidFill>
              <a:prstDash val="solid"/>
              <a:round/>
            </a:ln>
          </p:spPr>
        </p:sp>
        <p:sp>
          <p:nvSpPr>
            <p:cNvPr name="TextBox 5" id="5"/>
            <p:cNvSpPr txBox="true"/>
            <p:nvPr/>
          </p:nvSpPr>
          <p:spPr>
            <a:xfrm>
              <a:off x="0" y="-47625"/>
              <a:ext cx="1150139" cy="293280"/>
            </a:xfrm>
            <a:prstGeom prst="rect">
              <a:avLst/>
            </a:prstGeom>
          </p:spPr>
          <p:txBody>
            <a:bodyPr anchor="ctr" rtlCol="false" tIns="50800" lIns="50800" bIns="50800" rIns="50800"/>
            <a:lstStyle/>
            <a:p>
              <a:pPr algn="ctr">
                <a:lnSpc>
                  <a:spcPts val="3499"/>
                </a:lnSpc>
              </a:pPr>
              <a:r>
                <a:rPr lang="en-US" b="true" sz="2499">
                  <a:solidFill>
                    <a:srgbClr val="000000"/>
                  </a:solidFill>
                  <a:latin typeface="Lato Bold"/>
                  <a:ea typeface="Lato Bold"/>
                  <a:cs typeface="Lato Bold"/>
                  <a:sym typeface="Lato Bold"/>
                </a:rPr>
                <a:t>SenseFly</a:t>
              </a:r>
            </a:p>
          </p:txBody>
        </p:sp>
      </p:grpSp>
      <p:grpSp>
        <p:nvGrpSpPr>
          <p:cNvPr name="Group 6" id="6"/>
          <p:cNvGrpSpPr/>
          <p:nvPr/>
        </p:nvGrpSpPr>
        <p:grpSpPr>
          <a:xfrm rot="0">
            <a:off x="8165091" y="1661302"/>
            <a:ext cx="4366933" cy="932720"/>
            <a:chOff x="0" y="0"/>
            <a:chExt cx="1150139" cy="245655"/>
          </a:xfrm>
        </p:grpSpPr>
        <p:sp>
          <p:nvSpPr>
            <p:cNvPr name="Freeform 7" id="7"/>
            <p:cNvSpPr/>
            <p:nvPr/>
          </p:nvSpPr>
          <p:spPr>
            <a:xfrm flipH="false" flipV="false" rot="0">
              <a:off x="0" y="0"/>
              <a:ext cx="1150139" cy="245655"/>
            </a:xfrm>
            <a:custGeom>
              <a:avLst/>
              <a:gdLst/>
              <a:ahLst/>
              <a:cxnLst/>
              <a:rect r="r" b="b" t="t" l="l"/>
              <a:pathLst>
                <a:path h="245655" w="1150139">
                  <a:moveTo>
                    <a:pt x="106371" y="0"/>
                  </a:moveTo>
                  <a:lnTo>
                    <a:pt x="1043768" y="0"/>
                  </a:lnTo>
                  <a:cubicBezTo>
                    <a:pt x="1071979" y="0"/>
                    <a:pt x="1099035" y="11207"/>
                    <a:pt x="1118983" y="31155"/>
                  </a:cubicBezTo>
                  <a:cubicBezTo>
                    <a:pt x="1138932" y="51104"/>
                    <a:pt x="1150139" y="78160"/>
                    <a:pt x="1150139" y="106371"/>
                  </a:cubicBezTo>
                  <a:lnTo>
                    <a:pt x="1150139" y="139284"/>
                  </a:lnTo>
                  <a:cubicBezTo>
                    <a:pt x="1150139" y="198031"/>
                    <a:pt x="1102515" y="245655"/>
                    <a:pt x="1043768" y="245655"/>
                  </a:cubicBezTo>
                  <a:lnTo>
                    <a:pt x="106371" y="245655"/>
                  </a:lnTo>
                  <a:cubicBezTo>
                    <a:pt x="78160" y="245655"/>
                    <a:pt x="51104" y="234448"/>
                    <a:pt x="31155" y="214499"/>
                  </a:cubicBezTo>
                  <a:cubicBezTo>
                    <a:pt x="11207" y="194551"/>
                    <a:pt x="0" y="167495"/>
                    <a:pt x="0" y="139284"/>
                  </a:cubicBezTo>
                  <a:lnTo>
                    <a:pt x="0" y="106371"/>
                  </a:lnTo>
                  <a:cubicBezTo>
                    <a:pt x="0" y="78160"/>
                    <a:pt x="11207" y="51104"/>
                    <a:pt x="31155" y="31155"/>
                  </a:cubicBezTo>
                  <a:cubicBezTo>
                    <a:pt x="51104" y="11207"/>
                    <a:pt x="78160" y="0"/>
                    <a:pt x="106371" y="0"/>
                  </a:cubicBezTo>
                  <a:close/>
                </a:path>
              </a:pathLst>
            </a:custGeom>
            <a:solidFill>
              <a:srgbClr val="FFD944"/>
            </a:solidFill>
            <a:ln w="38100" cap="rnd">
              <a:solidFill>
                <a:srgbClr val="FFD944"/>
              </a:solidFill>
              <a:prstDash val="solid"/>
              <a:round/>
            </a:ln>
          </p:spPr>
        </p:sp>
        <p:sp>
          <p:nvSpPr>
            <p:cNvPr name="TextBox 8" id="8"/>
            <p:cNvSpPr txBox="true"/>
            <p:nvPr/>
          </p:nvSpPr>
          <p:spPr>
            <a:xfrm>
              <a:off x="0" y="-47625"/>
              <a:ext cx="1150139" cy="293280"/>
            </a:xfrm>
            <a:prstGeom prst="rect">
              <a:avLst/>
            </a:prstGeom>
          </p:spPr>
          <p:txBody>
            <a:bodyPr anchor="ctr" rtlCol="false" tIns="50800" lIns="50800" bIns="50800" rIns="50800"/>
            <a:lstStyle/>
            <a:p>
              <a:pPr algn="ctr">
                <a:lnSpc>
                  <a:spcPts val="3499"/>
                </a:lnSpc>
              </a:pPr>
              <a:r>
                <a:rPr lang="en-US" b="true" sz="2499">
                  <a:solidFill>
                    <a:srgbClr val="000000"/>
                  </a:solidFill>
                  <a:latin typeface="Lato Bold"/>
                  <a:ea typeface="Lato Bold"/>
                  <a:cs typeface="Lato Bold"/>
                  <a:sym typeface="Lato Bold"/>
                </a:rPr>
                <a:t>AeroVironment</a:t>
              </a:r>
            </a:p>
          </p:txBody>
        </p:sp>
      </p:grpSp>
      <p:grpSp>
        <p:nvGrpSpPr>
          <p:cNvPr name="Group 9" id="9"/>
          <p:cNvGrpSpPr/>
          <p:nvPr/>
        </p:nvGrpSpPr>
        <p:grpSpPr>
          <a:xfrm rot="0">
            <a:off x="12770487" y="1661302"/>
            <a:ext cx="4366933" cy="932720"/>
            <a:chOff x="0" y="0"/>
            <a:chExt cx="1150139" cy="245655"/>
          </a:xfrm>
        </p:grpSpPr>
        <p:sp>
          <p:nvSpPr>
            <p:cNvPr name="Freeform 10" id="10"/>
            <p:cNvSpPr/>
            <p:nvPr/>
          </p:nvSpPr>
          <p:spPr>
            <a:xfrm flipH="false" flipV="false" rot="0">
              <a:off x="0" y="0"/>
              <a:ext cx="1150139" cy="245655"/>
            </a:xfrm>
            <a:custGeom>
              <a:avLst/>
              <a:gdLst/>
              <a:ahLst/>
              <a:cxnLst/>
              <a:rect r="r" b="b" t="t" l="l"/>
              <a:pathLst>
                <a:path h="245655" w="1150139">
                  <a:moveTo>
                    <a:pt x="106371" y="0"/>
                  </a:moveTo>
                  <a:lnTo>
                    <a:pt x="1043768" y="0"/>
                  </a:lnTo>
                  <a:cubicBezTo>
                    <a:pt x="1071979" y="0"/>
                    <a:pt x="1099035" y="11207"/>
                    <a:pt x="1118983" y="31155"/>
                  </a:cubicBezTo>
                  <a:cubicBezTo>
                    <a:pt x="1138932" y="51104"/>
                    <a:pt x="1150139" y="78160"/>
                    <a:pt x="1150139" y="106371"/>
                  </a:cubicBezTo>
                  <a:lnTo>
                    <a:pt x="1150139" y="139284"/>
                  </a:lnTo>
                  <a:cubicBezTo>
                    <a:pt x="1150139" y="198031"/>
                    <a:pt x="1102515" y="245655"/>
                    <a:pt x="1043768" y="245655"/>
                  </a:cubicBezTo>
                  <a:lnTo>
                    <a:pt x="106371" y="245655"/>
                  </a:lnTo>
                  <a:cubicBezTo>
                    <a:pt x="78160" y="245655"/>
                    <a:pt x="51104" y="234448"/>
                    <a:pt x="31155" y="214499"/>
                  </a:cubicBezTo>
                  <a:cubicBezTo>
                    <a:pt x="11207" y="194551"/>
                    <a:pt x="0" y="167495"/>
                    <a:pt x="0" y="139284"/>
                  </a:cubicBezTo>
                  <a:lnTo>
                    <a:pt x="0" y="106371"/>
                  </a:lnTo>
                  <a:cubicBezTo>
                    <a:pt x="0" y="78160"/>
                    <a:pt x="11207" y="51104"/>
                    <a:pt x="31155" y="31155"/>
                  </a:cubicBezTo>
                  <a:cubicBezTo>
                    <a:pt x="51104" y="11207"/>
                    <a:pt x="78160" y="0"/>
                    <a:pt x="106371" y="0"/>
                  </a:cubicBezTo>
                  <a:close/>
                </a:path>
              </a:pathLst>
            </a:custGeom>
            <a:solidFill>
              <a:srgbClr val="FFD944"/>
            </a:solidFill>
            <a:ln w="38100" cap="rnd">
              <a:solidFill>
                <a:srgbClr val="FFD944"/>
              </a:solidFill>
              <a:prstDash val="solid"/>
              <a:round/>
            </a:ln>
          </p:spPr>
        </p:sp>
        <p:sp>
          <p:nvSpPr>
            <p:cNvPr name="TextBox 11" id="11"/>
            <p:cNvSpPr txBox="true"/>
            <p:nvPr/>
          </p:nvSpPr>
          <p:spPr>
            <a:xfrm>
              <a:off x="0" y="-47625"/>
              <a:ext cx="1150139" cy="293280"/>
            </a:xfrm>
            <a:prstGeom prst="rect">
              <a:avLst/>
            </a:prstGeom>
          </p:spPr>
          <p:txBody>
            <a:bodyPr anchor="ctr" rtlCol="false" tIns="50800" lIns="50800" bIns="50800" rIns="50800"/>
            <a:lstStyle/>
            <a:p>
              <a:pPr algn="ctr">
                <a:lnSpc>
                  <a:spcPts val="3499"/>
                </a:lnSpc>
              </a:pPr>
              <a:r>
                <a:rPr lang="en-US" b="true" sz="2499">
                  <a:solidFill>
                    <a:srgbClr val="000000"/>
                  </a:solidFill>
                  <a:latin typeface="Lato Bold"/>
                  <a:ea typeface="Lato Bold"/>
                  <a:cs typeface="Lato Bold"/>
                  <a:sym typeface="Lato Bold"/>
                </a:rPr>
                <a:t>DJI</a:t>
              </a:r>
            </a:p>
          </p:txBody>
        </p:sp>
      </p:grpSp>
      <p:graphicFrame>
        <p:nvGraphicFramePr>
          <p:cNvPr name="Table 12" id="12"/>
          <p:cNvGraphicFramePr>
            <a:graphicFrameLocks noGrp="true"/>
          </p:cNvGraphicFramePr>
          <p:nvPr/>
        </p:nvGraphicFramePr>
        <p:xfrm>
          <a:off x="1272460" y="2781838"/>
          <a:ext cx="15986840" cy="7505162"/>
        </p:xfrm>
        <a:graphic>
          <a:graphicData uri="http://schemas.openxmlformats.org/drawingml/2006/table">
            <a:tbl>
              <a:tblPr/>
              <a:tblGrid>
                <a:gridCol w="2259883"/>
                <a:gridCol w="4599239"/>
                <a:gridCol w="4596075"/>
                <a:gridCol w="4531643"/>
              </a:tblGrid>
              <a:tr h="1164457">
                <a:tc>
                  <a:txBody>
                    <a:bodyPr anchor="t" rtlCol="false"/>
                    <a:lstStyle/>
                    <a:p>
                      <a:pPr algn="ctr">
                        <a:lnSpc>
                          <a:spcPts val="3499"/>
                        </a:lnSpc>
                        <a:defRPr/>
                      </a:pPr>
                      <a:r>
                        <a:rPr lang="en-US" sz="2499" b="true">
                          <a:solidFill>
                            <a:srgbClr val="000000"/>
                          </a:solidFill>
                          <a:latin typeface="Lato Bold"/>
                          <a:ea typeface="Lato Bold"/>
                          <a:cs typeface="Lato Bold"/>
                          <a:sym typeface="Lato Bold"/>
                        </a:rPr>
                        <a:t>Цена</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E5E1DA"/>
                    </a:solidFill>
                  </a:tcPr>
                </a:tc>
                <a:tc>
                  <a:txBody>
                    <a:bodyPr anchor="t" rtlCol="false"/>
                    <a:lstStyle/>
                    <a:p>
                      <a:pPr algn="ctr">
                        <a:lnSpc>
                          <a:spcPts val="2940"/>
                        </a:lnSpc>
                        <a:defRPr/>
                      </a:pPr>
                      <a:r>
                        <a:rPr lang="en-US" sz="2100" b="true">
                          <a:solidFill>
                            <a:srgbClr val="E5E1DA"/>
                          </a:solidFill>
                          <a:latin typeface="Lato Bold"/>
                          <a:ea typeface="Lato Bold"/>
                          <a:cs typeface="Lato Bold"/>
                          <a:sym typeface="Lato Bold"/>
                        </a:rPr>
                        <a:t>$20,000 and 10,000/month</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ctr">
                        <a:lnSpc>
                          <a:spcPts val="2940"/>
                        </a:lnSpc>
                        <a:defRPr/>
                      </a:pPr>
                      <a:r>
                        <a:rPr lang="en-US" sz="2100">
                          <a:solidFill>
                            <a:srgbClr val="E5E1DA"/>
                          </a:solidFill>
                          <a:latin typeface="Lato"/>
                          <a:ea typeface="Lato"/>
                          <a:cs typeface="Lato"/>
                          <a:sym typeface="Lato"/>
                        </a:rPr>
                        <a:t> $250,000/month</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ctr">
                        <a:lnSpc>
                          <a:spcPts val="2940"/>
                        </a:lnSpc>
                        <a:defRPr/>
                      </a:pPr>
                      <a:r>
                        <a:rPr lang="en-US" sz="2100">
                          <a:solidFill>
                            <a:srgbClr val="E5E1DA"/>
                          </a:solidFill>
                          <a:latin typeface="Lato"/>
                          <a:ea typeface="Lato"/>
                          <a:cs typeface="Lato"/>
                          <a:sym typeface="Lato"/>
                        </a:rPr>
                        <a:t>$6,500 </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r>
              <a:tr h="2577522">
                <a:tc>
                  <a:txBody>
                    <a:bodyPr anchor="t" rtlCol="false"/>
                    <a:lstStyle/>
                    <a:p>
                      <a:pPr algn="ctr">
                        <a:lnSpc>
                          <a:spcPts val="3220"/>
                        </a:lnSpc>
                        <a:defRPr/>
                      </a:pPr>
                      <a:r>
                        <a:rPr lang="en-US" sz="2300" b="true">
                          <a:solidFill>
                            <a:srgbClr val="000000"/>
                          </a:solidFill>
                          <a:latin typeface="Lato Bold"/>
                          <a:ea typeface="Lato Bold"/>
                          <a:cs typeface="Lato Bold"/>
                          <a:sym typeface="Lato Bold"/>
                        </a:rPr>
                        <a:t>Недостатки</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E5E1DA"/>
                    </a:solidFill>
                  </a:tcPr>
                </a:tc>
                <a:tc>
                  <a:txBody>
                    <a:bodyPr anchor="t" rtlCol="false"/>
                    <a:lstStyle/>
                    <a:p>
                      <a:pPr algn="l" marL="453390" indent="-226695" lvl="1">
                        <a:lnSpc>
                          <a:spcPts val="2940"/>
                        </a:lnSpc>
                        <a:buFont typeface="Arial"/>
                        <a:buChar char="•"/>
                        <a:defRPr/>
                      </a:pPr>
                      <a:r>
                        <a:rPr lang="en-US" sz="2100">
                          <a:solidFill>
                            <a:srgbClr val="E5E1DA"/>
                          </a:solidFill>
                          <a:latin typeface="Lato"/>
                          <a:ea typeface="Lato"/>
                          <a:cs typeface="Lato"/>
                          <a:sym typeface="Lato"/>
                        </a:rPr>
                        <a:t>Ограниченное применение в безопасности </a:t>
                      </a:r>
                      <a:endParaRPr lang="en-US" sz="1100"/>
                    </a:p>
                    <a:p>
                      <a:pPr algn="l" marL="453390" indent="-226695" lvl="1">
                        <a:lnSpc>
                          <a:spcPts val="2940"/>
                        </a:lnSpc>
                        <a:buFont typeface="Arial"/>
                        <a:buChar char="•"/>
                      </a:pPr>
                      <a:r>
                        <a:rPr lang="en-US" sz="2100">
                          <a:solidFill>
                            <a:srgbClr val="E5E1DA"/>
                          </a:solidFill>
                          <a:latin typeface="Lato"/>
                          <a:ea typeface="Lato"/>
                          <a:cs typeface="Lato"/>
                          <a:sym typeface="Lato"/>
                        </a:rPr>
                        <a:t>Сложность использования</a:t>
                      </a:r>
                    </a:p>
                    <a:p>
                      <a:pPr algn="l" marL="453390" indent="-226695" lvl="1">
                        <a:lnSpc>
                          <a:spcPts val="2940"/>
                        </a:lnSpc>
                        <a:buFont typeface="Arial"/>
                        <a:buChar char="•"/>
                      </a:pPr>
                      <a:r>
                        <a:rPr lang="en-US" sz="2100">
                          <a:solidFill>
                            <a:srgbClr val="E5E1DA"/>
                          </a:solidFill>
                          <a:latin typeface="Lato"/>
                          <a:ea typeface="Lato"/>
                          <a:cs typeface="Lato"/>
                          <a:sym typeface="Lato"/>
                        </a:rPr>
                        <a:t>Меньшая автономия</a:t>
                      </a:r>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l" marL="453390" indent="-226695" lvl="1">
                        <a:lnSpc>
                          <a:spcPts val="2940"/>
                        </a:lnSpc>
                        <a:buFont typeface="Arial"/>
                        <a:buChar char="•"/>
                        <a:defRPr/>
                      </a:pPr>
                      <a:r>
                        <a:rPr lang="en-US" sz="2100">
                          <a:solidFill>
                            <a:srgbClr val="E5E1DA"/>
                          </a:solidFill>
                          <a:latin typeface="Lato"/>
                          <a:ea typeface="Lato"/>
                          <a:cs typeface="Lato"/>
                          <a:sym typeface="Lato"/>
                        </a:rPr>
                        <a:t>Высокая стоимость</a:t>
                      </a:r>
                      <a:endParaRPr lang="en-US" sz="1100"/>
                    </a:p>
                    <a:p>
                      <a:pPr algn="l" marL="453390" indent="-226695" lvl="1">
                        <a:lnSpc>
                          <a:spcPts val="2940"/>
                        </a:lnSpc>
                        <a:buFont typeface="Arial"/>
                        <a:buChar char="•"/>
                      </a:pPr>
                      <a:r>
                        <a:rPr lang="en-US" sz="2100">
                          <a:solidFill>
                            <a:srgbClr val="E5E1DA"/>
                          </a:solidFill>
                          <a:latin typeface="Lato"/>
                          <a:ea typeface="Lato"/>
                          <a:cs typeface="Lato"/>
                          <a:sym typeface="Lato"/>
                        </a:rPr>
                        <a:t>Ограниченная доступность на гражданском рынке</a:t>
                      </a:r>
                      <a:r>
                        <a:rPr lang="en-US" sz="2100">
                          <a:solidFill>
                            <a:srgbClr val="E5E1DA"/>
                          </a:solidFill>
                          <a:latin typeface="Lato"/>
                          <a:ea typeface="Lato"/>
                          <a:cs typeface="Lato"/>
                          <a:sym typeface="Lato"/>
                        </a:rPr>
                        <a:t> </a:t>
                      </a:r>
                    </a:p>
                    <a:p>
                      <a:pPr algn="l" marL="453390" indent="-226695" lvl="1">
                        <a:lnSpc>
                          <a:spcPts val="2940"/>
                        </a:lnSpc>
                        <a:buFont typeface="Arial"/>
                        <a:buChar char="•"/>
                      </a:pPr>
                      <a:r>
                        <a:rPr lang="en-US" sz="2100">
                          <a:solidFill>
                            <a:srgbClr val="E5E1DA"/>
                          </a:solidFill>
                          <a:latin typeface="Lato"/>
                          <a:ea typeface="Lato"/>
                          <a:cs typeface="Lato"/>
                          <a:sym typeface="Lato"/>
                        </a:rPr>
                        <a:t>Сложность интеграции</a:t>
                      </a:r>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l" marL="453390" indent="-226695" lvl="1">
                        <a:lnSpc>
                          <a:spcPts val="2940"/>
                        </a:lnSpc>
                        <a:buFont typeface="Arial"/>
                        <a:buChar char="•"/>
                        <a:defRPr/>
                      </a:pPr>
                      <a:r>
                        <a:rPr lang="en-US" sz="2100">
                          <a:solidFill>
                            <a:srgbClr val="E5E1DA"/>
                          </a:solidFill>
                          <a:latin typeface="Lato"/>
                          <a:ea typeface="Lato"/>
                          <a:cs typeface="Lato"/>
                          <a:sym typeface="Lato"/>
                        </a:rPr>
                        <a:t>Ограниченные функции для безопасности</a:t>
                      </a:r>
                      <a:endParaRPr lang="en-US" sz="1100"/>
                    </a:p>
                    <a:p>
                      <a:pPr algn="l" marL="453390" indent="-226695" lvl="1">
                        <a:lnSpc>
                          <a:spcPts val="2940"/>
                        </a:lnSpc>
                        <a:buFont typeface="Arial"/>
                        <a:buChar char="•"/>
                      </a:pPr>
                      <a:r>
                        <a:rPr lang="en-US" sz="2100">
                          <a:solidFill>
                            <a:srgbClr val="E5E1DA"/>
                          </a:solidFill>
                          <a:latin typeface="Lato"/>
                          <a:ea typeface="Lato"/>
                          <a:cs typeface="Lato"/>
                          <a:sym typeface="Lato"/>
                        </a:rPr>
                        <a:t>Ценовая доступность</a:t>
                      </a:r>
                      <a:r>
                        <a:rPr lang="en-US" sz="2100">
                          <a:solidFill>
                            <a:srgbClr val="E5E1DA"/>
                          </a:solidFill>
                          <a:latin typeface="Lato"/>
                          <a:ea typeface="Lato"/>
                          <a:cs typeface="Lato"/>
                          <a:sym typeface="Lato"/>
                        </a:rPr>
                        <a:t> </a:t>
                      </a:r>
                    </a:p>
                    <a:p>
                      <a:pPr algn="l" marL="453390" indent="-226695" lvl="1">
                        <a:lnSpc>
                          <a:spcPts val="2940"/>
                        </a:lnSpc>
                        <a:buFont typeface="Arial"/>
                        <a:buChar char="•"/>
                      </a:pPr>
                      <a:r>
                        <a:rPr lang="en-US" sz="2100">
                          <a:solidFill>
                            <a:srgbClr val="E5E1DA"/>
                          </a:solidFill>
                          <a:latin typeface="Lato"/>
                          <a:ea typeface="Lato"/>
                          <a:cs typeface="Lato"/>
                          <a:sym typeface="Lato"/>
                        </a:rPr>
                        <a:t>Отсутствие интеграции с системами безопасности</a:t>
                      </a:r>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r>
              <a:tr h="1773335">
                <a:tc>
                  <a:txBody>
                    <a:bodyPr anchor="t" rtlCol="false"/>
                    <a:lstStyle/>
                    <a:p>
                      <a:pPr algn="ctr">
                        <a:lnSpc>
                          <a:spcPts val="2940"/>
                        </a:lnSpc>
                        <a:defRPr/>
                      </a:pPr>
                      <a:r>
                        <a:rPr lang="en-US" sz="2100" b="true">
                          <a:solidFill>
                            <a:srgbClr val="000000"/>
                          </a:solidFill>
                          <a:latin typeface="Lato Bold"/>
                          <a:ea typeface="Lato Bold"/>
                          <a:cs typeface="Lato Bold"/>
                          <a:sym typeface="Lato Bold"/>
                        </a:rPr>
                        <a:t>Особенности</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E5E1DA"/>
                    </a:solidFill>
                  </a:tcPr>
                </a:tc>
                <a:tc>
                  <a:txBody>
                    <a:bodyPr anchor="t" rtlCol="false"/>
                    <a:lstStyle/>
                    <a:p>
                      <a:pPr algn="l" marL="453390" indent="-226695" lvl="1">
                        <a:lnSpc>
                          <a:spcPts val="2940"/>
                        </a:lnSpc>
                        <a:buFont typeface="Arial"/>
                        <a:buChar char="•"/>
                        <a:defRPr/>
                      </a:pPr>
                      <a:r>
                        <a:rPr lang="en-US" sz="2100">
                          <a:solidFill>
                            <a:srgbClr val="E5E1DA"/>
                          </a:solidFill>
                          <a:latin typeface="Lato"/>
                          <a:ea typeface="Lato"/>
                          <a:cs typeface="Lato"/>
                          <a:sym typeface="Lato"/>
                        </a:rPr>
                        <a:t>Высокая точность</a:t>
                      </a:r>
                      <a:endParaRPr lang="en-US" sz="1100"/>
                    </a:p>
                    <a:p>
                      <a:pPr algn="l" marL="453390" indent="-226695" lvl="1">
                        <a:lnSpc>
                          <a:spcPts val="2940"/>
                        </a:lnSpc>
                        <a:buFont typeface="Arial"/>
                        <a:buChar char="•"/>
                      </a:pPr>
                      <a:r>
                        <a:rPr lang="en-US" sz="2100">
                          <a:solidFill>
                            <a:srgbClr val="E5E1DA"/>
                          </a:solidFill>
                          <a:latin typeface="Lato"/>
                          <a:ea typeface="Lato"/>
                          <a:cs typeface="Lato"/>
                          <a:sym typeface="Lato"/>
                        </a:rPr>
                        <a:t>Долгий срок полета</a:t>
                      </a:r>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l" marL="453390" indent="-226695" lvl="1">
                        <a:lnSpc>
                          <a:spcPts val="2940"/>
                        </a:lnSpc>
                        <a:buFont typeface="Arial"/>
                        <a:buChar char="•"/>
                        <a:defRPr/>
                      </a:pPr>
                      <a:r>
                        <a:rPr lang="en-US" sz="2100">
                          <a:solidFill>
                            <a:srgbClr val="E5E1DA"/>
                          </a:solidFill>
                          <a:latin typeface="Lato"/>
                          <a:ea typeface="Lato"/>
                          <a:cs typeface="Lato"/>
                          <a:sym typeface="Lato"/>
                        </a:rPr>
                        <a:t>Надежность</a:t>
                      </a:r>
                      <a:endParaRPr lang="en-US" sz="1100"/>
                    </a:p>
                    <a:p>
                      <a:pPr algn="l" marL="453390" indent="-226695" lvl="1">
                        <a:lnSpc>
                          <a:spcPts val="2940"/>
                        </a:lnSpc>
                        <a:buFont typeface="Arial"/>
                        <a:buChar char="•"/>
                      </a:pPr>
                      <a:r>
                        <a:rPr lang="en-US" sz="2100">
                          <a:solidFill>
                            <a:srgbClr val="E5E1DA"/>
                          </a:solidFill>
                          <a:latin typeface="Lato"/>
                          <a:ea typeface="Lato"/>
                          <a:cs typeface="Lato"/>
                          <a:sym typeface="Lato"/>
                        </a:rPr>
                        <a:t>Специализация на безопасности</a:t>
                      </a:r>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l" marL="453390" indent="-226695" lvl="1">
                        <a:lnSpc>
                          <a:spcPts val="2940"/>
                        </a:lnSpc>
                        <a:buFont typeface="Arial"/>
                        <a:buChar char="•"/>
                        <a:defRPr/>
                      </a:pPr>
                      <a:r>
                        <a:rPr lang="en-US" sz="2100">
                          <a:solidFill>
                            <a:srgbClr val="E5E1DA"/>
                          </a:solidFill>
                          <a:latin typeface="Lato"/>
                          <a:ea typeface="Lato"/>
                          <a:cs typeface="Lato"/>
                          <a:sym typeface="Lato"/>
                        </a:rPr>
                        <a:t>Интуитивно понятное управление</a:t>
                      </a:r>
                      <a:endParaRPr lang="en-US" sz="1100"/>
                    </a:p>
                    <a:p>
                      <a:pPr algn="l" marL="453390" indent="-226695" lvl="1">
                        <a:lnSpc>
                          <a:spcPts val="2940"/>
                        </a:lnSpc>
                        <a:buFont typeface="Arial"/>
                        <a:buChar char="•"/>
                      </a:pPr>
                      <a:r>
                        <a:rPr lang="en-US" sz="2100">
                          <a:solidFill>
                            <a:srgbClr val="E5E1DA"/>
                          </a:solidFill>
                          <a:latin typeface="Lato"/>
                          <a:ea typeface="Lato"/>
                          <a:cs typeface="Lato"/>
                          <a:sym typeface="Lato"/>
                        </a:rPr>
                        <a:t>Широкий ассортимент</a:t>
                      </a:r>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r>
              <a:tr h="1989847">
                <a:tc>
                  <a:txBody>
                    <a:bodyPr anchor="t" rtlCol="false"/>
                    <a:lstStyle/>
                    <a:p>
                      <a:pPr algn="ctr">
                        <a:lnSpc>
                          <a:spcPts val="3499"/>
                        </a:lnSpc>
                        <a:defRPr/>
                      </a:pPr>
                      <a:r>
                        <a:rPr lang="en-US" sz="2499">
                          <a:solidFill>
                            <a:srgbClr val="000000"/>
                          </a:solidFill>
                          <a:latin typeface="Lato"/>
                          <a:ea typeface="Lato"/>
                          <a:cs typeface="Lato"/>
                          <a:sym typeface="Lato"/>
                        </a:rPr>
                        <a:t>Автономность</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E5E1DA"/>
                    </a:solidFill>
                  </a:tcPr>
                </a:tc>
                <a:tc>
                  <a:txBody>
                    <a:bodyPr anchor="t" rtlCol="false"/>
                    <a:lstStyle/>
                    <a:p>
                      <a:pPr algn="ctr">
                        <a:lnSpc>
                          <a:spcPts val="7840"/>
                        </a:lnSpc>
                        <a:defRPr/>
                      </a:pPr>
                      <a:r>
                        <a:rPr lang="en-US" sz="5600">
                          <a:solidFill>
                            <a:srgbClr val="E5E1DA"/>
                          </a:solidFill>
                          <a:latin typeface="Lato"/>
                          <a:ea typeface="Lato"/>
                          <a:cs typeface="Lato"/>
                          <a:sym typeface="Lato"/>
                        </a:rPr>
                        <a:t>+</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ctr">
                        <a:lnSpc>
                          <a:spcPts val="9380"/>
                        </a:lnSpc>
                        <a:defRPr/>
                      </a:pPr>
                      <a:r>
                        <a:rPr lang="en-US" sz="6700">
                          <a:solidFill>
                            <a:srgbClr val="E5E1DA"/>
                          </a:solidFill>
                          <a:latin typeface="Lato"/>
                          <a:ea typeface="Lato"/>
                          <a:cs typeface="Lato"/>
                          <a:sym typeface="Lato"/>
                        </a:rPr>
                        <a:t>+</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c>
                  <a:txBody>
                    <a:bodyPr anchor="t" rtlCol="false"/>
                    <a:lstStyle/>
                    <a:p>
                      <a:pPr algn="ctr">
                        <a:lnSpc>
                          <a:spcPts val="8820"/>
                        </a:lnSpc>
                        <a:defRPr/>
                      </a:pPr>
                      <a:r>
                        <a:rPr lang="en-US" sz="6300">
                          <a:solidFill>
                            <a:srgbClr val="E5E1DA"/>
                          </a:solidFill>
                          <a:latin typeface="Lato"/>
                          <a:ea typeface="Lato"/>
                          <a:cs typeface="Lato"/>
                          <a:sym typeface="Lato"/>
                        </a:rPr>
                        <a:t>+/-</a:t>
                      </a:r>
                      <a:endParaRPr lang="en-US" sz="1100"/>
                    </a:p>
                  </a:txBody>
                  <a:tcPr marL="190500" marR="190500" marT="190500" marB="190500" anchor="ctr">
                    <a:lnL cmpd="sng" algn="ctr" cap="flat" w="38100">
                      <a:solidFill>
                        <a:srgbClr val="E5E1DA"/>
                      </a:solidFill>
                      <a:prstDash val="solid"/>
                      <a:round/>
                      <a:headEnd type="none" w="med" len="med"/>
                      <a:tailEnd type="none" w="med" len="med"/>
                    </a:lnL>
                    <a:lnR cmpd="sng" algn="ctr" cap="flat" w="38100">
                      <a:solidFill>
                        <a:srgbClr val="E5E1DA"/>
                      </a:solidFill>
                      <a:prstDash val="solid"/>
                      <a:round/>
                      <a:headEnd type="none" w="med" len="med"/>
                      <a:tailEnd type="none" w="med" len="med"/>
                    </a:lnR>
                    <a:lnT cmpd="sng" algn="ctr" cap="flat" w="38100">
                      <a:solidFill>
                        <a:srgbClr val="E5E1DA"/>
                      </a:solidFill>
                      <a:prstDash val="solid"/>
                      <a:round/>
                      <a:headEnd type="none" w="med" len="med"/>
                      <a:tailEnd type="none" w="med" len="med"/>
                    </a:lnT>
                    <a:lnB cmpd="sng" algn="ctr" cap="flat" w="38100">
                      <a:solidFill>
                        <a:srgbClr val="E5E1DA"/>
                      </a:solidFill>
                      <a:prstDash val="solid"/>
                      <a:round/>
                      <a:headEnd type="none" w="med" len="med"/>
                      <a:tailEnd type="none" w="med" len="med"/>
                    </a:lnB>
                    <a:solidFill>
                      <a:srgbClr val="000000"/>
                    </a:solidFill>
                  </a:tcPr>
                </a:tc>
              </a:tr>
            </a:tbl>
          </a:graphicData>
        </a:graphic>
      </p:graphicFrame>
      <p:sp>
        <p:nvSpPr>
          <p:cNvPr name="TextBox 13" id="13"/>
          <p:cNvSpPr txBox="true"/>
          <p:nvPr/>
        </p:nvSpPr>
        <p:spPr>
          <a:xfrm rot="0">
            <a:off x="5400175" y="649287"/>
            <a:ext cx="7487649" cy="758825"/>
          </a:xfrm>
          <a:prstGeom prst="rect">
            <a:avLst/>
          </a:prstGeom>
        </p:spPr>
        <p:txBody>
          <a:bodyPr anchor="t" rtlCol="false" tIns="0" lIns="0" bIns="0" rIns="0">
            <a:spAutoFit/>
          </a:bodyPr>
          <a:lstStyle/>
          <a:p>
            <a:pPr algn="ctr">
              <a:lnSpc>
                <a:spcPts val="5500"/>
              </a:lnSpc>
            </a:pPr>
            <a:r>
              <a:rPr lang="en-US" b="true" sz="5000">
                <a:solidFill>
                  <a:srgbClr val="FBF9F1"/>
                </a:solidFill>
                <a:latin typeface="Poppins Bold"/>
                <a:ea typeface="Poppins Bold"/>
                <a:cs typeface="Poppins Bold"/>
                <a:sym typeface="Poppins Bold"/>
              </a:rPr>
              <a:t>КОНКУРЕНТЫ</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true" rot="-8355821">
            <a:off x="-3819711" y="-676055"/>
            <a:ext cx="9940582" cy="10671659"/>
          </a:xfrm>
          <a:custGeom>
            <a:avLst/>
            <a:gdLst/>
            <a:ahLst/>
            <a:cxnLst/>
            <a:rect r="r" b="b" t="t" l="l"/>
            <a:pathLst>
              <a:path h="10671659" w="9940582">
                <a:moveTo>
                  <a:pt x="9940582" y="10671659"/>
                </a:moveTo>
                <a:lnTo>
                  <a:pt x="0" y="10671659"/>
                </a:lnTo>
                <a:lnTo>
                  <a:pt x="0" y="0"/>
                </a:lnTo>
                <a:lnTo>
                  <a:pt x="9940582" y="0"/>
                </a:lnTo>
                <a:lnTo>
                  <a:pt x="9940582" y="10671659"/>
                </a:lnTo>
                <a:close/>
              </a:path>
            </a:pathLst>
          </a:custGeom>
          <a:blipFill>
            <a:blip r:embed="rId2"/>
            <a:stretch>
              <a:fillRect l="-54" t="0" r="-54" b="0"/>
            </a:stretch>
          </a:blipFill>
        </p:spPr>
      </p:sp>
      <p:grpSp>
        <p:nvGrpSpPr>
          <p:cNvPr name="Group 3" id="3"/>
          <p:cNvGrpSpPr/>
          <p:nvPr/>
        </p:nvGrpSpPr>
        <p:grpSpPr>
          <a:xfrm rot="0">
            <a:off x="2839087" y="1408113"/>
            <a:ext cx="12337657" cy="1535430"/>
            <a:chOff x="0" y="0"/>
            <a:chExt cx="3249424" cy="404393"/>
          </a:xfrm>
        </p:grpSpPr>
        <p:sp>
          <p:nvSpPr>
            <p:cNvPr name="Freeform 4" id="4"/>
            <p:cNvSpPr/>
            <p:nvPr/>
          </p:nvSpPr>
          <p:spPr>
            <a:xfrm flipH="false" flipV="false" rot="0">
              <a:off x="0" y="0"/>
              <a:ext cx="3249424" cy="404393"/>
            </a:xfrm>
            <a:custGeom>
              <a:avLst/>
              <a:gdLst/>
              <a:ahLst/>
              <a:cxnLst/>
              <a:rect r="r" b="b" t="t" l="l"/>
              <a:pathLst>
                <a:path h="404393" w="3249424">
                  <a:moveTo>
                    <a:pt x="37650" y="0"/>
                  </a:moveTo>
                  <a:lnTo>
                    <a:pt x="3211774" y="0"/>
                  </a:lnTo>
                  <a:cubicBezTo>
                    <a:pt x="3232567" y="0"/>
                    <a:pt x="3249424" y="16857"/>
                    <a:pt x="3249424" y="37650"/>
                  </a:cubicBezTo>
                  <a:lnTo>
                    <a:pt x="3249424" y="366743"/>
                  </a:lnTo>
                  <a:cubicBezTo>
                    <a:pt x="3249424" y="387536"/>
                    <a:pt x="3232567" y="404393"/>
                    <a:pt x="3211774" y="404393"/>
                  </a:cubicBezTo>
                  <a:lnTo>
                    <a:pt x="37650" y="404393"/>
                  </a:lnTo>
                  <a:cubicBezTo>
                    <a:pt x="16857" y="404393"/>
                    <a:pt x="0" y="387536"/>
                    <a:pt x="0" y="366743"/>
                  </a:cubicBezTo>
                  <a:lnTo>
                    <a:pt x="0" y="37650"/>
                  </a:lnTo>
                  <a:cubicBezTo>
                    <a:pt x="0" y="16857"/>
                    <a:pt x="16857" y="0"/>
                    <a:pt x="37650" y="0"/>
                  </a:cubicBezTo>
                  <a:close/>
                </a:path>
              </a:pathLst>
            </a:custGeom>
            <a:solidFill>
              <a:srgbClr val="FFD944"/>
            </a:solidFill>
            <a:ln w="38100" cap="rnd">
              <a:solidFill>
                <a:srgbClr val="FFD944"/>
              </a:solidFill>
              <a:prstDash val="solid"/>
              <a:round/>
            </a:ln>
          </p:spPr>
        </p:sp>
        <p:sp>
          <p:nvSpPr>
            <p:cNvPr name="TextBox 5" id="5"/>
            <p:cNvSpPr txBox="true"/>
            <p:nvPr/>
          </p:nvSpPr>
          <p:spPr>
            <a:xfrm>
              <a:off x="0" y="-47625"/>
              <a:ext cx="3249424" cy="452018"/>
            </a:xfrm>
            <a:prstGeom prst="rect">
              <a:avLst/>
            </a:prstGeom>
          </p:spPr>
          <p:txBody>
            <a:bodyPr anchor="ctr" rtlCol="false" tIns="50800" lIns="50800" bIns="50800" rIns="50800"/>
            <a:lstStyle/>
            <a:p>
              <a:pPr algn="ctr">
                <a:lnSpc>
                  <a:spcPts val="3499"/>
                </a:lnSpc>
              </a:pPr>
              <a:r>
                <a:rPr lang="en-US" sz="2499" b="true">
                  <a:solidFill>
                    <a:srgbClr val="000000"/>
                  </a:solidFill>
                  <a:latin typeface="Lato Bold"/>
                  <a:ea typeface="Lato Bold"/>
                  <a:cs typeface="Lato Bold"/>
                  <a:sym typeface="Lato Bold"/>
                </a:rPr>
                <a:t>МЫ ПРЕДЛАГАЕМ СИСТЕМУ УПРАВЛЕНИЯ ДРОНАМИ ДЛЯ ОБЕСПЕЧЕНИЯ БЕЗОПАСНОСТИ МАССОВЫХ МЕРОПРИЯТИЙ</a:t>
              </a:r>
            </a:p>
            <a:p>
              <a:pPr algn="ctr">
                <a:lnSpc>
                  <a:spcPts val="3499"/>
                </a:lnSpc>
              </a:pPr>
            </a:p>
          </p:txBody>
        </p:sp>
      </p:grpSp>
      <p:grpSp>
        <p:nvGrpSpPr>
          <p:cNvPr name="Group 6" id="6"/>
          <p:cNvGrpSpPr/>
          <p:nvPr/>
        </p:nvGrpSpPr>
        <p:grpSpPr>
          <a:xfrm rot="0">
            <a:off x="6824449" y="3152012"/>
            <a:ext cx="4366933" cy="1097280"/>
            <a:chOff x="0" y="0"/>
            <a:chExt cx="1150139" cy="288996"/>
          </a:xfrm>
        </p:grpSpPr>
        <p:sp>
          <p:nvSpPr>
            <p:cNvPr name="Freeform 7" id="7"/>
            <p:cNvSpPr/>
            <p:nvPr/>
          </p:nvSpPr>
          <p:spPr>
            <a:xfrm flipH="false" flipV="false" rot="0">
              <a:off x="0" y="0"/>
              <a:ext cx="1150139" cy="288996"/>
            </a:xfrm>
            <a:custGeom>
              <a:avLst/>
              <a:gdLst/>
              <a:ahLst/>
              <a:cxnLst/>
              <a:rect r="r" b="b" t="t" l="l"/>
              <a:pathLst>
                <a:path h="288996" w="1150139">
                  <a:moveTo>
                    <a:pt x="106371" y="0"/>
                  </a:moveTo>
                  <a:lnTo>
                    <a:pt x="1043768" y="0"/>
                  </a:lnTo>
                  <a:cubicBezTo>
                    <a:pt x="1071979" y="0"/>
                    <a:pt x="1099035" y="11207"/>
                    <a:pt x="1118983" y="31155"/>
                  </a:cubicBezTo>
                  <a:cubicBezTo>
                    <a:pt x="1138932" y="51104"/>
                    <a:pt x="1150139" y="78160"/>
                    <a:pt x="1150139" y="106371"/>
                  </a:cubicBezTo>
                  <a:lnTo>
                    <a:pt x="1150139" y="182624"/>
                  </a:lnTo>
                  <a:cubicBezTo>
                    <a:pt x="1150139" y="210836"/>
                    <a:pt x="1138932" y="237892"/>
                    <a:pt x="1118983" y="257840"/>
                  </a:cubicBezTo>
                  <a:cubicBezTo>
                    <a:pt x="1099035" y="277789"/>
                    <a:pt x="1071979" y="288996"/>
                    <a:pt x="1043768" y="288996"/>
                  </a:cubicBezTo>
                  <a:lnTo>
                    <a:pt x="106371" y="288996"/>
                  </a:lnTo>
                  <a:cubicBezTo>
                    <a:pt x="78160" y="288996"/>
                    <a:pt x="51104" y="277789"/>
                    <a:pt x="31155" y="257840"/>
                  </a:cubicBezTo>
                  <a:cubicBezTo>
                    <a:pt x="11207" y="237892"/>
                    <a:pt x="0" y="210836"/>
                    <a:pt x="0" y="182624"/>
                  </a:cubicBezTo>
                  <a:lnTo>
                    <a:pt x="0" y="106371"/>
                  </a:lnTo>
                  <a:cubicBezTo>
                    <a:pt x="0" y="78160"/>
                    <a:pt x="11207" y="51104"/>
                    <a:pt x="31155" y="31155"/>
                  </a:cubicBezTo>
                  <a:cubicBezTo>
                    <a:pt x="51104" y="11207"/>
                    <a:pt x="78160" y="0"/>
                    <a:pt x="106371" y="0"/>
                  </a:cubicBezTo>
                  <a:close/>
                </a:path>
              </a:pathLst>
            </a:custGeom>
            <a:solidFill>
              <a:srgbClr val="FFD944"/>
            </a:solidFill>
            <a:ln w="38100" cap="rnd">
              <a:solidFill>
                <a:srgbClr val="FFD944"/>
              </a:solidFill>
              <a:prstDash val="solid"/>
              <a:round/>
            </a:ln>
          </p:spPr>
        </p:sp>
        <p:sp>
          <p:nvSpPr>
            <p:cNvPr name="TextBox 8" id="8"/>
            <p:cNvSpPr txBox="true"/>
            <p:nvPr/>
          </p:nvSpPr>
          <p:spPr>
            <a:xfrm>
              <a:off x="0" y="-47625"/>
              <a:ext cx="1150139" cy="336621"/>
            </a:xfrm>
            <a:prstGeom prst="rect">
              <a:avLst/>
            </a:prstGeom>
          </p:spPr>
          <p:txBody>
            <a:bodyPr anchor="ctr" rtlCol="false" tIns="50800" lIns="50800" bIns="50800" rIns="50800"/>
            <a:lstStyle/>
            <a:p>
              <a:pPr algn="ctr">
                <a:lnSpc>
                  <a:spcPts val="3499"/>
                </a:lnSpc>
              </a:pPr>
              <a:r>
                <a:rPr lang="en-US" sz="2499" b="true">
                  <a:solidFill>
                    <a:srgbClr val="000000"/>
                  </a:solidFill>
                  <a:latin typeface="Lato Bold"/>
                  <a:ea typeface="Lato Bold"/>
                  <a:cs typeface="Lato Bold"/>
                  <a:sym typeface="Lato Bold"/>
                </a:rPr>
                <a:t>БИЗНЕС-МОДЕЛЬ (B2B)</a:t>
              </a:r>
            </a:p>
            <a:p>
              <a:pPr algn="ctr">
                <a:lnSpc>
                  <a:spcPts val="3499"/>
                </a:lnSpc>
              </a:pPr>
            </a:p>
          </p:txBody>
        </p:sp>
      </p:grpSp>
      <p:grpSp>
        <p:nvGrpSpPr>
          <p:cNvPr name="Group 9" id="9"/>
          <p:cNvGrpSpPr/>
          <p:nvPr/>
        </p:nvGrpSpPr>
        <p:grpSpPr>
          <a:xfrm rot="0">
            <a:off x="6824449" y="6118230"/>
            <a:ext cx="4366933" cy="1535430"/>
            <a:chOff x="0" y="0"/>
            <a:chExt cx="1150139" cy="404393"/>
          </a:xfrm>
        </p:grpSpPr>
        <p:sp>
          <p:nvSpPr>
            <p:cNvPr name="Freeform 10" id="10"/>
            <p:cNvSpPr/>
            <p:nvPr/>
          </p:nvSpPr>
          <p:spPr>
            <a:xfrm flipH="false" flipV="false" rot="0">
              <a:off x="0" y="0"/>
              <a:ext cx="1150139" cy="404393"/>
            </a:xfrm>
            <a:custGeom>
              <a:avLst/>
              <a:gdLst/>
              <a:ahLst/>
              <a:cxnLst/>
              <a:rect r="r" b="b" t="t" l="l"/>
              <a:pathLst>
                <a:path h="404393" w="1150139">
                  <a:moveTo>
                    <a:pt x="106371" y="0"/>
                  </a:moveTo>
                  <a:lnTo>
                    <a:pt x="1043768" y="0"/>
                  </a:lnTo>
                  <a:cubicBezTo>
                    <a:pt x="1071979" y="0"/>
                    <a:pt x="1099035" y="11207"/>
                    <a:pt x="1118983" y="31155"/>
                  </a:cubicBezTo>
                  <a:cubicBezTo>
                    <a:pt x="1138932" y="51104"/>
                    <a:pt x="1150139" y="78160"/>
                    <a:pt x="1150139" y="106371"/>
                  </a:cubicBezTo>
                  <a:lnTo>
                    <a:pt x="1150139" y="298022"/>
                  </a:lnTo>
                  <a:cubicBezTo>
                    <a:pt x="1150139" y="326233"/>
                    <a:pt x="1138932" y="353289"/>
                    <a:pt x="1118983" y="373238"/>
                  </a:cubicBezTo>
                  <a:cubicBezTo>
                    <a:pt x="1099035" y="393186"/>
                    <a:pt x="1071979" y="404393"/>
                    <a:pt x="1043768" y="404393"/>
                  </a:cubicBezTo>
                  <a:lnTo>
                    <a:pt x="106371" y="404393"/>
                  </a:lnTo>
                  <a:cubicBezTo>
                    <a:pt x="78160" y="404393"/>
                    <a:pt x="51104" y="393186"/>
                    <a:pt x="31155" y="373238"/>
                  </a:cubicBezTo>
                  <a:cubicBezTo>
                    <a:pt x="11207" y="353289"/>
                    <a:pt x="0" y="326233"/>
                    <a:pt x="0" y="298022"/>
                  </a:cubicBezTo>
                  <a:lnTo>
                    <a:pt x="0" y="106371"/>
                  </a:lnTo>
                  <a:cubicBezTo>
                    <a:pt x="0" y="78160"/>
                    <a:pt x="11207" y="51104"/>
                    <a:pt x="31155" y="31155"/>
                  </a:cubicBezTo>
                  <a:cubicBezTo>
                    <a:pt x="51104" y="11207"/>
                    <a:pt x="78160" y="0"/>
                    <a:pt x="106371" y="0"/>
                  </a:cubicBezTo>
                  <a:close/>
                </a:path>
              </a:pathLst>
            </a:custGeom>
            <a:solidFill>
              <a:srgbClr val="FFD944"/>
            </a:solidFill>
            <a:ln w="38100" cap="rnd">
              <a:solidFill>
                <a:srgbClr val="FFD944"/>
              </a:solidFill>
              <a:prstDash val="solid"/>
              <a:round/>
            </a:ln>
          </p:spPr>
        </p:sp>
        <p:sp>
          <p:nvSpPr>
            <p:cNvPr name="TextBox 11" id="11"/>
            <p:cNvSpPr txBox="true"/>
            <p:nvPr/>
          </p:nvSpPr>
          <p:spPr>
            <a:xfrm>
              <a:off x="0" y="-47625"/>
              <a:ext cx="1150139" cy="452018"/>
            </a:xfrm>
            <a:prstGeom prst="rect">
              <a:avLst/>
            </a:prstGeom>
          </p:spPr>
          <p:txBody>
            <a:bodyPr anchor="ctr" rtlCol="false" tIns="50800" lIns="50800" bIns="50800" rIns="50800"/>
            <a:lstStyle/>
            <a:p>
              <a:pPr algn="ctr">
                <a:lnSpc>
                  <a:spcPts val="3499"/>
                </a:lnSpc>
              </a:pPr>
              <a:r>
                <a:rPr lang="en-US" sz="2499" b="true">
                  <a:solidFill>
                    <a:srgbClr val="000000"/>
                  </a:solidFill>
                  <a:latin typeface="Lato Bold"/>
                  <a:ea typeface="Lato Bold"/>
                  <a:cs typeface="Lato Bold"/>
                  <a:sym typeface="Lato Bold"/>
                </a:rPr>
                <a:t>ПОТЕНЦИАЛЬНЫЙ ДОХОД</a:t>
              </a:r>
            </a:p>
            <a:p>
              <a:pPr algn="ctr">
                <a:lnSpc>
                  <a:spcPts val="3499"/>
                </a:lnSpc>
              </a:pPr>
            </a:p>
          </p:txBody>
        </p:sp>
      </p:grpSp>
      <p:sp>
        <p:nvSpPr>
          <p:cNvPr name="TextBox 12" id="12"/>
          <p:cNvSpPr txBox="true"/>
          <p:nvPr/>
        </p:nvSpPr>
        <p:spPr>
          <a:xfrm rot="0">
            <a:off x="5400175" y="649287"/>
            <a:ext cx="7487649" cy="758825"/>
          </a:xfrm>
          <a:prstGeom prst="rect">
            <a:avLst/>
          </a:prstGeom>
        </p:spPr>
        <p:txBody>
          <a:bodyPr anchor="t" rtlCol="false" tIns="0" lIns="0" bIns="0" rIns="0">
            <a:spAutoFit/>
          </a:bodyPr>
          <a:lstStyle/>
          <a:p>
            <a:pPr algn="ctr">
              <a:lnSpc>
                <a:spcPts val="5500"/>
              </a:lnSpc>
            </a:pPr>
            <a:r>
              <a:rPr lang="en-US" b="true" sz="5000">
                <a:solidFill>
                  <a:srgbClr val="FBF9F1"/>
                </a:solidFill>
                <a:latin typeface="Poppins Bold"/>
                <a:ea typeface="Poppins Bold"/>
                <a:cs typeface="Poppins Bold"/>
                <a:sym typeface="Poppins Bold"/>
              </a:rPr>
              <a:t>БИЗНЕС МОДЕЛЬ</a:t>
            </a:r>
          </a:p>
        </p:txBody>
      </p:sp>
      <p:sp>
        <p:nvSpPr>
          <p:cNvPr name="TextBox 13" id="13"/>
          <p:cNvSpPr txBox="true"/>
          <p:nvPr/>
        </p:nvSpPr>
        <p:spPr>
          <a:xfrm rot="0">
            <a:off x="3979463" y="4360161"/>
            <a:ext cx="10056906" cy="2048329"/>
          </a:xfrm>
          <a:prstGeom prst="rect">
            <a:avLst/>
          </a:prstGeom>
        </p:spPr>
        <p:txBody>
          <a:bodyPr anchor="t" rtlCol="false" tIns="0" lIns="0" bIns="0" rIns="0">
            <a:spAutoFit/>
          </a:bodyPr>
          <a:lstStyle/>
          <a:p>
            <a:pPr algn="ctr">
              <a:lnSpc>
                <a:spcPts val="3283"/>
              </a:lnSpc>
            </a:pPr>
            <a:r>
              <a:rPr lang="en-US" sz="2345">
                <a:solidFill>
                  <a:srgbClr val="FBF9F1"/>
                </a:solidFill>
                <a:latin typeface="Open Sans"/>
                <a:ea typeface="Open Sans"/>
                <a:cs typeface="Open Sans"/>
                <a:sym typeface="Open Sans"/>
              </a:rPr>
              <a:t>•Подписка на ПО: от 100,000 до 500,000 рублей в год.</a:t>
            </a:r>
          </a:p>
          <a:p>
            <a:pPr algn="ctr">
              <a:lnSpc>
                <a:spcPts val="3283"/>
              </a:lnSpc>
            </a:pPr>
            <a:r>
              <a:rPr lang="en-US" sz="2345">
                <a:solidFill>
                  <a:srgbClr val="FBF9F1"/>
                </a:solidFill>
                <a:latin typeface="Open Sans"/>
                <a:ea typeface="Open Sans"/>
                <a:cs typeface="Open Sans"/>
                <a:sym typeface="Open Sans"/>
              </a:rPr>
              <a:t>•Продажа/аренда дронов: от 1 000,000 до 4 500,000 рублей за дрон; аренда — от 200,000 до 320,000 рублей </a:t>
            </a:r>
          </a:p>
          <a:p>
            <a:pPr algn="ctr">
              <a:lnSpc>
                <a:spcPts val="3283"/>
              </a:lnSpc>
            </a:pPr>
            <a:r>
              <a:rPr lang="en-US" sz="2345">
                <a:solidFill>
                  <a:srgbClr val="FBF9F1"/>
                </a:solidFill>
                <a:latin typeface="Open Sans"/>
                <a:ea typeface="Open Sans"/>
                <a:cs typeface="Open Sans"/>
                <a:sym typeface="Open Sans"/>
              </a:rPr>
              <a:t>•Обслуживание и техническая поддержка от 50,000 до 100,000 руб</a:t>
            </a:r>
          </a:p>
          <a:p>
            <a:pPr algn="ctr">
              <a:lnSpc>
                <a:spcPts val="3283"/>
              </a:lnSpc>
            </a:pPr>
          </a:p>
        </p:txBody>
      </p:sp>
      <p:sp>
        <p:nvSpPr>
          <p:cNvPr name="TextBox 14" id="14"/>
          <p:cNvSpPr txBox="true"/>
          <p:nvPr/>
        </p:nvSpPr>
        <p:spPr>
          <a:xfrm rot="0">
            <a:off x="3257320" y="7825110"/>
            <a:ext cx="11773361" cy="2300384"/>
          </a:xfrm>
          <a:prstGeom prst="rect">
            <a:avLst/>
          </a:prstGeom>
        </p:spPr>
        <p:txBody>
          <a:bodyPr anchor="t" rtlCol="false" tIns="0" lIns="0" bIns="0" rIns="0">
            <a:spAutoFit/>
          </a:bodyPr>
          <a:lstStyle/>
          <a:p>
            <a:pPr algn="ctr">
              <a:lnSpc>
                <a:spcPts val="3064"/>
              </a:lnSpc>
            </a:pPr>
            <a:r>
              <a:rPr lang="en-US" sz="2188">
                <a:solidFill>
                  <a:srgbClr val="FBF9F1"/>
                </a:solidFill>
                <a:latin typeface="Open Sans"/>
                <a:ea typeface="Open Sans"/>
                <a:cs typeface="Open Sans"/>
                <a:sym typeface="Open Sans"/>
              </a:rPr>
              <a:t>При 10 мероприятиях в год, каждая из которых генерирует 1,000,000 рублей, общий доход составит:</a:t>
            </a:r>
          </a:p>
          <a:p>
            <a:pPr algn="ctr">
              <a:lnSpc>
                <a:spcPts val="3064"/>
              </a:lnSpc>
            </a:pPr>
            <a:r>
              <a:rPr lang="en-US" sz="2188">
                <a:solidFill>
                  <a:srgbClr val="FBF9F1"/>
                </a:solidFill>
                <a:latin typeface="Open Sans"/>
                <a:ea typeface="Open Sans"/>
                <a:cs typeface="Open Sans"/>
                <a:sym typeface="Open Sans"/>
              </a:rPr>
              <a:t>•Подписка на ПО: 1,500,000 рублей (5 клиента по 300,000 рублей).</a:t>
            </a:r>
          </a:p>
          <a:p>
            <a:pPr algn="ctr">
              <a:lnSpc>
                <a:spcPts val="3064"/>
              </a:lnSpc>
            </a:pPr>
            <a:r>
              <a:rPr lang="en-US" sz="2188">
                <a:solidFill>
                  <a:srgbClr val="FBF9F1"/>
                </a:solidFill>
                <a:latin typeface="Open Sans"/>
                <a:ea typeface="Open Sans"/>
                <a:cs typeface="Open Sans"/>
                <a:sym typeface="Open Sans"/>
              </a:rPr>
              <a:t>•Аренда дронов: 1,200,000 рублей (4 дронов за 300,000 рублей).</a:t>
            </a:r>
          </a:p>
          <a:p>
            <a:pPr algn="ctr">
              <a:lnSpc>
                <a:spcPts val="3064"/>
              </a:lnSpc>
            </a:pPr>
            <a:r>
              <a:rPr lang="en-US" sz="2188">
                <a:solidFill>
                  <a:srgbClr val="FBF9F1"/>
                </a:solidFill>
                <a:latin typeface="Open Sans"/>
                <a:ea typeface="Open Sans"/>
                <a:cs typeface="Open Sans"/>
                <a:sym typeface="Open Sans"/>
              </a:rPr>
              <a:t>•Обслуживание и техническая поддержка 10 мероприятий примерно 1,000,000</a:t>
            </a:r>
          </a:p>
          <a:p>
            <a:pPr algn="ctr">
              <a:lnSpc>
                <a:spcPts val="3064"/>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6844491" y="-3015084"/>
            <a:ext cx="9744477" cy="7040385"/>
          </a:xfrm>
          <a:custGeom>
            <a:avLst/>
            <a:gdLst/>
            <a:ahLst/>
            <a:cxnLst/>
            <a:rect r="r" b="b" t="t" l="l"/>
            <a:pathLst>
              <a:path h="7040385" w="9744477">
                <a:moveTo>
                  <a:pt x="0" y="0"/>
                </a:moveTo>
                <a:lnTo>
                  <a:pt x="9744477" y="0"/>
                </a:lnTo>
                <a:lnTo>
                  <a:pt x="9744477" y="7040385"/>
                </a:lnTo>
                <a:lnTo>
                  <a:pt x="0" y="7040385"/>
                </a:lnTo>
                <a:lnTo>
                  <a:pt x="0" y="0"/>
                </a:lnTo>
                <a:close/>
              </a:path>
            </a:pathLst>
          </a:custGeom>
          <a:blipFill>
            <a:blip r:embed="rId2"/>
            <a:stretch>
              <a:fillRect l="0" t="0" r="0" b="0"/>
            </a:stretch>
          </a:blipFill>
        </p:spPr>
      </p:sp>
      <p:sp>
        <p:nvSpPr>
          <p:cNvPr name="Freeform 3" id="3"/>
          <p:cNvSpPr/>
          <p:nvPr/>
        </p:nvSpPr>
        <p:spPr>
          <a:xfrm flipH="false" flipV="false" rot="5400000">
            <a:off x="14011079" y="-2759658"/>
            <a:ext cx="9744477" cy="7040385"/>
          </a:xfrm>
          <a:custGeom>
            <a:avLst/>
            <a:gdLst/>
            <a:ahLst/>
            <a:cxnLst/>
            <a:rect r="r" b="b" t="t" l="l"/>
            <a:pathLst>
              <a:path h="7040385" w="9744477">
                <a:moveTo>
                  <a:pt x="0" y="0"/>
                </a:moveTo>
                <a:lnTo>
                  <a:pt x="9744477" y="0"/>
                </a:lnTo>
                <a:lnTo>
                  <a:pt x="9744477" y="7040385"/>
                </a:lnTo>
                <a:lnTo>
                  <a:pt x="0" y="7040385"/>
                </a:lnTo>
                <a:lnTo>
                  <a:pt x="0" y="0"/>
                </a:lnTo>
                <a:close/>
              </a:path>
            </a:pathLst>
          </a:custGeom>
          <a:blipFill>
            <a:blip r:embed="rId2"/>
            <a:stretch>
              <a:fillRect l="0" t="0" r="0" b="0"/>
            </a:stretch>
          </a:blipFill>
        </p:spPr>
      </p:sp>
      <p:sp>
        <p:nvSpPr>
          <p:cNvPr name="Freeform 4" id="4"/>
          <p:cNvSpPr/>
          <p:nvPr/>
        </p:nvSpPr>
        <p:spPr>
          <a:xfrm flipH="false" flipV="false" rot="0">
            <a:off x="760535" y="4910099"/>
            <a:ext cx="705511" cy="722674"/>
          </a:xfrm>
          <a:custGeom>
            <a:avLst/>
            <a:gdLst/>
            <a:ahLst/>
            <a:cxnLst/>
            <a:rect r="r" b="b" t="t" l="l"/>
            <a:pathLst>
              <a:path h="722674" w="705511">
                <a:moveTo>
                  <a:pt x="0" y="0"/>
                </a:moveTo>
                <a:lnTo>
                  <a:pt x="705510" y="0"/>
                </a:lnTo>
                <a:lnTo>
                  <a:pt x="705510" y="722674"/>
                </a:lnTo>
                <a:lnTo>
                  <a:pt x="0" y="722674"/>
                </a:lnTo>
                <a:lnTo>
                  <a:pt x="0" y="0"/>
                </a:lnTo>
                <a:close/>
              </a:path>
            </a:pathLst>
          </a:custGeom>
          <a:blipFill>
            <a:blip r:embed="rId3"/>
            <a:stretch>
              <a:fillRect l="0" t="0" r="0" b="0"/>
            </a:stretch>
          </a:blipFill>
        </p:spPr>
      </p:sp>
      <p:sp>
        <p:nvSpPr>
          <p:cNvPr name="Freeform 5" id="5"/>
          <p:cNvSpPr/>
          <p:nvPr/>
        </p:nvSpPr>
        <p:spPr>
          <a:xfrm flipH="false" flipV="false" rot="0">
            <a:off x="760535" y="4910099"/>
            <a:ext cx="717254" cy="722674"/>
          </a:xfrm>
          <a:custGeom>
            <a:avLst/>
            <a:gdLst/>
            <a:ahLst/>
            <a:cxnLst/>
            <a:rect r="r" b="b" t="t" l="l"/>
            <a:pathLst>
              <a:path h="722674" w="717254">
                <a:moveTo>
                  <a:pt x="0" y="0"/>
                </a:moveTo>
                <a:lnTo>
                  <a:pt x="717254" y="0"/>
                </a:lnTo>
                <a:lnTo>
                  <a:pt x="717254" y="722674"/>
                </a:lnTo>
                <a:lnTo>
                  <a:pt x="0" y="722674"/>
                </a:lnTo>
                <a:lnTo>
                  <a:pt x="0" y="0"/>
                </a:lnTo>
                <a:close/>
              </a:path>
            </a:pathLst>
          </a:custGeom>
          <a:blipFill>
            <a:blip r:embed="rId4"/>
            <a:stretch>
              <a:fillRect l="0" t="0" r="0" b="0"/>
            </a:stretch>
          </a:blipFill>
        </p:spPr>
      </p:sp>
      <p:sp>
        <p:nvSpPr>
          <p:cNvPr name="Freeform 6" id="6"/>
          <p:cNvSpPr/>
          <p:nvPr/>
        </p:nvSpPr>
        <p:spPr>
          <a:xfrm flipH="false" flipV="false" rot="0">
            <a:off x="6777204" y="4910099"/>
            <a:ext cx="717254" cy="722674"/>
          </a:xfrm>
          <a:custGeom>
            <a:avLst/>
            <a:gdLst/>
            <a:ahLst/>
            <a:cxnLst/>
            <a:rect r="r" b="b" t="t" l="l"/>
            <a:pathLst>
              <a:path h="722674" w="717254">
                <a:moveTo>
                  <a:pt x="0" y="0"/>
                </a:moveTo>
                <a:lnTo>
                  <a:pt x="717254" y="0"/>
                </a:lnTo>
                <a:lnTo>
                  <a:pt x="717254" y="722674"/>
                </a:lnTo>
                <a:lnTo>
                  <a:pt x="0" y="722674"/>
                </a:lnTo>
                <a:lnTo>
                  <a:pt x="0" y="0"/>
                </a:lnTo>
                <a:close/>
              </a:path>
            </a:pathLst>
          </a:custGeom>
          <a:blipFill>
            <a:blip r:embed="rId4"/>
            <a:stretch>
              <a:fillRect l="0" t="0" r="0" b="0"/>
            </a:stretch>
          </a:blipFill>
        </p:spPr>
      </p:sp>
      <p:sp>
        <p:nvSpPr>
          <p:cNvPr name="Freeform 7" id="7"/>
          <p:cNvSpPr/>
          <p:nvPr/>
        </p:nvSpPr>
        <p:spPr>
          <a:xfrm flipH="false" flipV="false" rot="0">
            <a:off x="7135831" y="4682845"/>
            <a:ext cx="1256063" cy="1359911"/>
          </a:xfrm>
          <a:custGeom>
            <a:avLst/>
            <a:gdLst/>
            <a:ahLst/>
            <a:cxnLst/>
            <a:rect r="r" b="b" t="t" l="l"/>
            <a:pathLst>
              <a:path h="1359911" w="1256063">
                <a:moveTo>
                  <a:pt x="0" y="0"/>
                </a:moveTo>
                <a:lnTo>
                  <a:pt x="1256063" y="0"/>
                </a:lnTo>
                <a:lnTo>
                  <a:pt x="1256063" y="1359911"/>
                </a:lnTo>
                <a:lnTo>
                  <a:pt x="0" y="13599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263073" y="4682845"/>
            <a:ext cx="1359911" cy="1359911"/>
          </a:xfrm>
          <a:custGeom>
            <a:avLst/>
            <a:gdLst/>
            <a:ahLst/>
            <a:cxnLst/>
            <a:rect r="r" b="b" t="t" l="l"/>
            <a:pathLst>
              <a:path h="1359911" w="1359911">
                <a:moveTo>
                  <a:pt x="0" y="0"/>
                </a:moveTo>
                <a:lnTo>
                  <a:pt x="1359911" y="0"/>
                </a:lnTo>
                <a:lnTo>
                  <a:pt x="1359911" y="1359911"/>
                </a:lnTo>
                <a:lnTo>
                  <a:pt x="0" y="13599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2793873" y="4910099"/>
            <a:ext cx="717254" cy="722674"/>
          </a:xfrm>
          <a:custGeom>
            <a:avLst/>
            <a:gdLst/>
            <a:ahLst/>
            <a:cxnLst/>
            <a:rect r="r" b="b" t="t" l="l"/>
            <a:pathLst>
              <a:path h="722674" w="717254">
                <a:moveTo>
                  <a:pt x="0" y="0"/>
                </a:moveTo>
                <a:lnTo>
                  <a:pt x="717254" y="0"/>
                </a:lnTo>
                <a:lnTo>
                  <a:pt x="717254" y="722674"/>
                </a:lnTo>
                <a:lnTo>
                  <a:pt x="0" y="722674"/>
                </a:lnTo>
                <a:lnTo>
                  <a:pt x="0" y="0"/>
                </a:lnTo>
                <a:close/>
              </a:path>
            </a:pathLst>
          </a:custGeom>
          <a:blipFill>
            <a:blip r:embed="rId4"/>
            <a:stretch>
              <a:fillRect l="0" t="0" r="0" b="0"/>
            </a:stretch>
          </a:blipFill>
        </p:spPr>
      </p:sp>
      <p:sp>
        <p:nvSpPr>
          <p:cNvPr name="Freeform 10" id="10"/>
          <p:cNvSpPr/>
          <p:nvPr/>
        </p:nvSpPr>
        <p:spPr>
          <a:xfrm flipH="false" flipV="false" rot="0">
            <a:off x="13152500" y="4792769"/>
            <a:ext cx="1504361" cy="1249988"/>
          </a:xfrm>
          <a:custGeom>
            <a:avLst/>
            <a:gdLst/>
            <a:ahLst/>
            <a:cxnLst/>
            <a:rect r="r" b="b" t="t" l="l"/>
            <a:pathLst>
              <a:path h="1249988" w="1504361">
                <a:moveTo>
                  <a:pt x="0" y="0"/>
                </a:moveTo>
                <a:lnTo>
                  <a:pt x="1504361" y="0"/>
                </a:lnTo>
                <a:lnTo>
                  <a:pt x="1504361" y="1249987"/>
                </a:lnTo>
                <a:lnTo>
                  <a:pt x="0" y="124998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92066" y="6414231"/>
            <a:ext cx="5901639" cy="1298575"/>
          </a:xfrm>
          <a:prstGeom prst="rect">
            <a:avLst/>
          </a:prstGeom>
        </p:spPr>
        <p:txBody>
          <a:bodyPr anchor="t" rtlCol="false" tIns="0" lIns="0" bIns="0" rIns="0">
            <a:spAutoFit/>
          </a:bodyPr>
          <a:lstStyle/>
          <a:p>
            <a:pPr algn="l">
              <a:lnSpc>
                <a:spcPts val="3499"/>
              </a:lnSpc>
            </a:pPr>
            <a:r>
              <a:rPr lang="en-US" sz="2499" b="true">
                <a:solidFill>
                  <a:srgbClr val="FBF9F1"/>
                </a:solidFill>
                <a:latin typeface="Lato Bold"/>
                <a:ea typeface="Lato Bold"/>
                <a:cs typeface="Lato Bold"/>
                <a:sym typeface="Lato Bold"/>
              </a:rPr>
              <a:t>ПАРТНЁРСТВО С ОРГАНИЗАТОРАМИ МЕРОПРИЯТИЙ</a:t>
            </a:r>
          </a:p>
          <a:p>
            <a:pPr algn="l">
              <a:lnSpc>
                <a:spcPts val="3499"/>
              </a:lnSpc>
              <a:spcBef>
                <a:spcPct val="0"/>
              </a:spcBef>
            </a:pPr>
          </a:p>
        </p:txBody>
      </p:sp>
      <p:sp>
        <p:nvSpPr>
          <p:cNvPr name="TextBox 12" id="12"/>
          <p:cNvSpPr txBox="true"/>
          <p:nvPr/>
        </p:nvSpPr>
        <p:spPr>
          <a:xfrm rot="0">
            <a:off x="2581465" y="1019175"/>
            <a:ext cx="13125070" cy="923925"/>
          </a:xfrm>
          <a:prstGeom prst="rect">
            <a:avLst/>
          </a:prstGeom>
        </p:spPr>
        <p:txBody>
          <a:bodyPr anchor="t" rtlCol="false" tIns="0" lIns="0" bIns="0" rIns="0">
            <a:spAutoFit/>
          </a:bodyPr>
          <a:lstStyle/>
          <a:p>
            <a:pPr algn="l">
              <a:lnSpc>
                <a:spcPts val="6600"/>
              </a:lnSpc>
            </a:pPr>
            <a:r>
              <a:rPr lang="en-US" sz="6000" b="true">
                <a:solidFill>
                  <a:srgbClr val="FBF9F1"/>
                </a:solidFill>
                <a:latin typeface="Poppins Bold"/>
                <a:ea typeface="Poppins Bold"/>
                <a:cs typeface="Poppins Bold"/>
                <a:sym typeface="Poppins Bold"/>
              </a:rPr>
              <a:t>СТРАТЕГИЯ ВЫХОДА НА РЫНОК</a:t>
            </a:r>
          </a:p>
        </p:txBody>
      </p:sp>
      <p:sp>
        <p:nvSpPr>
          <p:cNvPr name="TextBox 13" id="13"/>
          <p:cNvSpPr txBox="true"/>
          <p:nvPr/>
        </p:nvSpPr>
        <p:spPr>
          <a:xfrm rot="0">
            <a:off x="6777204" y="6414231"/>
            <a:ext cx="4733925" cy="1298575"/>
          </a:xfrm>
          <a:prstGeom prst="rect">
            <a:avLst/>
          </a:prstGeom>
        </p:spPr>
        <p:txBody>
          <a:bodyPr anchor="t" rtlCol="false" tIns="0" lIns="0" bIns="0" rIns="0">
            <a:spAutoFit/>
          </a:bodyPr>
          <a:lstStyle/>
          <a:p>
            <a:pPr algn="l">
              <a:lnSpc>
                <a:spcPts val="3499"/>
              </a:lnSpc>
            </a:pPr>
            <a:r>
              <a:rPr lang="en-US" sz="2499" b="true">
                <a:solidFill>
                  <a:srgbClr val="FBF9F1"/>
                </a:solidFill>
                <a:latin typeface="Lato Bold"/>
                <a:ea typeface="Lato Bold"/>
                <a:cs typeface="Lato Bold"/>
                <a:sym typeface="Lato Bold"/>
              </a:rPr>
              <a:t>ВЕБИНАРЫ И ОБУЧАЮЩИЕ МЕРОПРИЯТИЯ</a:t>
            </a:r>
          </a:p>
          <a:p>
            <a:pPr algn="l">
              <a:lnSpc>
                <a:spcPts val="3499"/>
              </a:lnSpc>
              <a:spcBef>
                <a:spcPct val="0"/>
              </a:spcBef>
            </a:pPr>
          </a:p>
        </p:txBody>
      </p:sp>
      <p:sp>
        <p:nvSpPr>
          <p:cNvPr name="TextBox 14" id="14"/>
          <p:cNvSpPr txBox="true"/>
          <p:nvPr/>
        </p:nvSpPr>
        <p:spPr>
          <a:xfrm rot="0">
            <a:off x="12793873" y="6414231"/>
            <a:ext cx="4733593" cy="1298575"/>
          </a:xfrm>
          <a:prstGeom prst="rect">
            <a:avLst/>
          </a:prstGeom>
        </p:spPr>
        <p:txBody>
          <a:bodyPr anchor="t" rtlCol="false" tIns="0" lIns="0" bIns="0" rIns="0">
            <a:spAutoFit/>
          </a:bodyPr>
          <a:lstStyle/>
          <a:p>
            <a:pPr algn="l">
              <a:lnSpc>
                <a:spcPts val="3499"/>
              </a:lnSpc>
            </a:pPr>
            <a:r>
              <a:rPr lang="en-US" sz="2499" b="true">
                <a:solidFill>
                  <a:srgbClr val="FBF9F1"/>
                </a:solidFill>
                <a:latin typeface="Lato Bold"/>
                <a:ea typeface="Lato Bold"/>
                <a:cs typeface="Lato Bold"/>
                <a:sym typeface="Lato Bold"/>
              </a:rPr>
              <a:t>СОЦИАЛЬНОЕ ДОКАЗАТЕЛЬСТВО</a:t>
            </a:r>
          </a:p>
          <a:p>
            <a:pPr algn="l">
              <a:lnSpc>
                <a:spcPts val="3499"/>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8223014">
            <a:off x="10390308" y="-6185338"/>
            <a:ext cx="10128448" cy="10895890"/>
          </a:xfrm>
          <a:custGeom>
            <a:avLst/>
            <a:gdLst/>
            <a:ahLst/>
            <a:cxnLst/>
            <a:rect r="r" b="b" t="t" l="l"/>
            <a:pathLst>
              <a:path h="10895890" w="10128448">
                <a:moveTo>
                  <a:pt x="0" y="0"/>
                </a:moveTo>
                <a:lnTo>
                  <a:pt x="10128448" y="0"/>
                </a:lnTo>
                <a:lnTo>
                  <a:pt x="10128448" y="10895890"/>
                </a:lnTo>
                <a:lnTo>
                  <a:pt x="0" y="10895890"/>
                </a:lnTo>
                <a:lnTo>
                  <a:pt x="0" y="0"/>
                </a:lnTo>
                <a:close/>
              </a:path>
            </a:pathLst>
          </a:custGeom>
          <a:blipFill>
            <a:blip r:embed="rId2"/>
            <a:stretch>
              <a:fillRect l="-157" t="0" r="-157" b="0"/>
            </a:stretch>
          </a:blipFill>
        </p:spPr>
      </p:sp>
      <p:grpSp>
        <p:nvGrpSpPr>
          <p:cNvPr name="Group 3" id="3"/>
          <p:cNvGrpSpPr/>
          <p:nvPr/>
        </p:nvGrpSpPr>
        <p:grpSpPr>
          <a:xfrm rot="0">
            <a:off x="1028700" y="4461803"/>
            <a:ext cx="16230600" cy="650410"/>
            <a:chOff x="0" y="0"/>
            <a:chExt cx="4274726" cy="171301"/>
          </a:xfrm>
        </p:grpSpPr>
        <p:sp>
          <p:nvSpPr>
            <p:cNvPr name="Freeform 4" id="4"/>
            <p:cNvSpPr/>
            <p:nvPr/>
          </p:nvSpPr>
          <p:spPr>
            <a:xfrm flipH="false" flipV="false" rot="0">
              <a:off x="0" y="0"/>
              <a:ext cx="4274726" cy="171301"/>
            </a:xfrm>
            <a:custGeom>
              <a:avLst/>
              <a:gdLst/>
              <a:ahLst/>
              <a:cxnLst/>
              <a:rect r="r" b="b" t="t" l="l"/>
              <a:pathLst>
                <a:path h="171301" w="4274726">
                  <a:moveTo>
                    <a:pt x="28620" y="0"/>
                  </a:moveTo>
                  <a:lnTo>
                    <a:pt x="4246106" y="0"/>
                  </a:lnTo>
                  <a:cubicBezTo>
                    <a:pt x="4261912" y="0"/>
                    <a:pt x="4274726" y="12813"/>
                    <a:pt x="4274726" y="28620"/>
                  </a:cubicBezTo>
                  <a:lnTo>
                    <a:pt x="4274726" y="142682"/>
                  </a:lnTo>
                  <a:cubicBezTo>
                    <a:pt x="4274726" y="158488"/>
                    <a:pt x="4261912" y="171301"/>
                    <a:pt x="4246106" y="171301"/>
                  </a:cubicBezTo>
                  <a:lnTo>
                    <a:pt x="28620" y="171301"/>
                  </a:lnTo>
                  <a:cubicBezTo>
                    <a:pt x="12813" y="171301"/>
                    <a:pt x="0" y="158488"/>
                    <a:pt x="0" y="142682"/>
                  </a:cubicBezTo>
                  <a:lnTo>
                    <a:pt x="0" y="28620"/>
                  </a:lnTo>
                  <a:cubicBezTo>
                    <a:pt x="0" y="12813"/>
                    <a:pt x="12813" y="0"/>
                    <a:pt x="28620" y="0"/>
                  </a:cubicBezTo>
                  <a:close/>
                </a:path>
              </a:pathLst>
            </a:custGeom>
            <a:solidFill>
              <a:srgbClr val="000000">
                <a:alpha val="0"/>
              </a:srgbClr>
            </a:solidFill>
            <a:ln w="38100" cap="rnd">
              <a:solidFill>
                <a:srgbClr val="FBF9F1"/>
              </a:solidFill>
              <a:prstDash val="solid"/>
              <a:round/>
            </a:ln>
          </p:spPr>
        </p:sp>
        <p:sp>
          <p:nvSpPr>
            <p:cNvPr name="TextBox 5" id="5"/>
            <p:cNvSpPr txBox="true"/>
            <p:nvPr/>
          </p:nvSpPr>
          <p:spPr>
            <a:xfrm>
              <a:off x="0" y="-38100"/>
              <a:ext cx="4274726" cy="209401"/>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463411" y="4581384"/>
            <a:ext cx="408164" cy="411249"/>
          </a:xfrm>
          <a:custGeom>
            <a:avLst/>
            <a:gdLst/>
            <a:ahLst/>
            <a:cxnLst/>
            <a:rect r="r" b="b" t="t" l="l"/>
            <a:pathLst>
              <a:path h="411249" w="408164">
                <a:moveTo>
                  <a:pt x="0" y="0"/>
                </a:moveTo>
                <a:lnTo>
                  <a:pt x="408164" y="0"/>
                </a:lnTo>
                <a:lnTo>
                  <a:pt x="408164" y="411249"/>
                </a:lnTo>
                <a:lnTo>
                  <a:pt x="0" y="411249"/>
                </a:lnTo>
                <a:lnTo>
                  <a:pt x="0" y="0"/>
                </a:lnTo>
                <a:close/>
              </a:path>
            </a:pathLst>
          </a:custGeom>
          <a:blipFill>
            <a:blip r:embed="rId3"/>
            <a:stretch>
              <a:fillRect l="0" t="0" r="0" b="0"/>
            </a:stretch>
          </a:blipFill>
        </p:spPr>
      </p:sp>
      <p:sp>
        <p:nvSpPr>
          <p:cNvPr name="Freeform 7" id="7"/>
          <p:cNvSpPr/>
          <p:nvPr/>
        </p:nvSpPr>
        <p:spPr>
          <a:xfrm flipH="false" flipV="false" rot="0">
            <a:off x="5499461" y="4567019"/>
            <a:ext cx="408164" cy="411249"/>
          </a:xfrm>
          <a:custGeom>
            <a:avLst/>
            <a:gdLst/>
            <a:ahLst/>
            <a:cxnLst/>
            <a:rect r="r" b="b" t="t" l="l"/>
            <a:pathLst>
              <a:path h="411249" w="408164">
                <a:moveTo>
                  <a:pt x="0" y="0"/>
                </a:moveTo>
                <a:lnTo>
                  <a:pt x="408165" y="0"/>
                </a:lnTo>
                <a:lnTo>
                  <a:pt x="408165" y="411249"/>
                </a:lnTo>
                <a:lnTo>
                  <a:pt x="0" y="411249"/>
                </a:lnTo>
                <a:lnTo>
                  <a:pt x="0" y="0"/>
                </a:lnTo>
                <a:close/>
              </a:path>
            </a:pathLst>
          </a:custGeom>
          <a:blipFill>
            <a:blip r:embed="rId3"/>
            <a:stretch>
              <a:fillRect l="0" t="0" r="0" b="0"/>
            </a:stretch>
          </a:blipFill>
        </p:spPr>
      </p:sp>
      <p:sp>
        <p:nvSpPr>
          <p:cNvPr name="Freeform 8" id="8"/>
          <p:cNvSpPr/>
          <p:nvPr/>
        </p:nvSpPr>
        <p:spPr>
          <a:xfrm flipH="false" flipV="false" rot="0">
            <a:off x="9535512" y="4552655"/>
            <a:ext cx="408164" cy="411249"/>
          </a:xfrm>
          <a:custGeom>
            <a:avLst/>
            <a:gdLst/>
            <a:ahLst/>
            <a:cxnLst/>
            <a:rect r="r" b="b" t="t" l="l"/>
            <a:pathLst>
              <a:path h="411249" w="408164">
                <a:moveTo>
                  <a:pt x="0" y="0"/>
                </a:moveTo>
                <a:lnTo>
                  <a:pt x="408164" y="0"/>
                </a:lnTo>
                <a:lnTo>
                  <a:pt x="408164" y="411248"/>
                </a:lnTo>
                <a:lnTo>
                  <a:pt x="0" y="411248"/>
                </a:lnTo>
                <a:lnTo>
                  <a:pt x="0" y="0"/>
                </a:lnTo>
                <a:close/>
              </a:path>
            </a:pathLst>
          </a:custGeom>
          <a:blipFill>
            <a:blip r:embed="rId3"/>
            <a:stretch>
              <a:fillRect l="0" t="0" r="0" b="0"/>
            </a:stretch>
          </a:blipFill>
        </p:spPr>
      </p:sp>
      <p:sp>
        <p:nvSpPr>
          <p:cNvPr name="Freeform 9" id="9"/>
          <p:cNvSpPr/>
          <p:nvPr/>
        </p:nvSpPr>
        <p:spPr>
          <a:xfrm flipH="false" flipV="false" rot="0">
            <a:off x="13571562" y="4538290"/>
            <a:ext cx="408164" cy="411249"/>
          </a:xfrm>
          <a:custGeom>
            <a:avLst/>
            <a:gdLst/>
            <a:ahLst/>
            <a:cxnLst/>
            <a:rect r="r" b="b" t="t" l="l"/>
            <a:pathLst>
              <a:path h="411249" w="408164">
                <a:moveTo>
                  <a:pt x="0" y="0"/>
                </a:moveTo>
                <a:lnTo>
                  <a:pt x="408164" y="0"/>
                </a:lnTo>
                <a:lnTo>
                  <a:pt x="408164" y="411249"/>
                </a:lnTo>
                <a:lnTo>
                  <a:pt x="0" y="411249"/>
                </a:lnTo>
                <a:lnTo>
                  <a:pt x="0" y="0"/>
                </a:lnTo>
                <a:close/>
              </a:path>
            </a:pathLst>
          </a:custGeom>
          <a:blipFill>
            <a:blip r:embed="rId3"/>
            <a:stretch>
              <a:fillRect l="0" t="0" r="0" b="0"/>
            </a:stretch>
          </a:blipFill>
        </p:spPr>
      </p:sp>
      <p:sp>
        <p:nvSpPr>
          <p:cNvPr name="Freeform 10" id="10"/>
          <p:cNvSpPr/>
          <p:nvPr/>
        </p:nvSpPr>
        <p:spPr>
          <a:xfrm flipH="false" flipV="false" rot="0">
            <a:off x="7385361" y="2401896"/>
            <a:ext cx="650410" cy="650410"/>
          </a:xfrm>
          <a:custGeom>
            <a:avLst/>
            <a:gdLst/>
            <a:ahLst/>
            <a:cxnLst/>
            <a:rect r="r" b="b" t="t" l="l"/>
            <a:pathLst>
              <a:path h="650410" w="650410">
                <a:moveTo>
                  <a:pt x="0" y="0"/>
                </a:moveTo>
                <a:lnTo>
                  <a:pt x="650411" y="0"/>
                </a:lnTo>
                <a:lnTo>
                  <a:pt x="650411" y="650411"/>
                </a:lnTo>
                <a:lnTo>
                  <a:pt x="0" y="6504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1496004" y="5540838"/>
            <a:ext cx="3220434" cy="43180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сентябрь</a:t>
            </a:r>
          </a:p>
        </p:txBody>
      </p:sp>
      <p:sp>
        <p:nvSpPr>
          <p:cNvPr name="TextBox 12" id="12"/>
          <p:cNvSpPr txBox="true"/>
          <p:nvPr/>
        </p:nvSpPr>
        <p:spPr>
          <a:xfrm rot="0">
            <a:off x="1463411" y="6261874"/>
            <a:ext cx="3253027" cy="1944370"/>
          </a:xfrm>
          <a:prstGeom prst="rect">
            <a:avLst/>
          </a:prstGeom>
        </p:spPr>
        <p:txBody>
          <a:bodyPr anchor="t" rtlCol="false" tIns="0" lIns="0" bIns="0" rIns="0">
            <a:spAutoFit/>
          </a:bodyPr>
          <a:lstStyle/>
          <a:p>
            <a:pPr algn="l">
              <a:lnSpc>
                <a:spcPts val="3079"/>
              </a:lnSpc>
              <a:spcBef>
                <a:spcPct val="0"/>
              </a:spcBef>
            </a:pPr>
            <a:r>
              <a:rPr lang="en-US" sz="2199">
                <a:solidFill>
                  <a:srgbClr val="E5E1DA"/>
                </a:solidFill>
                <a:latin typeface="Lato"/>
                <a:ea typeface="Lato"/>
                <a:cs typeface="Lato"/>
                <a:sym typeface="Lato"/>
              </a:rPr>
              <a:t>Получили кейс, начали разработку кода и продумывания жизнеспособного продукта</a:t>
            </a:r>
          </a:p>
        </p:txBody>
      </p:sp>
      <p:sp>
        <p:nvSpPr>
          <p:cNvPr name="TextBox 13" id="13"/>
          <p:cNvSpPr txBox="true"/>
          <p:nvPr/>
        </p:nvSpPr>
        <p:spPr>
          <a:xfrm rot="0">
            <a:off x="1028700" y="1290181"/>
            <a:ext cx="5717469" cy="923925"/>
          </a:xfrm>
          <a:prstGeom prst="rect">
            <a:avLst/>
          </a:prstGeom>
        </p:spPr>
        <p:txBody>
          <a:bodyPr anchor="t" rtlCol="false" tIns="0" lIns="0" bIns="0" rIns="0">
            <a:spAutoFit/>
          </a:bodyPr>
          <a:lstStyle/>
          <a:p>
            <a:pPr algn="l">
              <a:lnSpc>
                <a:spcPts val="6600"/>
              </a:lnSpc>
            </a:pPr>
            <a:r>
              <a:rPr lang="en-US" sz="6000" b="true">
                <a:solidFill>
                  <a:srgbClr val="FBF9F1"/>
                </a:solidFill>
                <a:latin typeface="Poppins Bold"/>
                <a:ea typeface="Poppins Bold"/>
                <a:cs typeface="Poppins Bold"/>
                <a:sym typeface="Poppins Bold"/>
              </a:rPr>
              <a:t>TRACTION</a:t>
            </a:r>
          </a:p>
        </p:txBody>
      </p:sp>
      <p:sp>
        <p:nvSpPr>
          <p:cNvPr name="TextBox 14" id="14"/>
          <p:cNvSpPr txBox="true"/>
          <p:nvPr/>
        </p:nvSpPr>
        <p:spPr>
          <a:xfrm rot="0">
            <a:off x="5532055" y="5321763"/>
            <a:ext cx="3220434" cy="86995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вторая половина сентября</a:t>
            </a:r>
          </a:p>
        </p:txBody>
      </p:sp>
      <p:sp>
        <p:nvSpPr>
          <p:cNvPr name="TextBox 15" id="15"/>
          <p:cNvSpPr txBox="true"/>
          <p:nvPr/>
        </p:nvSpPr>
        <p:spPr>
          <a:xfrm rot="0">
            <a:off x="5499461" y="6261874"/>
            <a:ext cx="3253027" cy="1163320"/>
          </a:xfrm>
          <a:prstGeom prst="rect">
            <a:avLst/>
          </a:prstGeom>
        </p:spPr>
        <p:txBody>
          <a:bodyPr anchor="t" rtlCol="false" tIns="0" lIns="0" bIns="0" rIns="0">
            <a:spAutoFit/>
          </a:bodyPr>
          <a:lstStyle/>
          <a:p>
            <a:pPr algn="l">
              <a:lnSpc>
                <a:spcPts val="3079"/>
              </a:lnSpc>
              <a:spcBef>
                <a:spcPct val="0"/>
              </a:spcBef>
            </a:pPr>
            <a:r>
              <a:rPr lang="en-US" sz="2199">
                <a:solidFill>
                  <a:srgbClr val="E5E1DA"/>
                </a:solidFill>
                <a:latin typeface="Lato"/>
                <a:ea typeface="Lato"/>
                <a:cs typeface="Lato"/>
                <a:sym typeface="Lato"/>
              </a:rPr>
              <a:t>Придумали концепт и начали заполнять паспорт</a:t>
            </a:r>
          </a:p>
        </p:txBody>
      </p:sp>
      <p:sp>
        <p:nvSpPr>
          <p:cNvPr name="TextBox 16" id="16"/>
          <p:cNvSpPr txBox="true"/>
          <p:nvPr/>
        </p:nvSpPr>
        <p:spPr>
          <a:xfrm rot="0">
            <a:off x="9568105" y="5540838"/>
            <a:ext cx="3220434" cy="43180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до декабря 2024</a:t>
            </a:r>
          </a:p>
        </p:txBody>
      </p:sp>
      <p:sp>
        <p:nvSpPr>
          <p:cNvPr name="TextBox 17" id="17"/>
          <p:cNvSpPr txBox="true"/>
          <p:nvPr/>
        </p:nvSpPr>
        <p:spPr>
          <a:xfrm rot="0">
            <a:off x="9535512" y="6261874"/>
            <a:ext cx="3253027" cy="772795"/>
          </a:xfrm>
          <a:prstGeom prst="rect">
            <a:avLst/>
          </a:prstGeom>
        </p:spPr>
        <p:txBody>
          <a:bodyPr anchor="t" rtlCol="false" tIns="0" lIns="0" bIns="0" rIns="0">
            <a:spAutoFit/>
          </a:bodyPr>
          <a:lstStyle/>
          <a:p>
            <a:pPr algn="l">
              <a:lnSpc>
                <a:spcPts val="3079"/>
              </a:lnSpc>
              <a:spcBef>
                <a:spcPct val="0"/>
              </a:spcBef>
            </a:pPr>
            <a:r>
              <a:rPr lang="en-US" sz="2199">
                <a:solidFill>
                  <a:srgbClr val="E5E1DA"/>
                </a:solidFill>
                <a:latin typeface="Lato"/>
                <a:ea typeface="Lato"/>
                <a:cs typeface="Lato"/>
                <a:sym typeface="Lato"/>
              </a:rPr>
              <a:t>Постараемся сделать mvp</a:t>
            </a:r>
          </a:p>
        </p:txBody>
      </p:sp>
      <p:sp>
        <p:nvSpPr>
          <p:cNvPr name="TextBox 18" id="18"/>
          <p:cNvSpPr txBox="true"/>
          <p:nvPr/>
        </p:nvSpPr>
        <p:spPr>
          <a:xfrm rot="0">
            <a:off x="13251744" y="5540838"/>
            <a:ext cx="3892663" cy="431800"/>
          </a:xfrm>
          <a:prstGeom prst="rect">
            <a:avLst/>
          </a:prstGeom>
        </p:spPr>
        <p:txBody>
          <a:bodyPr anchor="t" rtlCol="false" tIns="0" lIns="0" bIns="0" rIns="0">
            <a:spAutoFit/>
          </a:bodyPr>
          <a:lstStyle/>
          <a:p>
            <a:pPr algn="l">
              <a:lnSpc>
                <a:spcPts val="3500"/>
              </a:lnSpc>
              <a:spcBef>
                <a:spcPct val="0"/>
              </a:spcBef>
            </a:pPr>
            <a:r>
              <a:rPr lang="en-US" b="true" sz="2500">
                <a:solidFill>
                  <a:srgbClr val="FFD944"/>
                </a:solidFill>
                <a:latin typeface="Lato Bold"/>
                <a:ea typeface="Lato Bold"/>
                <a:cs typeface="Lato Bold"/>
                <a:sym typeface="Lato Bold"/>
              </a:rPr>
              <a:t>2025</a:t>
            </a:r>
          </a:p>
        </p:txBody>
      </p:sp>
      <p:sp>
        <p:nvSpPr>
          <p:cNvPr name="TextBox 19" id="19"/>
          <p:cNvSpPr txBox="true"/>
          <p:nvPr/>
        </p:nvSpPr>
        <p:spPr>
          <a:xfrm rot="0">
            <a:off x="13571562" y="6261874"/>
            <a:ext cx="3253027" cy="1163320"/>
          </a:xfrm>
          <a:prstGeom prst="rect">
            <a:avLst/>
          </a:prstGeom>
        </p:spPr>
        <p:txBody>
          <a:bodyPr anchor="t" rtlCol="false" tIns="0" lIns="0" bIns="0" rIns="0">
            <a:spAutoFit/>
          </a:bodyPr>
          <a:lstStyle/>
          <a:p>
            <a:pPr algn="l">
              <a:lnSpc>
                <a:spcPts val="3079"/>
              </a:lnSpc>
              <a:spcBef>
                <a:spcPct val="0"/>
              </a:spcBef>
            </a:pPr>
            <a:r>
              <a:rPr lang="en-US" sz="2199">
                <a:solidFill>
                  <a:srgbClr val="E5E1DA"/>
                </a:solidFill>
                <a:latin typeface="Lato"/>
                <a:ea typeface="Lato"/>
                <a:cs typeface="Lato"/>
                <a:sym typeface="Lato"/>
              </a:rPr>
              <a:t>Сделали рабочую модель и будем выходить на рынок</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true" rot="-4983476">
            <a:off x="-2892749" y="-954371"/>
            <a:ext cx="7674102" cy="8229600"/>
          </a:xfrm>
          <a:custGeom>
            <a:avLst/>
            <a:gdLst/>
            <a:ahLst/>
            <a:cxnLst/>
            <a:rect r="r" b="b" t="t" l="l"/>
            <a:pathLst>
              <a:path h="8229600" w="7674102">
                <a:moveTo>
                  <a:pt x="0" y="8229600"/>
                </a:moveTo>
                <a:lnTo>
                  <a:pt x="7674102" y="8229600"/>
                </a:lnTo>
                <a:lnTo>
                  <a:pt x="7674102" y="0"/>
                </a:lnTo>
                <a:lnTo>
                  <a:pt x="0" y="0"/>
                </a:lnTo>
                <a:lnTo>
                  <a:pt x="0" y="8229600"/>
                </a:lnTo>
                <a:close/>
              </a:path>
            </a:pathLst>
          </a:custGeom>
          <a:blipFill>
            <a:blip r:embed="rId2"/>
            <a:stretch>
              <a:fillRect l="0" t="0" r="0" b="0"/>
            </a:stretch>
          </a:blipFill>
        </p:spPr>
      </p:sp>
      <p:sp>
        <p:nvSpPr>
          <p:cNvPr name="Freeform 3" id="3"/>
          <p:cNvSpPr/>
          <p:nvPr/>
        </p:nvSpPr>
        <p:spPr>
          <a:xfrm flipH="false" flipV="false" rot="0">
            <a:off x="15372182" y="7222393"/>
            <a:ext cx="6195600" cy="3384081"/>
          </a:xfrm>
          <a:custGeom>
            <a:avLst/>
            <a:gdLst/>
            <a:ahLst/>
            <a:cxnLst/>
            <a:rect r="r" b="b" t="t" l="l"/>
            <a:pathLst>
              <a:path h="3384081" w="6195600">
                <a:moveTo>
                  <a:pt x="0" y="0"/>
                </a:moveTo>
                <a:lnTo>
                  <a:pt x="6195601" y="0"/>
                </a:lnTo>
                <a:lnTo>
                  <a:pt x="6195601" y="3384081"/>
                </a:lnTo>
                <a:lnTo>
                  <a:pt x="0" y="3384081"/>
                </a:lnTo>
                <a:lnTo>
                  <a:pt x="0" y="0"/>
                </a:lnTo>
                <a:close/>
              </a:path>
            </a:pathLst>
          </a:custGeom>
          <a:blipFill>
            <a:blip r:embed="rId3"/>
            <a:stretch>
              <a:fillRect l="-9750" t="0" r="0" b="-143185"/>
            </a:stretch>
          </a:blipFill>
        </p:spPr>
      </p:sp>
      <p:grpSp>
        <p:nvGrpSpPr>
          <p:cNvPr name="Group 4" id="4"/>
          <p:cNvGrpSpPr/>
          <p:nvPr/>
        </p:nvGrpSpPr>
        <p:grpSpPr>
          <a:xfrm rot="0">
            <a:off x="7026837" y="3132575"/>
            <a:ext cx="4235898" cy="6209424"/>
            <a:chOff x="0" y="0"/>
            <a:chExt cx="656251" cy="962002"/>
          </a:xfrm>
        </p:grpSpPr>
        <p:sp>
          <p:nvSpPr>
            <p:cNvPr name="Freeform 5" id="5"/>
            <p:cNvSpPr/>
            <p:nvPr/>
          </p:nvSpPr>
          <p:spPr>
            <a:xfrm flipH="false" flipV="false" rot="0">
              <a:off x="0" y="0"/>
              <a:ext cx="656251" cy="962002"/>
            </a:xfrm>
            <a:custGeom>
              <a:avLst/>
              <a:gdLst/>
              <a:ahLst/>
              <a:cxnLst/>
              <a:rect r="r" b="b" t="t" l="l"/>
              <a:pathLst>
                <a:path h="962002" w="656251">
                  <a:moveTo>
                    <a:pt x="42037" y="0"/>
                  </a:moveTo>
                  <a:lnTo>
                    <a:pt x="614215" y="0"/>
                  </a:lnTo>
                  <a:cubicBezTo>
                    <a:pt x="625363" y="0"/>
                    <a:pt x="636056" y="4429"/>
                    <a:pt x="643939" y="12312"/>
                  </a:cubicBezTo>
                  <a:cubicBezTo>
                    <a:pt x="651823" y="20196"/>
                    <a:pt x="656251" y="30888"/>
                    <a:pt x="656251" y="42037"/>
                  </a:cubicBezTo>
                  <a:lnTo>
                    <a:pt x="656251" y="919965"/>
                  </a:lnTo>
                  <a:cubicBezTo>
                    <a:pt x="656251" y="943182"/>
                    <a:pt x="637431" y="962002"/>
                    <a:pt x="614215" y="962002"/>
                  </a:cubicBezTo>
                  <a:lnTo>
                    <a:pt x="42037" y="962002"/>
                  </a:lnTo>
                  <a:cubicBezTo>
                    <a:pt x="30888" y="962002"/>
                    <a:pt x="20196" y="957573"/>
                    <a:pt x="12312" y="949690"/>
                  </a:cubicBezTo>
                  <a:cubicBezTo>
                    <a:pt x="4429" y="941807"/>
                    <a:pt x="0" y="931114"/>
                    <a:pt x="0" y="919965"/>
                  </a:cubicBezTo>
                  <a:lnTo>
                    <a:pt x="0" y="42037"/>
                  </a:lnTo>
                  <a:cubicBezTo>
                    <a:pt x="0" y="30888"/>
                    <a:pt x="4429" y="20196"/>
                    <a:pt x="12312" y="12312"/>
                  </a:cubicBezTo>
                  <a:cubicBezTo>
                    <a:pt x="20196" y="4429"/>
                    <a:pt x="30888" y="0"/>
                    <a:pt x="42037" y="0"/>
                  </a:cubicBezTo>
                  <a:close/>
                </a:path>
              </a:pathLst>
            </a:custGeom>
            <a:blipFill>
              <a:blip r:embed="rId4"/>
              <a:stretch>
                <a:fillRect l="-75136" t="0" r="-168770" b="0"/>
              </a:stretch>
            </a:blipFill>
          </p:spPr>
        </p:sp>
      </p:grpSp>
      <p:grpSp>
        <p:nvGrpSpPr>
          <p:cNvPr name="Group 6" id="6"/>
          <p:cNvGrpSpPr/>
          <p:nvPr/>
        </p:nvGrpSpPr>
        <p:grpSpPr>
          <a:xfrm rot="0">
            <a:off x="550652" y="3132575"/>
            <a:ext cx="6188862" cy="2961051"/>
            <a:chOff x="0" y="0"/>
            <a:chExt cx="1629988" cy="779865"/>
          </a:xfrm>
        </p:grpSpPr>
        <p:sp>
          <p:nvSpPr>
            <p:cNvPr name="Freeform 7" id="7"/>
            <p:cNvSpPr/>
            <p:nvPr/>
          </p:nvSpPr>
          <p:spPr>
            <a:xfrm flipH="false" flipV="false" rot="0">
              <a:off x="0" y="0"/>
              <a:ext cx="1629988" cy="779865"/>
            </a:xfrm>
            <a:custGeom>
              <a:avLst/>
              <a:gdLst/>
              <a:ahLst/>
              <a:cxnLst/>
              <a:rect r="r" b="b" t="t" l="l"/>
              <a:pathLst>
                <a:path h="779865" w="1629988">
                  <a:moveTo>
                    <a:pt x="25019" y="0"/>
                  </a:moveTo>
                  <a:lnTo>
                    <a:pt x="1604970" y="0"/>
                  </a:lnTo>
                  <a:cubicBezTo>
                    <a:pt x="1611605" y="0"/>
                    <a:pt x="1617969" y="2636"/>
                    <a:pt x="1622661" y="7328"/>
                  </a:cubicBezTo>
                  <a:cubicBezTo>
                    <a:pt x="1627353" y="12020"/>
                    <a:pt x="1629988" y="18383"/>
                    <a:pt x="1629988" y="25019"/>
                  </a:cubicBezTo>
                  <a:lnTo>
                    <a:pt x="1629988" y="754846"/>
                  </a:lnTo>
                  <a:cubicBezTo>
                    <a:pt x="1629988" y="761482"/>
                    <a:pt x="1627353" y="767845"/>
                    <a:pt x="1622661" y="772537"/>
                  </a:cubicBezTo>
                  <a:cubicBezTo>
                    <a:pt x="1617969" y="777229"/>
                    <a:pt x="1611605" y="779865"/>
                    <a:pt x="1604970" y="779865"/>
                  </a:cubicBezTo>
                  <a:lnTo>
                    <a:pt x="25019" y="779865"/>
                  </a:lnTo>
                  <a:cubicBezTo>
                    <a:pt x="18383" y="779865"/>
                    <a:pt x="12020" y="777229"/>
                    <a:pt x="7328" y="772537"/>
                  </a:cubicBezTo>
                  <a:cubicBezTo>
                    <a:pt x="2636" y="767845"/>
                    <a:pt x="0" y="761482"/>
                    <a:pt x="0" y="754846"/>
                  </a:cubicBezTo>
                  <a:lnTo>
                    <a:pt x="0" y="25019"/>
                  </a:lnTo>
                  <a:cubicBezTo>
                    <a:pt x="0" y="18383"/>
                    <a:pt x="2636" y="12020"/>
                    <a:pt x="7328" y="7328"/>
                  </a:cubicBezTo>
                  <a:cubicBezTo>
                    <a:pt x="12020" y="2636"/>
                    <a:pt x="18383" y="0"/>
                    <a:pt x="25019" y="0"/>
                  </a:cubicBezTo>
                  <a:close/>
                </a:path>
              </a:pathLst>
            </a:custGeom>
            <a:solidFill>
              <a:srgbClr val="000000"/>
            </a:solidFill>
            <a:ln w="38100" cap="sq">
              <a:solidFill>
                <a:srgbClr val="FBF9F1"/>
              </a:solidFill>
              <a:prstDash val="solid"/>
              <a:miter/>
            </a:ln>
          </p:spPr>
        </p:sp>
        <p:sp>
          <p:nvSpPr>
            <p:cNvPr name="TextBox 8" id="8"/>
            <p:cNvSpPr txBox="true"/>
            <p:nvPr/>
          </p:nvSpPr>
          <p:spPr>
            <a:xfrm>
              <a:off x="0" y="-38100"/>
              <a:ext cx="1629988" cy="817965"/>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550652" y="6380949"/>
            <a:ext cx="6188862" cy="2961051"/>
            <a:chOff x="0" y="0"/>
            <a:chExt cx="1629988" cy="779865"/>
          </a:xfrm>
        </p:grpSpPr>
        <p:sp>
          <p:nvSpPr>
            <p:cNvPr name="Freeform 10" id="10"/>
            <p:cNvSpPr/>
            <p:nvPr/>
          </p:nvSpPr>
          <p:spPr>
            <a:xfrm flipH="false" flipV="false" rot="0">
              <a:off x="0" y="0"/>
              <a:ext cx="1629988" cy="779865"/>
            </a:xfrm>
            <a:custGeom>
              <a:avLst/>
              <a:gdLst/>
              <a:ahLst/>
              <a:cxnLst/>
              <a:rect r="r" b="b" t="t" l="l"/>
              <a:pathLst>
                <a:path h="779865" w="1629988">
                  <a:moveTo>
                    <a:pt x="25019" y="0"/>
                  </a:moveTo>
                  <a:lnTo>
                    <a:pt x="1604970" y="0"/>
                  </a:lnTo>
                  <a:cubicBezTo>
                    <a:pt x="1611605" y="0"/>
                    <a:pt x="1617969" y="2636"/>
                    <a:pt x="1622661" y="7328"/>
                  </a:cubicBezTo>
                  <a:cubicBezTo>
                    <a:pt x="1627353" y="12020"/>
                    <a:pt x="1629988" y="18383"/>
                    <a:pt x="1629988" y="25019"/>
                  </a:cubicBezTo>
                  <a:lnTo>
                    <a:pt x="1629988" y="754846"/>
                  </a:lnTo>
                  <a:cubicBezTo>
                    <a:pt x="1629988" y="761482"/>
                    <a:pt x="1627353" y="767845"/>
                    <a:pt x="1622661" y="772537"/>
                  </a:cubicBezTo>
                  <a:cubicBezTo>
                    <a:pt x="1617969" y="777229"/>
                    <a:pt x="1611605" y="779865"/>
                    <a:pt x="1604970" y="779865"/>
                  </a:cubicBezTo>
                  <a:lnTo>
                    <a:pt x="25019" y="779865"/>
                  </a:lnTo>
                  <a:cubicBezTo>
                    <a:pt x="18383" y="779865"/>
                    <a:pt x="12020" y="777229"/>
                    <a:pt x="7328" y="772537"/>
                  </a:cubicBezTo>
                  <a:cubicBezTo>
                    <a:pt x="2636" y="767845"/>
                    <a:pt x="0" y="761482"/>
                    <a:pt x="0" y="754846"/>
                  </a:cubicBezTo>
                  <a:lnTo>
                    <a:pt x="0" y="25019"/>
                  </a:lnTo>
                  <a:cubicBezTo>
                    <a:pt x="0" y="18383"/>
                    <a:pt x="2636" y="12020"/>
                    <a:pt x="7328" y="7328"/>
                  </a:cubicBezTo>
                  <a:cubicBezTo>
                    <a:pt x="12020" y="2636"/>
                    <a:pt x="18383" y="0"/>
                    <a:pt x="25019" y="0"/>
                  </a:cubicBezTo>
                  <a:close/>
                </a:path>
              </a:pathLst>
            </a:custGeom>
            <a:solidFill>
              <a:srgbClr val="000000"/>
            </a:solidFill>
            <a:ln w="38100" cap="sq">
              <a:solidFill>
                <a:srgbClr val="FBF9F1"/>
              </a:solidFill>
              <a:prstDash val="solid"/>
              <a:miter/>
            </a:ln>
          </p:spPr>
        </p:sp>
        <p:sp>
          <p:nvSpPr>
            <p:cNvPr name="TextBox 11" id="11"/>
            <p:cNvSpPr txBox="true"/>
            <p:nvPr/>
          </p:nvSpPr>
          <p:spPr>
            <a:xfrm>
              <a:off x="0" y="-38100"/>
              <a:ext cx="1629988" cy="81796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1548485" y="3132575"/>
            <a:ext cx="6188862" cy="2961051"/>
            <a:chOff x="0" y="0"/>
            <a:chExt cx="1629988" cy="779865"/>
          </a:xfrm>
        </p:grpSpPr>
        <p:sp>
          <p:nvSpPr>
            <p:cNvPr name="Freeform 13" id="13"/>
            <p:cNvSpPr/>
            <p:nvPr/>
          </p:nvSpPr>
          <p:spPr>
            <a:xfrm flipH="false" flipV="false" rot="0">
              <a:off x="0" y="0"/>
              <a:ext cx="1629988" cy="779865"/>
            </a:xfrm>
            <a:custGeom>
              <a:avLst/>
              <a:gdLst/>
              <a:ahLst/>
              <a:cxnLst/>
              <a:rect r="r" b="b" t="t" l="l"/>
              <a:pathLst>
                <a:path h="779865" w="1629988">
                  <a:moveTo>
                    <a:pt x="25019" y="0"/>
                  </a:moveTo>
                  <a:lnTo>
                    <a:pt x="1604970" y="0"/>
                  </a:lnTo>
                  <a:cubicBezTo>
                    <a:pt x="1611605" y="0"/>
                    <a:pt x="1617969" y="2636"/>
                    <a:pt x="1622661" y="7328"/>
                  </a:cubicBezTo>
                  <a:cubicBezTo>
                    <a:pt x="1627353" y="12020"/>
                    <a:pt x="1629988" y="18383"/>
                    <a:pt x="1629988" y="25019"/>
                  </a:cubicBezTo>
                  <a:lnTo>
                    <a:pt x="1629988" y="754846"/>
                  </a:lnTo>
                  <a:cubicBezTo>
                    <a:pt x="1629988" y="761482"/>
                    <a:pt x="1627353" y="767845"/>
                    <a:pt x="1622661" y="772537"/>
                  </a:cubicBezTo>
                  <a:cubicBezTo>
                    <a:pt x="1617969" y="777229"/>
                    <a:pt x="1611605" y="779865"/>
                    <a:pt x="1604970" y="779865"/>
                  </a:cubicBezTo>
                  <a:lnTo>
                    <a:pt x="25019" y="779865"/>
                  </a:lnTo>
                  <a:cubicBezTo>
                    <a:pt x="18383" y="779865"/>
                    <a:pt x="12020" y="777229"/>
                    <a:pt x="7328" y="772537"/>
                  </a:cubicBezTo>
                  <a:cubicBezTo>
                    <a:pt x="2636" y="767845"/>
                    <a:pt x="0" y="761482"/>
                    <a:pt x="0" y="754846"/>
                  </a:cubicBezTo>
                  <a:lnTo>
                    <a:pt x="0" y="25019"/>
                  </a:lnTo>
                  <a:cubicBezTo>
                    <a:pt x="0" y="18383"/>
                    <a:pt x="2636" y="12020"/>
                    <a:pt x="7328" y="7328"/>
                  </a:cubicBezTo>
                  <a:cubicBezTo>
                    <a:pt x="12020" y="2636"/>
                    <a:pt x="18383" y="0"/>
                    <a:pt x="25019" y="0"/>
                  </a:cubicBezTo>
                  <a:close/>
                </a:path>
              </a:pathLst>
            </a:custGeom>
            <a:solidFill>
              <a:srgbClr val="000000"/>
            </a:solidFill>
            <a:ln w="38100" cap="sq">
              <a:solidFill>
                <a:srgbClr val="FBF9F1"/>
              </a:solidFill>
              <a:prstDash val="solid"/>
              <a:miter/>
            </a:ln>
          </p:spPr>
        </p:sp>
        <p:sp>
          <p:nvSpPr>
            <p:cNvPr name="TextBox 14" id="14"/>
            <p:cNvSpPr txBox="true"/>
            <p:nvPr/>
          </p:nvSpPr>
          <p:spPr>
            <a:xfrm>
              <a:off x="0" y="-38100"/>
              <a:ext cx="1629988" cy="817965"/>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1548485" y="6380949"/>
            <a:ext cx="6188862" cy="2961051"/>
            <a:chOff x="0" y="0"/>
            <a:chExt cx="1629988" cy="779865"/>
          </a:xfrm>
        </p:grpSpPr>
        <p:sp>
          <p:nvSpPr>
            <p:cNvPr name="Freeform 16" id="16"/>
            <p:cNvSpPr/>
            <p:nvPr/>
          </p:nvSpPr>
          <p:spPr>
            <a:xfrm flipH="false" flipV="false" rot="0">
              <a:off x="0" y="0"/>
              <a:ext cx="1629988" cy="779865"/>
            </a:xfrm>
            <a:custGeom>
              <a:avLst/>
              <a:gdLst/>
              <a:ahLst/>
              <a:cxnLst/>
              <a:rect r="r" b="b" t="t" l="l"/>
              <a:pathLst>
                <a:path h="779865" w="1629988">
                  <a:moveTo>
                    <a:pt x="25019" y="0"/>
                  </a:moveTo>
                  <a:lnTo>
                    <a:pt x="1604970" y="0"/>
                  </a:lnTo>
                  <a:cubicBezTo>
                    <a:pt x="1611605" y="0"/>
                    <a:pt x="1617969" y="2636"/>
                    <a:pt x="1622661" y="7328"/>
                  </a:cubicBezTo>
                  <a:cubicBezTo>
                    <a:pt x="1627353" y="12020"/>
                    <a:pt x="1629988" y="18383"/>
                    <a:pt x="1629988" y="25019"/>
                  </a:cubicBezTo>
                  <a:lnTo>
                    <a:pt x="1629988" y="754846"/>
                  </a:lnTo>
                  <a:cubicBezTo>
                    <a:pt x="1629988" y="761482"/>
                    <a:pt x="1627353" y="767845"/>
                    <a:pt x="1622661" y="772537"/>
                  </a:cubicBezTo>
                  <a:cubicBezTo>
                    <a:pt x="1617969" y="777229"/>
                    <a:pt x="1611605" y="779865"/>
                    <a:pt x="1604970" y="779865"/>
                  </a:cubicBezTo>
                  <a:lnTo>
                    <a:pt x="25019" y="779865"/>
                  </a:lnTo>
                  <a:cubicBezTo>
                    <a:pt x="18383" y="779865"/>
                    <a:pt x="12020" y="777229"/>
                    <a:pt x="7328" y="772537"/>
                  </a:cubicBezTo>
                  <a:cubicBezTo>
                    <a:pt x="2636" y="767845"/>
                    <a:pt x="0" y="761482"/>
                    <a:pt x="0" y="754846"/>
                  </a:cubicBezTo>
                  <a:lnTo>
                    <a:pt x="0" y="25019"/>
                  </a:lnTo>
                  <a:cubicBezTo>
                    <a:pt x="0" y="18383"/>
                    <a:pt x="2636" y="12020"/>
                    <a:pt x="7328" y="7328"/>
                  </a:cubicBezTo>
                  <a:cubicBezTo>
                    <a:pt x="12020" y="2636"/>
                    <a:pt x="18383" y="0"/>
                    <a:pt x="25019" y="0"/>
                  </a:cubicBezTo>
                  <a:close/>
                </a:path>
              </a:pathLst>
            </a:custGeom>
            <a:solidFill>
              <a:srgbClr val="000000"/>
            </a:solidFill>
            <a:ln w="38100" cap="sq">
              <a:solidFill>
                <a:srgbClr val="FBF9F1"/>
              </a:solidFill>
              <a:prstDash val="solid"/>
              <a:miter/>
            </a:ln>
          </p:spPr>
        </p:sp>
        <p:sp>
          <p:nvSpPr>
            <p:cNvPr name="TextBox 17" id="17"/>
            <p:cNvSpPr txBox="true"/>
            <p:nvPr/>
          </p:nvSpPr>
          <p:spPr>
            <a:xfrm>
              <a:off x="0" y="-38100"/>
              <a:ext cx="1629988" cy="817965"/>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944302" y="4112215"/>
            <a:ext cx="5445149" cy="1163320"/>
          </a:xfrm>
          <a:prstGeom prst="rect">
            <a:avLst/>
          </a:prstGeom>
        </p:spPr>
        <p:txBody>
          <a:bodyPr anchor="t" rtlCol="false" tIns="0" lIns="0" bIns="0" rIns="0">
            <a:spAutoFit/>
          </a:bodyPr>
          <a:lstStyle/>
          <a:p>
            <a:pPr algn="l">
              <a:lnSpc>
                <a:spcPts val="3079"/>
              </a:lnSpc>
              <a:spcBef>
                <a:spcPct val="0"/>
              </a:spcBef>
            </a:pPr>
            <a:r>
              <a:rPr lang="en-US" sz="2199">
                <a:solidFill>
                  <a:srgbClr val="E5E1DA"/>
                </a:solidFill>
                <a:latin typeface="Lato"/>
                <a:ea typeface="Lato"/>
                <a:cs typeface="Lato"/>
                <a:sym typeface="Lato"/>
              </a:rPr>
              <a:t>Улучшение продукта, уникальное позиционирование и программы лояльности</a:t>
            </a:r>
          </a:p>
        </p:txBody>
      </p:sp>
      <p:sp>
        <p:nvSpPr>
          <p:cNvPr name="TextBox 19" id="19"/>
          <p:cNvSpPr txBox="true"/>
          <p:nvPr/>
        </p:nvSpPr>
        <p:spPr>
          <a:xfrm rot="0">
            <a:off x="944302" y="3512516"/>
            <a:ext cx="5406260" cy="854620"/>
          </a:xfrm>
          <a:prstGeom prst="rect">
            <a:avLst/>
          </a:prstGeom>
        </p:spPr>
        <p:txBody>
          <a:bodyPr anchor="t" rtlCol="false" tIns="0" lIns="0" bIns="0" rIns="0">
            <a:spAutoFit/>
          </a:bodyPr>
          <a:lstStyle/>
          <a:p>
            <a:pPr algn="l">
              <a:lnSpc>
                <a:spcPts val="3475"/>
              </a:lnSpc>
            </a:pPr>
            <a:r>
              <a:rPr lang="en-US" sz="2482" b="true">
                <a:solidFill>
                  <a:srgbClr val="FBF9F1"/>
                </a:solidFill>
                <a:latin typeface="Lato Bold"/>
                <a:ea typeface="Lato Bold"/>
                <a:cs typeface="Lato Bold"/>
                <a:sym typeface="Lato Bold"/>
              </a:rPr>
              <a:t>ВЫСОКАЯ КОНКУРЕНЦИЯ</a:t>
            </a:r>
          </a:p>
          <a:p>
            <a:pPr algn="l">
              <a:lnSpc>
                <a:spcPts val="3475"/>
              </a:lnSpc>
              <a:spcBef>
                <a:spcPct val="0"/>
              </a:spcBef>
            </a:pPr>
          </a:p>
        </p:txBody>
      </p:sp>
      <p:sp>
        <p:nvSpPr>
          <p:cNvPr name="TextBox 20" id="20"/>
          <p:cNvSpPr txBox="true"/>
          <p:nvPr/>
        </p:nvSpPr>
        <p:spPr>
          <a:xfrm rot="0">
            <a:off x="4525413" y="945000"/>
            <a:ext cx="9237174" cy="758825"/>
          </a:xfrm>
          <a:prstGeom prst="rect">
            <a:avLst/>
          </a:prstGeom>
        </p:spPr>
        <p:txBody>
          <a:bodyPr anchor="t" rtlCol="false" tIns="0" lIns="0" bIns="0" rIns="0">
            <a:spAutoFit/>
          </a:bodyPr>
          <a:lstStyle/>
          <a:p>
            <a:pPr algn="ctr">
              <a:lnSpc>
                <a:spcPts val="5500"/>
              </a:lnSpc>
            </a:pPr>
            <a:r>
              <a:rPr lang="en-US" b="true" sz="5000">
                <a:solidFill>
                  <a:srgbClr val="FBF9F1"/>
                </a:solidFill>
                <a:latin typeface="Poppins Bold"/>
                <a:ea typeface="Poppins Bold"/>
                <a:cs typeface="Poppins Bold"/>
                <a:sym typeface="Poppins Bold"/>
              </a:rPr>
              <a:t>АНАЛИЗ РИСКОВ</a:t>
            </a:r>
          </a:p>
        </p:txBody>
      </p:sp>
      <p:sp>
        <p:nvSpPr>
          <p:cNvPr name="TextBox 21" id="21"/>
          <p:cNvSpPr txBox="true"/>
          <p:nvPr/>
        </p:nvSpPr>
        <p:spPr>
          <a:xfrm rot="0">
            <a:off x="944302" y="7360589"/>
            <a:ext cx="5445149" cy="1553845"/>
          </a:xfrm>
          <a:prstGeom prst="rect">
            <a:avLst/>
          </a:prstGeom>
        </p:spPr>
        <p:txBody>
          <a:bodyPr anchor="t" rtlCol="false" tIns="0" lIns="0" bIns="0" rIns="0">
            <a:spAutoFit/>
          </a:bodyPr>
          <a:lstStyle/>
          <a:p>
            <a:pPr algn="l">
              <a:lnSpc>
                <a:spcPts val="3079"/>
              </a:lnSpc>
            </a:pPr>
            <a:r>
              <a:rPr lang="en-US" sz="2199">
                <a:solidFill>
                  <a:srgbClr val="E5E1DA"/>
                </a:solidFill>
                <a:latin typeface="Lato"/>
                <a:ea typeface="Lato"/>
                <a:cs typeface="Lato"/>
                <a:sym typeface="Lato"/>
              </a:rPr>
              <a:t>Регулярное обслуживание, протоколы быстрого реагирования и обучение операторов</a:t>
            </a:r>
          </a:p>
          <a:p>
            <a:pPr algn="l">
              <a:lnSpc>
                <a:spcPts val="3079"/>
              </a:lnSpc>
              <a:spcBef>
                <a:spcPct val="0"/>
              </a:spcBef>
            </a:pPr>
          </a:p>
        </p:txBody>
      </p:sp>
      <p:sp>
        <p:nvSpPr>
          <p:cNvPr name="TextBox 22" id="22"/>
          <p:cNvSpPr txBox="true"/>
          <p:nvPr/>
        </p:nvSpPr>
        <p:spPr>
          <a:xfrm rot="0">
            <a:off x="944302" y="6751365"/>
            <a:ext cx="5445149" cy="869950"/>
          </a:xfrm>
          <a:prstGeom prst="rect">
            <a:avLst/>
          </a:prstGeom>
        </p:spPr>
        <p:txBody>
          <a:bodyPr anchor="t" rtlCol="false" tIns="0" lIns="0" bIns="0" rIns="0">
            <a:spAutoFit/>
          </a:bodyPr>
          <a:lstStyle/>
          <a:p>
            <a:pPr algn="l">
              <a:lnSpc>
                <a:spcPts val="3500"/>
              </a:lnSpc>
            </a:pPr>
            <a:r>
              <a:rPr lang="en-US" sz="2500" b="true">
                <a:solidFill>
                  <a:srgbClr val="FBF9F1"/>
                </a:solidFill>
                <a:latin typeface="Lato Bold"/>
                <a:ea typeface="Lato Bold"/>
                <a:cs typeface="Lato Bold"/>
                <a:sym typeface="Lato Bold"/>
              </a:rPr>
              <a:t>ТЕХНИЧЕСКИЕ СБОИ ДРОНОВ</a:t>
            </a:r>
          </a:p>
          <a:p>
            <a:pPr algn="l">
              <a:lnSpc>
                <a:spcPts val="3500"/>
              </a:lnSpc>
              <a:spcBef>
                <a:spcPct val="0"/>
              </a:spcBef>
            </a:pPr>
          </a:p>
        </p:txBody>
      </p:sp>
      <p:sp>
        <p:nvSpPr>
          <p:cNvPr name="TextBox 23" id="23"/>
          <p:cNvSpPr txBox="true"/>
          <p:nvPr/>
        </p:nvSpPr>
        <p:spPr>
          <a:xfrm rot="0">
            <a:off x="11942135" y="4112215"/>
            <a:ext cx="5445149" cy="1553845"/>
          </a:xfrm>
          <a:prstGeom prst="rect">
            <a:avLst/>
          </a:prstGeom>
        </p:spPr>
        <p:txBody>
          <a:bodyPr anchor="t" rtlCol="false" tIns="0" lIns="0" bIns="0" rIns="0">
            <a:spAutoFit/>
          </a:bodyPr>
          <a:lstStyle/>
          <a:p>
            <a:pPr algn="l">
              <a:lnSpc>
                <a:spcPts val="3079"/>
              </a:lnSpc>
            </a:pPr>
            <a:r>
              <a:rPr lang="en-US" sz="2199">
                <a:solidFill>
                  <a:srgbClr val="E5E1DA"/>
                </a:solidFill>
                <a:latin typeface="Lato"/>
                <a:ea typeface="Lato"/>
                <a:cs typeface="Lato"/>
                <a:sym typeface="Lato"/>
              </a:rPr>
              <a:t>Маркетинговые исследования, адаптация предложения и специальные акции для привлечения клиентов.</a:t>
            </a:r>
          </a:p>
          <a:p>
            <a:pPr algn="l">
              <a:lnSpc>
                <a:spcPts val="3079"/>
              </a:lnSpc>
              <a:spcBef>
                <a:spcPct val="0"/>
              </a:spcBef>
            </a:pPr>
          </a:p>
        </p:txBody>
      </p:sp>
      <p:sp>
        <p:nvSpPr>
          <p:cNvPr name="TextBox 24" id="24"/>
          <p:cNvSpPr txBox="true"/>
          <p:nvPr/>
        </p:nvSpPr>
        <p:spPr>
          <a:xfrm rot="0">
            <a:off x="11942135" y="3502991"/>
            <a:ext cx="5445149" cy="869950"/>
          </a:xfrm>
          <a:prstGeom prst="rect">
            <a:avLst/>
          </a:prstGeom>
        </p:spPr>
        <p:txBody>
          <a:bodyPr anchor="t" rtlCol="false" tIns="0" lIns="0" bIns="0" rIns="0">
            <a:spAutoFit/>
          </a:bodyPr>
          <a:lstStyle/>
          <a:p>
            <a:pPr algn="l">
              <a:lnSpc>
                <a:spcPts val="3500"/>
              </a:lnSpc>
            </a:pPr>
            <a:r>
              <a:rPr lang="en-US" sz="2500" b="true">
                <a:solidFill>
                  <a:srgbClr val="FBF9F1"/>
                </a:solidFill>
                <a:latin typeface="Lato Bold"/>
                <a:ea typeface="Lato Bold"/>
                <a:cs typeface="Lato Bold"/>
                <a:sym typeface="Lato Bold"/>
              </a:rPr>
              <a:t>НИЗКИЙ СПРОС НА УСЛУГИ</a:t>
            </a:r>
          </a:p>
          <a:p>
            <a:pPr algn="l">
              <a:lnSpc>
                <a:spcPts val="3500"/>
              </a:lnSpc>
              <a:spcBef>
                <a:spcPct val="0"/>
              </a:spcBef>
            </a:pPr>
          </a:p>
        </p:txBody>
      </p:sp>
      <p:sp>
        <p:nvSpPr>
          <p:cNvPr name="TextBox 25" id="25"/>
          <p:cNvSpPr txBox="true"/>
          <p:nvPr/>
        </p:nvSpPr>
        <p:spPr>
          <a:xfrm rot="0">
            <a:off x="11851154" y="7193584"/>
            <a:ext cx="5583525" cy="1887855"/>
          </a:xfrm>
          <a:prstGeom prst="rect">
            <a:avLst/>
          </a:prstGeom>
        </p:spPr>
        <p:txBody>
          <a:bodyPr anchor="t" rtlCol="false" tIns="0" lIns="0" bIns="0" rIns="0">
            <a:spAutoFit/>
          </a:bodyPr>
          <a:lstStyle/>
          <a:p>
            <a:pPr algn="l" marL="388622" indent="-194311" lvl="1">
              <a:lnSpc>
                <a:spcPts val="2520"/>
              </a:lnSpc>
              <a:buFont typeface="Arial"/>
              <a:buChar char="•"/>
            </a:pPr>
            <a:r>
              <a:rPr lang="en-US" sz="1800">
                <a:solidFill>
                  <a:srgbClr val="E5E1DA"/>
                </a:solidFill>
                <a:latin typeface="Lato"/>
                <a:ea typeface="Lato"/>
                <a:cs typeface="Lato"/>
                <a:sym typeface="Lato"/>
              </a:rPr>
              <a:t>Внедрение надежных систем безопасности и шифрования данных.</a:t>
            </a:r>
          </a:p>
          <a:p>
            <a:pPr algn="l" marL="388622" indent="-194311" lvl="1">
              <a:lnSpc>
                <a:spcPts val="2520"/>
              </a:lnSpc>
              <a:buFont typeface="Arial"/>
              <a:buChar char="•"/>
            </a:pPr>
            <a:r>
              <a:rPr lang="en-US" sz="1800">
                <a:solidFill>
                  <a:srgbClr val="E5E1DA"/>
                </a:solidFill>
                <a:latin typeface="Lato"/>
                <a:ea typeface="Lato"/>
                <a:cs typeface="Lato"/>
                <a:sym typeface="Lato"/>
              </a:rPr>
              <a:t>Регулярное обновление программного обеспечения для защиты от новых угроз.</a:t>
            </a:r>
          </a:p>
          <a:p>
            <a:pPr algn="l" marL="388622" indent="-194311" lvl="1">
              <a:lnSpc>
                <a:spcPts val="2520"/>
              </a:lnSpc>
              <a:buFont typeface="Arial"/>
              <a:buChar char="•"/>
            </a:pPr>
            <a:r>
              <a:rPr lang="en-US" sz="1800">
                <a:solidFill>
                  <a:srgbClr val="E5E1DA"/>
                </a:solidFill>
                <a:latin typeface="Lato"/>
                <a:ea typeface="Lato"/>
                <a:cs typeface="Lato"/>
                <a:sym typeface="Lato"/>
              </a:rPr>
              <a:t> </a:t>
            </a:r>
            <a:r>
              <a:rPr lang="en-US" sz="1800">
                <a:solidFill>
                  <a:srgbClr val="E5E1DA"/>
                </a:solidFill>
                <a:latin typeface="Lato"/>
                <a:ea typeface="Lato"/>
                <a:cs typeface="Lato"/>
                <a:sym typeface="Lato"/>
              </a:rPr>
              <a:t>Обучение сотрудников по кибербезопасности и лучшим практикам защиты информации</a:t>
            </a:r>
          </a:p>
        </p:txBody>
      </p:sp>
      <p:sp>
        <p:nvSpPr>
          <p:cNvPr name="TextBox 26" id="26"/>
          <p:cNvSpPr txBox="true"/>
          <p:nvPr/>
        </p:nvSpPr>
        <p:spPr>
          <a:xfrm rot="0">
            <a:off x="11942135" y="6751365"/>
            <a:ext cx="5445149" cy="431800"/>
          </a:xfrm>
          <a:prstGeom prst="rect">
            <a:avLst/>
          </a:prstGeom>
        </p:spPr>
        <p:txBody>
          <a:bodyPr anchor="t" rtlCol="false" tIns="0" lIns="0" bIns="0" rIns="0">
            <a:spAutoFit/>
          </a:bodyPr>
          <a:lstStyle/>
          <a:p>
            <a:pPr algn="l">
              <a:lnSpc>
                <a:spcPts val="3500"/>
              </a:lnSpc>
              <a:spcBef>
                <a:spcPct val="0"/>
              </a:spcBef>
            </a:pPr>
            <a:r>
              <a:rPr lang="en-US" b="true" sz="2500">
                <a:solidFill>
                  <a:srgbClr val="FBF9F1"/>
                </a:solidFill>
                <a:latin typeface="Lato Bold"/>
                <a:ea typeface="Lato Bold"/>
                <a:cs typeface="Lato Bold"/>
                <a:sym typeface="Lato Bold"/>
              </a:rPr>
              <a:t>КИБЕРУГРОЗЫ</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028700" y="3990108"/>
            <a:ext cx="2867087" cy="3645301"/>
            <a:chOff x="0" y="0"/>
            <a:chExt cx="1100884" cy="1399697"/>
          </a:xfrm>
        </p:grpSpPr>
        <p:sp>
          <p:nvSpPr>
            <p:cNvPr name="Freeform 3" id="3"/>
            <p:cNvSpPr/>
            <p:nvPr/>
          </p:nvSpPr>
          <p:spPr>
            <a:xfrm flipH="false" flipV="false" rot="0">
              <a:off x="0" y="0"/>
              <a:ext cx="1100884" cy="1399697"/>
            </a:xfrm>
            <a:custGeom>
              <a:avLst/>
              <a:gdLst/>
              <a:ahLst/>
              <a:cxnLst/>
              <a:rect r="r" b="b" t="t" l="l"/>
              <a:pathLst>
                <a:path h="1399697" w="1100884">
                  <a:moveTo>
                    <a:pt x="40504" y="0"/>
                  </a:moveTo>
                  <a:lnTo>
                    <a:pt x="1060380" y="0"/>
                  </a:lnTo>
                  <a:cubicBezTo>
                    <a:pt x="1071122" y="0"/>
                    <a:pt x="1081424" y="4267"/>
                    <a:pt x="1089020" y="11863"/>
                  </a:cubicBezTo>
                  <a:cubicBezTo>
                    <a:pt x="1096616" y="19459"/>
                    <a:pt x="1100884" y="29762"/>
                    <a:pt x="1100884" y="40504"/>
                  </a:cubicBezTo>
                  <a:lnTo>
                    <a:pt x="1100884" y="1359193"/>
                  </a:lnTo>
                  <a:cubicBezTo>
                    <a:pt x="1100884" y="1369935"/>
                    <a:pt x="1096616" y="1380237"/>
                    <a:pt x="1089020" y="1387834"/>
                  </a:cubicBezTo>
                  <a:cubicBezTo>
                    <a:pt x="1081424" y="1395429"/>
                    <a:pt x="1071122" y="1399697"/>
                    <a:pt x="1060380" y="1399697"/>
                  </a:cubicBezTo>
                  <a:lnTo>
                    <a:pt x="40504" y="1399697"/>
                  </a:lnTo>
                  <a:cubicBezTo>
                    <a:pt x="18134" y="1399697"/>
                    <a:pt x="0" y="1381563"/>
                    <a:pt x="0" y="1359193"/>
                  </a:cubicBezTo>
                  <a:lnTo>
                    <a:pt x="0" y="40504"/>
                  </a:lnTo>
                  <a:cubicBezTo>
                    <a:pt x="0" y="29762"/>
                    <a:pt x="4267" y="19459"/>
                    <a:pt x="11863" y="11863"/>
                  </a:cubicBezTo>
                  <a:cubicBezTo>
                    <a:pt x="19459" y="4267"/>
                    <a:pt x="29762" y="0"/>
                    <a:pt x="40504" y="0"/>
                  </a:cubicBezTo>
                  <a:close/>
                </a:path>
              </a:pathLst>
            </a:custGeom>
            <a:blipFill>
              <a:blip r:embed="rId2"/>
              <a:stretch>
                <a:fillRect l="-13492" t="0" r="-13492" b="0"/>
              </a:stretch>
            </a:blipFill>
          </p:spPr>
        </p:sp>
      </p:grpSp>
      <p:grpSp>
        <p:nvGrpSpPr>
          <p:cNvPr name="Group 4" id="4"/>
          <p:cNvGrpSpPr/>
          <p:nvPr/>
        </p:nvGrpSpPr>
        <p:grpSpPr>
          <a:xfrm rot="0">
            <a:off x="4984443" y="3990108"/>
            <a:ext cx="2867087" cy="3645301"/>
            <a:chOff x="0" y="0"/>
            <a:chExt cx="1100884" cy="1399697"/>
          </a:xfrm>
        </p:grpSpPr>
        <p:sp>
          <p:nvSpPr>
            <p:cNvPr name="Freeform 5" id="5"/>
            <p:cNvSpPr/>
            <p:nvPr/>
          </p:nvSpPr>
          <p:spPr>
            <a:xfrm flipH="false" flipV="false" rot="0">
              <a:off x="0" y="0"/>
              <a:ext cx="1100884" cy="1399697"/>
            </a:xfrm>
            <a:custGeom>
              <a:avLst/>
              <a:gdLst/>
              <a:ahLst/>
              <a:cxnLst/>
              <a:rect r="r" b="b" t="t" l="l"/>
              <a:pathLst>
                <a:path h="1399697" w="1100884">
                  <a:moveTo>
                    <a:pt x="40504" y="0"/>
                  </a:moveTo>
                  <a:lnTo>
                    <a:pt x="1060380" y="0"/>
                  </a:lnTo>
                  <a:cubicBezTo>
                    <a:pt x="1071122" y="0"/>
                    <a:pt x="1081424" y="4267"/>
                    <a:pt x="1089020" y="11863"/>
                  </a:cubicBezTo>
                  <a:cubicBezTo>
                    <a:pt x="1096616" y="19459"/>
                    <a:pt x="1100884" y="29762"/>
                    <a:pt x="1100884" y="40504"/>
                  </a:cubicBezTo>
                  <a:lnTo>
                    <a:pt x="1100884" y="1359193"/>
                  </a:lnTo>
                  <a:cubicBezTo>
                    <a:pt x="1100884" y="1369935"/>
                    <a:pt x="1096616" y="1380237"/>
                    <a:pt x="1089020" y="1387834"/>
                  </a:cubicBezTo>
                  <a:cubicBezTo>
                    <a:pt x="1081424" y="1395429"/>
                    <a:pt x="1071122" y="1399697"/>
                    <a:pt x="1060380" y="1399697"/>
                  </a:cubicBezTo>
                  <a:lnTo>
                    <a:pt x="40504" y="1399697"/>
                  </a:lnTo>
                  <a:cubicBezTo>
                    <a:pt x="18134" y="1399697"/>
                    <a:pt x="0" y="1381563"/>
                    <a:pt x="0" y="1359193"/>
                  </a:cubicBezTo>
                  <a:lnTo>
                    <a:pt x="0" y="40504"/>
                  </a:lnTo>
                  <a:cubicBezTo>
                    <a:pt x="0" y="29762"/>
                    <a:pt x="4267" y="19459"/>
                    <a:pt x="11863" y="11863"/>
                  </a:cubicBezTo>
                  <a:cubicBezTo>
                    <a:pt x="19459" y="4267"/>
                    <a:pt x="29762" y="0"/>
                    <a:pt x="40504" y="0"/>
                  </a:cubicBezTo>
                  <a:close/>
                </a:path>
              </a:pathLst>
            </a:custGeom>
            <a:blipFill>
              <a:blip r:embed="rId3"/>
              <a:stretch>
                <a:fillRect l="-13571" t="0" r="-13571" b="0"/>
              </a:stretch>
            </a:blipFill>
          </p:spPr>
        </p:sp>
      </p:grpSp>
      <p:sp>
        <p:nvSpPr>
          <p:cNvPr name="Freeform 6" id="6"/>
          <p:cNvSpPr/>
          <p:nvPr/>
        </p:nvSpPr>
        <p:spPr>
          <a:xfrm flipH="false" flipV="false" rot="-2181579">
            <a:off x="14622652" y="162339"/>
            <a:ext cx="10128448" cy="10895890"/>
          </a:xfrm>
          <a:custGeom>
            <a:avLst/>
            <a:gdLst/>
            <a:ahLst/>
            <a:cxnLst/>
            <a:rect r="r" b="b" t="t" l="l"/>
            <a:pathLst>
              <a:path h="10895890" w="10128448">
                <a:moveTo>
                  <a:pt x="0" y="0"/>
                </a:moveTo>
                <a:lnTo>
                  <a:pt x="10128447" y="0"/>
                </a:lnTo>
                <a:lnTo>
                  <a:pt x="10128447" y="10895890"/>
                </a:lnTo>
                <a:lnTo>
                  <a:pt x="0" y="10895890"/>
                </a:lnTo>
                <a:lnTo>
                  <a:pt x="0" y="0"/>
                </a:lnTo>
                <a:close/>
              </a:path>
            </a:pathLst>
          </a:custGeom>
          <a:blipFill>
            <a:blip r:embed="rId4"/>
            <a:stretch>
              <a:fillRect l="-157" t="0" r="-157" b="0"/>
            </a:stretch>
          </a:blipFill>
        </p:spPr>
      </p:sp>
      <p:grpSp>
        <p:nvGrpSpPr>
          <p:cNvPr name="Group 7" id="7"/>
          <p:cNvGrpSpPr/>
          <p:nvPr/>
        </p:nvGrpSpPr>
        <p:grpSpPr>
          <a:xfrm rot="0">
            <a:off x="8940186" y="3990108"/>
            <a:ext cx="2867087" cy="3645301"/>
            <a:chOff x="0" y="0"/>
            <a:chExt cx="1100884" cy="1399697"/>
          </a:xfrm>
        </p:grpSpPr>
        <p:sp>
          <p:nvSpPr>
            <p:cNvPr name="Freeform 8" id="8"/>
            <p:cNvSpPr/>
            <p:nvPr/>
          </p:nvSpPr>
          <p:spPr>
            <a:xfrm flipH="false" flipV="false" rot="0">
              <a:off x="0" y="0"/>
              <a:ext cx="1100884" cy="1399697"/>
            </a:xfrm>
            <a:custGeom>
              <a:avLst/>
              <a:gdLst/>
              <a:ahLst/>
              <a:cxnLst/>
              <a:rect r="r" b="b" t="t" l="l"/>
              <a:pathLst>
                <a:path h="1399697" w="1100884">
                  <a:moveTo>
                    <a:pt x="40504" y="0"/>
                  </a:moveTo>
                  <a:lnTo>
                    <a:pt x="1060380" y="0"/>
                  </a:lnTo>
                  <a:cubicBezTo>
                    <a:pt x="1071122" y="0"/>
                    <a:pt x="1081424" y="4267"/>
                    <a:pt x="1089020" y="11863"/>
                  </a:cubicBezTo>
                  <a:cubicBezTo>
                    <a:pt x="1096616" y="19459"/>
                    <a:pt x="1100884" y="29762"/>
                    <a:pt x="1100884" y="40504"/>
                  </a:cubicBezTo>
                  <a:lnTo>
                    <a:pt x="1100884" y="1359193"/>
                  </a:lnTo>
                  <a:cubicBezTo>
                    <a:pt x="1100884" y="1369935"/>
                    <a:pt x="1096616" y="1380237"/>
                    <a:pt x="1089020" y="1387834"/>
                  </a:cubicBezTo>
                  <a:cubicBezTo>
                    <a:pt x="1081424" y="1395429"/>
                    <a:pt x="1071122" y="1399697"/>
                    <a:pt x="1060380" y="1399697"/>
                  </a:cubicBezTo>
                  <a:lnTo>
                    <a:pt x="40504" y="1399697"/>
                  </a:lnTo>
                  <a:cubicBezTo>
                    <a:pt x="18134" y="1399697"/>
                    <a:pt x="0" y="1381563"/>
                    <a:pt x="0" y="1359193"/>
                  </a:cubicBezTo>
                  <a:lnTo>
                    <a:pt x="0" y="40504"/>
                  </a:lnTo>
                  <a:cubicBezTo>
                    <a:pt x="0" y="29762"/>
                    <a:pt x="4267" y="19459"/>
                    <a:pt x="11863" y="11863"/>
                  </a:cubicBezTo>
                  <a:cubicBezTo>
                    <a:pt x="19459" y="4267"/>
                    <a:pt x="29762" y="0"/>
                    <a:pt x="40504" y="0"/>
                  </a:cubicBezTo>
                  <a:close/>
                </a:path>
              </a:pathLst>
            </a:custGeom>
            <a:blipFill>
              <a:blip r:embed="rId5"/>
              <a:stretch>
                <a:fillRect l="0" t="-337" r="0" b="-337"/>
              </a:stretch>
            </a:blipFill>
          </p:spPr>
        </p:sp>
      </p:grpSp>
      <p:grpSp>
        <p:nvGrpSpPr>
          <p:cNvPr name="Group 9" id="9"/>
          <p:cNvGrpSpPr/>
          <p:nvPr/>
        </p:nvGrpSpPr>
        <p:grpSpPr>
          <a:xfrm rot="0">
            <a:off x="12895929" y="3990108"/>
            <a:ext cx="2867087" cy="3645301"/>
            <a:chOff x="0" y="0"/>
            <a:chExt cx="1100884" cy="1399697"/>
          </a:xfrm>
        </p:grpSpPr>
        <p:sp>
          <p:nvSpPr>
            <p:cNvPr name="Freeform 10" id="10"/>
            <p:cNvSpPr/>
            <p:nvPr/>
          </p:nvSpPr>
          <p:spPr>
            <a:xfrm flipH="false" flipV="false" rot="0">
              <a:off x="0" y="0"/>
              <a:ext cx="1100884" cy="1399697"/>
            </a:xfrm>
            <a:custGeom>
              <a:avLst/>
              <a:gdLst/>
              <a:ahLst/>
              <a:cxnLst/>
              <a:rect r="r" b="b" t="t" l="l"/>
              <a:pathLst>
                <a:path h="1399697" w="1100884">
                  <a:moveTo>
                    <a:pt x="40504" y="0"/>
                  </a:moveTo>
                  <a:lnTo>
                    <a:pt x="1060380" y="0"/>
                  </a:lnTo>
                  <a:cubicBezTo>
                    <a:pt x="1071122" y="0"/>
                    <a:pt x="1081424" y="4267"/>
                    <a:pt x="1089020" y="11863"/>
                  </a:cubicBezTo>
                  <a:cubicBezTo>
                    <a:pt x="1096616" y="19459"/>
                    <a:pt x="1100884" y="29762"/>
                    <a:pt x="1100884" y="40504"/>
                  </a:cubicBezTo>
                  <a:lnTo>
                    <a:pt x="1100884" y="1359193"/>
                  </a:lnTo>
                  <a:cubicBezTo>
                    <a:pt x="1100884" y="1369935"/>
                    <a:pt x="1096616" y="1380237"/>
                    <a:pt x="1089020" y="1387834"/>
                  </a:cubicBezTo>
                  <a:cubicBezTo>
                    <a:pt x="1081424" y="1395429"/>
                    <a:pt x="1071122" y="1399697"/>
                    <a:pt x="1060380" y="1399697"/>
                  </a:cubicBezTo>
                  <a:lnTo>
                    <a:pt x="40504" y="1399697"/>
                  </a:lnTo>
                  <a:cubicBezTo>
                    <a:pt x="18134" y="1399697"/>
                    <a:pt x="0" y="1381563"/>
                    <a:pt x="0" y="1359193"/>
                  </a:cubicBezTo>
                  <a:lnTo>
                    <a:pt x="0" y="40504"/>
                  </a:lnTo>
                  <a:cubicBezTo>
                    <a:pt x="0" y="29762"/>
                    <a:pt x="4267" y="19459"/>
                    <a:pt x="11863" y="11863"/>
                  </a:cubicBezTo>
                  <a:cubicBezTo>
                    <a:pt x="19459" y="4267"/>
                    <a:pt x="29762" y="0"/>
                    <a:pt x="40504" y="0"/>
                  </a:cubicBezTo>
                  <a:close/>
                </a:path>
              </a:pathLst>
            </a:custGeom>
            <a:blipFill>
              <a:blip r:embed="rId6"/>
              <a:stretch>
                <a:fillRect l="0" t="-2434" r="0" b="-2434"/>
              </a:stretch>
            </a:blipFill>
          </p:spPr>
        </p:sp>
      </p:grpSp>
      <p:sp>
        <p:nvSpPr>
          <p:cNvPr name="TextBox 11" id="11"/>
          <p:cNvSpPr txBox="true"/>
          <p:nvPr/>
        </p:nvSpPr>
        <p:spPr>
          <a:xfrm rot="0">
            <a:off x="1028700" y="8909050"/>
            <a:ext cx="2867087" cy="349250"/>
          </a:xfrm>
          <a:prstGeom prst="rect">
            <a:avLst/>
          </a:prstGeom>
        </p:spPr>
        <p:txBody>
          <a:bodyPr anchor="t" rtlCol="false" tIns="0" lIns="0" bIns="0" rIns="0">
            <a:spAutoFit/>
          </a:bodyPr>
          <a:lstStyle/>
          <a:p>
            <a:pPr algn="l">
              <a:lnSpc>
                <a:spcPts val="2800"/>
              </a:lnSpc>
              <a:spcBef>
                <a:spcPct val="0"/>
              </a:spcBef>
            </a:pPr>
            <a:r>
              <a:rPr lang="en-US" sz="2000">
                <a:solidFill>
                  <a:srgbClr val="E5E1DA"/>
                </a:solidFill>
                <a:latin typeface="Lato"/>
                <a:ea typeface="Lato"/>
                <a:cs typeface="Lato"/>
                <a:sym typeface="Lato"/>
              </a:rPr>
              <a:t>CODER, TEAM LEAD</a:t>
            </a:r>
          </a:p>
        </p:txBody>
      </p:sp>
      <p:sp>
        <p:nvSpPr>
          <p:cNvPr name="TextBox 12" id="12"/>
          <p:cNvSpPr txBox="true"/>
          <p:nvPr/>
        </p:nvSpPr>
        <p:spPr>
          <a:xfrm rot="0">
            <a:off x="1028700" y="8005049"/>
            <a:ext cx="2237163" cy="798830"/>
          </a:xfrm>
          <a:prstGeom prst="rect">
            <a:avLst/>
          </a:prstGeom>
        </p:spPr>
        <p:txBody>
          <a:bodyPr anchor="t" rtlCol="false" tIns="0" lIns="0" bIns="0" rIns="0">
            <a:spAutoFit/>
          </a:bodyPr>
          <a:lstStyle/>
          <a:p>
            <a:pPr algn="l">
              <a:lnSpc>
                <a:spcPts val="3220"/>
              </a:lnSpc>
            </a:pPr>
            <a:r>
              <a:rPr lang="en-US" sz="2300" b="true">
                <a:solidFill>
                  <a:srgbClr val="FBF9F1"/>
                </a:solidFill>
                <a:latin typeface="Lato Bold"/>
                <a:ea typeface="Lato Bold"/>
                <a:cs typeface="Lato Bold"/>
                <a:sym typeface="Lato Bold"/>
              </a:rPr>
              <a:t>STEBUNOV</a:t>
            </a:r>
          </a:p>
          <a:p>
            <a:pPr algn="l">
              <a:lnSpc>
                <a:spcPts val="3220"/>
              </a:lnSpc>
              <a:spcBef>
                <a:spcPct val="0"/>
              </a:spcBef>
            </a:pPr>
            <a:r>
              <a:rPr lang="en-US" b="true" sz="2300">
                <a:solidFill>
                  <a:srgbClr val="FBF9F1"/>
                </a:solidFill>
                <a:latin typeface="Lato Bold"/>
                <a:ea typeface="Lato Bold"/>
                <a:cs typeface="Lato Bold"/>
                <a:sym typeface="Lato Bold"/>
              </a:rPr>
              <a:t>ALEXANDER</a:t>
            </a:r>
          </a:p>
        </p:txBody>
      </p:sp>
      <p:sp>
        <p:nvSpPr>
          <p:cNvPr name="TextBox 13" id="13"/>
          <p:cNvSpPr txBox="true"/>
          <p:nvPr/>
        </p:nvSpPr>
        <p:spPr>
          <a:xfrm rot="0">
            <a:off x="1028700" y="1019175"/>
            <a:ext cx="4474326" cy="923925"/>
          </a:xfrm>
          <a:prstGeom prst="rect">
            <a:avLst/>
          </a:prstGeom>
        </p:spPr>
        <p:txBody>
          <a:bodyPr anchor="t" rtlCol="false" tIns="0" lIns="0" bIns="0" rIns="0">
            <a:spAutoFit/>
          </a:bodyPr>
          <a:lstStyle/>
          <a:p>
            <a:pPr algn="l">
              <a:lnSpc>
                <a:spcPts val="6600"/>
              </a:lnSpc>
            </a:pPr>
            <a:r>
              <a:rPr lang="en-US" sz="6000" b="true">
                <a:solidFill>
                  <a:srgbClr val="FBF9F1"/>
                </a:solidFill>
                <a:latin typeface="Poppins Bold"/>
                <a:ea typeface="Poppins Bold"/>
                <a:cs typeface="Poppins Bold"/>
                <a:sym typeface="Poppins Bold"/>
              </a:rPr>
              <a:t> TEAM</a:t>
            </a:r>
          </a:p>
        </p:txBody>
      </p:sp>
      <p:sp>
        <p:nvSpPr>
          <p:cNvPr name="TextBox 14" id="14"/>
          <p:cNvSpPr txBox="true"/>
          <p:nvPr/>
        </p:nvSpPr>
        <p:spPr>
          <a:xfrm rot="0">
            <a:off x="4984443" y="8909050"/>
            <a:ext cx="2867087" cy="349250"/>
          </a:xfrm>
          <a:prstGeom prst="rect">
            <a:avLst/>
          </a:prstGeom>
        </p:spPr>
        <p:txBody>
          <a:bodyPr anchor="t" rtlCol="false" tIns="0" lIns="0" bIns="0" rIns="0">
            <a:spAutoFit/>
          </a:bodyPr>
          <a:lstStyle/>
          <a:p>
            <a:pPr algn="l">
              <a:lnSpc>
                <a:spcPts val="2800"/>
              </a:lnSpc>
              <a:spcBef>
                <a:spcPct val="0"/>
              </a:spcBef>
            </a:pPr>
            <a:r>
              <a:rPr lang="en-US" sz="2000">
                <a:solidFill>
                  <a:srgbClr val="E5E1DA"/>
                </a:solidFill>
                <a:latin typeface="Lato"/>
                <a:ea typeface="Lato"/>
                <a:cs typeface="Lato"/>
                <a:sym typeface="Lato"/>
              </a:rPr>
              <a:t>MANAGER</a:t>
            </a:r>
          </a:p>
        </p:txBody>
      </p:sp>
      <p:sp>
        <p:nvSpPr>
          <p:cNvPr name="TextBox 15" id="15"/>
          <p:cNvSpPr txBox="true"/>
          <p:nvPr/>
        </p:nvSpPr>
        <p:spPr>
          <a:xfrm rot="0">
            <a:off x="4984443" y="8005049"/>
            <a:ext cx="1892632" cy="798830"/>
          </a:xfrm>
          <a:prstGeom prst="rect">
            <a:avLst/>
          </a:prstGeom>
        </p:spPr>
        <p:txBody>
          <a:bodyPr anchor="t" rtlCol="false" tIns="0" lIns="0" bIns="0" rIns="0">
            <a:spAutoFit/>
          </a:bodyPr>
          <a:lstStyle/>
          <a:p>
            <a:pPr algn="l">
              <a:lnSpc>
                <a:spcPts val="3220"/>
              </a:lnSpc>
            </a:pPr>
            <a:r>
              <a:rPr lang="en-US" sz="2300" b="true">
                <a:solidFill>
                  <a:srgbClr val="FBF9F1"/>
                </a:solidFill>
                <a:latin typeface="Lato Bold"/>
                <a:ea typeface="Lato Bold"/>
                <a:cs typeface="Lato Bold"/>
                <a:sym typeface="Lato Bold"/>
              </a:rPr>
              <a:t>ZANKOV</a:t>
            </a:r>
          </a:p>
          <a:p>
            <a:pPr algn="l">
              <a:lnSpc>
                <a:spcPts val="3220"/>
              </a:lnSpc>
              <a:spcBef>
                <a:spcPct val="0"/>
              </a:spcBef>
            </a:pPr>
            <a:r>
              <a:rPr lang="en-US" b="true" sz="2300">
                <a:solidFill>
                  <a:srgbClr val="FBF9F1"/>
                </a:solidFill>
                <a:latin typeface="Lato Bold"/>
                <a:ea typeface="Lato Bold"/>
                <a:cs typeface="Lato Bold"/>
                <a:sym typeface="Lato Bold"/>
              </a:rPr>
              <a:t>ARTUR</a:t>
            </a:r>
          </a:p>
        </p:txBody>
      </p:sp>
      <p:sp>
        <p:nvSpPr>
          <p:cNvPr name="TextBox 16" id="16"/>
          <p:cNvSpPr txBox="true"/>
          <p:nvPr/>
        </p:nvSpPr>
        <p:spPr>
          <a:xfrm rot="0">
            <a:off x="8940186" y="8909050"/>
            <a:ext cx="2867087" cy="349250"/>
          </a:xfrm>
          <a:prstGeom prst="rect">
            <a:avLst/>
          </a:prstGeom>
        </p:spPr>
        <p:txBody>
          <a:bodyPr anchor="t" rtlCol="false" tIns="0" lIns="0" bIns="0" rIns="0">
            <a:spAutoFit/>
          </a:bodyPr>
          <a:lstStyle/>
          <a:p>
            <a:pPr algn="l">
              <a:lnSpc>
                <a:spcPts val="2800"/>
              </a:lnSpc>
              <a:spcBef>
                <a:spcPct val="0"/>
              </a:spcBef>
            </a:pPr>
            <a:r>
              <a:rPr lang="en-US" sz="2000">
                <a:solidFill>
                  <a:srgbClr val="E5E1DA"/>
                </a:solidFill>
                <a:latin typeface="Lato"/>
                <a:ea typeface="Lato"/>
                <a:cs typeface="Lato"/>
                <a:sym typeface="Lato"/>
              </a:rPr>
              <a:t>CODER</a:t>
            </a:r>
          </a:p>
        </p:txBody>
      </p:sp>
      <p:sp>
        <p:nvSpPr>
          <p:cNvPr name="TextBox 17" id="17"/>
          <p:cNvSpPr txBox="true"/>
          <p:nvPr/>
        </p:nvSpPr>
        <p:spPr>
          <a:xfrm rot="0">
            <a:off x="8940186" y="8005049"/>
            <a:ext cx="2237163" cy="798830"/>
          </a:xfrm>
          <a:prstGeom prst="rect">
            <a:avLst/>
          </a:prstGeom>
        </p:spPr>
        <p:txBody>
          <a:bodyPr anchor="t" rtlCol="false" tIns="0" lIns="0" bIns="0" rIns="0">
            <a:spAutoFit/>
          </a:bodyPr>
          <a:lstStyle/>
          <a:p>
            <a:pPr algn="l">
              <a:lnSpc>
                <a:spcPts val="3220"/>
              </a:lnSpc>
            </a:pPr>
            <a:r>
              <a:rPr lang="en-US" sz="2300" b="true">
                <a:solidFill>
                  <a:srgbClr val="FBF9F1"/>
                </a:solidFill>
                <a:latin typeface="Lato Bold"/>
                <a:ea typeface="Lato Bold"/>
                <a:cs typeface="Lato Bold"/>
                <a:sym typeface="Lato Bold"/>
              </a:rPr>
              <a:t>SOLOMATIN </a:t>
            </a:r>
          </a:p>
          <a:p>
            <a:pPr algn="l">
              <a:lnSpc>
                <a:spcPts val="3220"/>
              </a:lnSpc>
              <a:spcBef>
                <a:spcPct val="0"/>
              </a:spcBef>
            </a:pPr>
            <a:r>
              <a:rPr lang="en-US" b="true" sz="2300">
                <a:solidFill>
                  <a:srgbClr val="FBF9F1"/>
                </a:solidFill>
                <a:latin typeface="Lato Bold"/>
                <a:ea typeface="Lato Bold"/>
                <a:cs typeface="Lato Bold"/>
                <a:sym typeface="Lato Bold"/>
              </a:rPr>
              <a:t>MICHAEL</a:t>
            </a:r>
          </a:p>
        </p:txBody>
      </p:sp>
      <p:sp>
        <p:nvSpPr>
          <p:cNvPr name="TextBox 18" id="18"/>
          <p:cNvSpPr txBox="true"/>
          <p:nvPr/>
        </p:nvSpPr>
        <p:spPr>
          <a:xfrm rot="0">
            <a:off x="12895929" y="8909050"/>
            <a:ext cx="2867087" cy="349250"/>
          </a:xfrm>
          <a:prstGeom prst="rect">
            <a:avLst/>
          </a:prstGeom>
        </p:spPr>
        <p:txBody>
          <a:bodyPr anchor="t" rtlCol="false" tIns="0" lIns="0" bIns="0" rIns="0">
            <a:spAutoFit/>
          </a:bodyPr>
          <a:lstStyle/>
          <a:p>
            <a:pPr algn="l">
              <a:lnSpc>
                <a:spcPts val="2800"/>
              </a:lnSpc>
              <a:spcBef>
                <a:spcPct val="0"/>
              </a:spcBef>
            </a:pPr>
            <a:r>
              <a:rPr lang="en-US" sz="2000">
                <a:solidFill>
                  <a:srgbClr val="E5E1DA"/>
                </a:solidFill>
                <a:latin typeface="Lato"/>
                <a:ea typeface="Lato"/>
                <a:cs typeface="Lato"/>
                <a:sym typeface="Lato"/>
              </a:rPr>
              <a:t>DESIGNER 3-D</a:t>
            </a:r>
          </a:p>
        </p:txBody>
      </p:sp>
      <p:sp>
        <p:nvSpPr>
          <p:cNvPr name="TextBox 19" id="19"/>
          <p:cNvSpPr txBox="true"/>
          <p:nvPr/>
        </p:nvSpPr>
        <p:spPr>
          <a:xfrm rot="0">
            <a:off x="12891849" y="8005049"/>
            <a:ext cx="2237163" cy="798830"/>
          </a:xfrm>
          <a:prstGeom prst="rect">
            <a:avLst/>
          </a:prstGeom>
        </p:spPr>
        <p:txBody>
          <a:bodyPr anchor="t" rtlCol="false" tIns="0" lIns="0" bIns="0" rIns="0">
            <a:spAutoFit/>
          </a:bodyPr>
          <a:lstStyle/>
          <a:p>
            <a:pPr algn="l">
              <a:lnSpc>
                <a:spcPts val="3220"/>
              </a:lnSpc>
            </a:pPr>
            <a:r>
              <a:rPr lang="en-US" sz="2300" b="true">
                <a:solidFill>
                  <a:srgbClr val="FBF9F1"/>
                </a:solidFill>
                <a:latin typeface="Lato Bold"/>
                <a:ea typeface="Lato Bold"/>
                <a:cs typeface="Lato Bold"/>
                <a:sym typeface="Lato Bold"/>
              </a:rPr>
              <a:t>STOYANOV</a:t>
            </a:r>
          </a:p>
          <a:p>
            <a:pPr algn="l">
              <a:lnSpc>
                <a:spcPts val="3220"/>
              </a:lnSpc>
              <a:spcBef>
                <a:spcPct val="0"/>
              </a:spcBef>
            </a:pPr>
            <a:r>
              <a:rPr lang="en-US" b="true" sz="2300">
                <a:solidFill>
                  <a:srgbClr val="FBF9F1"/>
                </a:solidFill>
                <a:latin typeface="Lato Bold"/>
                <a:ea typeface="Lato Bold"/>
                <a:cs typeface="Lato Bold"/>
                <a:sym typeface="Lato Bold"/>
              </a:rPr>
              <a:t>VLADIMIR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928665" y="645697"/>
            <a:ext cx="16598104" cy="995428"/>
            <a:chOff x="0" y="0"/>
            <a:chExt cx="4371517" cy="262170"/>
          </a:xfrm>
        </p:grpSpPr>
        <p:sp>
          <p:nvSpPr>
            <p:cNvPr name="Freeform 3" id="3"/>
            <p:cNvSpPr/>
            <p:nvPr/>
          </p:nvSpPr>
          <p:spPr>
            <a:xfrm flipH="false" flipV="false" rot="0">
              <a:off x="0" y="0"/>
              <a:ext cx="4371517" cy="262170"/>
            </a:xfrm>
            <a:custGeom>
              <a:avLst/>
              <a:gdLst/>
              <a:ahLst/>
              <a:cxnLst/>
              <a:rect r="r" b="b" t="t" l="l"/>
              <a:pathLst>
                <a:path h="262170" w="4371517">
                  <a:moveTo>
                    <a:pt x="29852" y="0"/>
                  </a:moveTo>
                  <a:lnTo>
                    <a:pt x="4341666" y="0"/>
                  </a:lnTo>
                  <a:cubicBezTo>
                    <a:pt x="4349583" y="0"/>
                    <a:pt x="4357176" y="3145"/>
                    <a:pt x="4362774" y="8743"/>
                  </a:cubicBezTo>
                  <a:cubicBezTo>
                    <a:pt x="4368372" y="14342"/>
                    <a:pt x="4371517" y="21935"/>
                    <a:pt x="4371517" y="29852"/>
                  </a:cubicBezTo>
                  <a:lnTo>
                    <a:pt x="4371517" y="232318"/>
                  </a:lnTo>
                  <a:cubicBezTo>
                    <a:pt x="4371517" y="248805"/>
                    <a:pt x="4358152" y="262170"/>
                    <a:pt x="4341666" y="262170"/>
                  </a:cubicBezTo>
                  <a:lnTo>
                    <a:pt x="29852" y="262170"/>
                  </a:lnTo>
                  <a:cubicBezTo>
                    <a:pt x="21935" y="262170"/>
                    <a:pt x="14342" y="259025"/>
                    <a:pt x="8743" y="253427"/>
                  </a:cubicBezTo>
                  <a:cubicBezTo>
                    <a:pt x="3145" y="247829"/>
                    <a:pt x="0" y="240236"/>
                    <a:pt x="0" y="232318"/>
                  </a:cubicBezTo>
                  <a:lnTo>
                    <a:pt x="0" y="29852"/>
                  </a:lnTo>
                  <a:cubicBezTo>
                    <a:pt x="0" y="21935"/>
                    <a:pt x="3145" y="14342"/>
                    <a:pt x="8743" y="8743"/>
                  </a:cubicBezTo>
                  <a:cubicBezTo>
                    <a:pt x="14342" y="3145"/>
                    <a:pt x="21935" y="0"/>
                    <a:pt x="29852" y="0"/>
                  </a:cubicBezTo>
                  <a:close/>
                </a:path>
              </a:pathLst>
            </a:custGeom>
            <a:solidFill>
              <a:srgbClr val="000000">
                <a:alpha val="0"/>
              </a:srgbClr>
            </a:solidFill>
            <a:ln w="38100" cap="rnd">
              <a:solidFill>
                <a:srgbClr val="E5E1DA"/>
              </a:solidFill>
              <a:prstDash val="solid"/>
              <a:round/>
            </a:ln>
          </p:spPr>
        </p:sp>
        <p:sp>
          <p:nvSpPr>
            <p:cNvPr name="TextBox 4" id="4"/>
            <p:cNvSpPr txBox="true"/>
            <p:nvPr/>
          </p:nvSpPr>
          <p:spPr>
            <a:xfrm>
              <a:off x="0" y="-38100"/>
              <a:ext cx="4371517" cy="30027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2100837">
            <a:off x="8982673" y="428119"/>
            <a:ext cx="8310061" cy="8781453"/>
          </a:xfrm>
          <a:custGeom>
            <a:avLst/>
            <a:gdLst/>
            <a:ahLst/>
            <a:cxnLst/>
            <a:rect r="r" b="b" t="t" l="l"/>
            <a:pathLst>
              <a:path h="8781453" w="8310061">
                <a:moveTo>
                  <a:pt x="8310061" y="0"/>
                </a:moveTo>
                <a:lnTo>
                  <a:pt x="0" y="0"/>
                </a:lnTo>
                <a:lnTo>
                  <a:pt x="0" y="8781453"/>
                </a:lnTo>
                <a:lnTo>
                  <a:pt x="8310061" y="8781453"/>
                </a:lnTo>
                <a:lnTo>
                  <a:pt x="8310061" y="0"/>
                </a:lnTo>
                <a:close/>
              </a:path>
            </a:pathLst>
          </a:custGeom>
          <a:blipFill>
            <a:blip r:embed="rId2"/>
            <a:stretch>
              <a:fillRect l="0" t="0" r="-381" b="-1869"/>
            </a:stretch>
          </a:blipFill>
        </p:spPr>
      </p:sp>
      <p:sp>
        <p:nvSpPr>
          <p:cNvPr name="Freeform 6" id="6"/>
          <p:cNvSpPr/>
          <p:nvPr/>
        </p:nvSpPr>
        <p:spPr>
          <a:xfrm flipH="false" flipV="false" rot="0">
            <a:off x="12850445" y="9258300"/>
            <a:ext cx="428625" cy="428625"/>
          </a:xfrm>
          <a:custGeom>
            <a:avLst/>
            <a:gdLst/>
            <a:ahLst/>
            <a:cxnLst/>
            <a:rect r="r" b="b" t="t" l="l"/>
            <a:pathLst>
              <a:path h="428625" w="428625">
                <a:moveTo>
                  <a:pt x="0" y="0"/>
                </a:moveTo>
                <a:lnTo>
                  <a:pt x="428625" y="0"/>
                </a:lnTo>
                <a:lnTo>
                  <a:pt x="428625" y="428625"/>
                </a:lnTo>
                <a:lnTo>
                  <a:pt x="0" y="4286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7173813" y="9258300"/>
            <a:ext cx="428625" cy="428625"/>
          </a:xfrm>
          <a:custGeom>
            <a:avLst/>
            <a:gdLst/>
            <a:ahLst/>
            <a:cxnLst/>
            <a:rect r="r" b="b" t="t" l="l"/>
            <a:pathLst>
              <a:path h="428625" w="428625">
                <a:moveTo>
                  <a:pt x="0" y="0"/>
                </a:moveTo>
                <a:lnTo>
                  <a:pt x="428625" y="0"/>
                </a:lnTo>
                <a:lnTo>
                  <a:pt x="428625" y="428625"/>
                </a:lnTo>
                <a:lnTo>
                  <a:pt x="0" y="42862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28665" y="9258300"/>
            <a:ext cx="428625" cy="428625"/>
          </a:xfrm>
          <a:custGeom>
            <a:avLst/>
            <a:gdLst/>
            <a:ahLst/>
            <a:cxnLst/>
            <a:rect r="r" b="b" t="t" l="l"/>
            <a:pathLst>
              <a:path h="428625" w="428625">
                <a:moveTo>
                  <a:pt x="0" y="0"/>
                </a:moveTo>
                <a:lnTo>
                  <a:pt x="428625" y="0"/>
                </a:lnTo>
                <a:lnTo>
                  <a:pt x="428625" y="428625"/>
                </a:lnTo>
                <a:lnTo>
                  <a:pt x="0" y="4286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171305" y="879197"/>
            <a:ext cx="528429" cy="528429"/>
          </a:xfrm>
          <a:custGeom>
            <a:avLst/>
            <a:gdLst/>
            <a:ahLst/>
            <a:cxnLst/>
            <a:rect r="r" b="b" t="t" l="l"/>
            <a:pathLst>
              <a:path h="528429" w="528429">
                <a:moveTo>
                  <a:pt x="0" y="0"/>
                </a:moveTo>
                <a:lnTo>
                  <a:pt x="528429" y="0"/>
                </a:lnTo>
                <a:lnTo>
                  <a:pt x="528429" y="528429"/>
                </a:lnTo>
                <a:lnTo>
                  <a:pt x="0" y="52842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928665" y="3213525"/>
            <a:ext cx="11411477" cy="2203560"/>
          </a:xfrm>
          <a:prstGeom prst="rect">
            <a:avLst/>
          </a:prstGeom>
        </p:spPr>
        <p:txBody>
          <a:bodyPr anchor="t" rtlCol="false" tIns="0" lIns="0" bIns="0" rIns="0">
            <a:spAutoFit/>
          </a:bodyPr>
          <a:lstStyle/>
          <a:p>
            <a:pPr algn="l">
              <a:lnSpc>
                <a:spcPts val="15959"/>
              </a:lnSpc>
            </a:pPr>
            <a:r>
              <a:rPr lang="en-US" sz="14508" b="true">
                <a:solidFill>
                  <a:srgbClr val="FBF9F1"/>
                </a:solidFill>
                <a:latin typeface="Poppins Bold"/>
                <a:ea typeface="Poppins Bold"/>
                <a:cs typeface="Poppins Bold"/>
                <a:sym typeface="Poppins Bold"/>
              </a:rPr>
              <a:t>THANK YOU</a:t>
            </a:r>
            <a:r>
              <a:rPr lang="en-US" sz="14508" b="true">
                <a:solidFill>
                  <a:srgbClr val="FBF9F1"/>
                </a:solidFill>
                <a:latin typeface="Poppins Bold"/>
                <a:ea typeface="Poppins Bold"/>
                <a:cs typeface="Poppins Bold"/>
                <a:sym typeface="Poppins Bold"/>
              </a:rPr>
              <a:t> </a:t>
            </a:r>
          </a:p>
        </p:txBody>
      </p:sp>
      <p:sp>
        <p:nvSpPr>
          <p:cNvPr name="TextBox 11" id="11"/>
          <p:cNvSpPr txBox="true"/>
          <p:nvPr/>
        </p:nvSpPr>
        <p:spPr>
          <a:xfrm rot="0">
            <a:off x="1896669" y="882426"/>
            <a:ext cx="4535372" cy="464820"/>
          </a:xfrm>
          <a:prstGeom prst="rect">
            <a:avLst/>
          </a:prstGeom>
        </p:spPr>
        <p:txBody>
          <a:bodyPr anchor="t" rtlCol="false" tIns="0" lIns="0" bIns="0" rIns="0">
            <a:spAutoFit/>
          </a:bodyPr>
          <a:lstStyle/>
          <a:p>
            <a:pPr algn="l">
              <a:lnSpc>
                <a:spcPts val="3779"/>
              </a:lnSpc>
              <a:spcBef>
                <a:spcPct val="0"/>
              </a:spcBef>
            </a:pPr>
            <a:r>
              <a:rPr lang="en-US" sz="2700">
                <a:solidFill>
                  <a:srgbClr val="E5E1DA"/>
                </a:solidFill>
                <a:latin typeface="Lato"/>
                <a:ea typeface="Lato"/>
                <a:cs typeface="Lato"/>
                <a:sym typeface="Lato"/>
              </a:rPr>
              <a:t>SANTO</a:t>
            </a:r>
          </a:p>
        </p:txBody>
      </p:sp>
      <p:sp>
        <p:nvSpPr>
          <p:cNvPr name="TextBox 12" id="12"/>
          <p:cNvSpPr txBox="true"/>
          <p:nvPr/>
        </p:nvSpPr>
        <p:spPr>
          <a:xfrm rot="0">
            <a:off x="928665" y="7119480"/>
            <a:ext cx="6096698" cy="566420"/>
          </a:xfrm>
          <a:prstGeom prst="rect">
            <a:avLst/>
          </a:prstGeom>
        </p:spPr>
        <p:txBody>
          <a:bodyPr anchor="t" rtlCol="false" tIns="0" lIns="0" bIns="0" rIns="0">
            <a:spAutoFit/>
          </a:bodyPr>
          <a:lstStyle/>
          <a:p>
            <a:pPr algn="l">
              <a:lnSpc>
                <a:spcPts val="4480"/>
              </a:lnSpc>
              <a:spcBef>
                <a:spcPct val="0"/>
              </a:spcBef>
            </a:pPr>
            <a:r>
              <a:rPr lang="en-US" sz="3200">
                <a:solidFill>
                  <a:srgbClr val="E5E1DA"/>
                </a:solidFill>
                <a:latin typeface="Poppins"/>
                <a:ea typeface="Poppins"/>
                <a:cs typeface="Poppins"/>
                <a:sym typeface="Poppins"/>
              </a:rPr>
              <a:t>Present by SANTO</a:t>
            </a:r>
          </a:p>
        </p:txBody>
      </p:sp>
      <p:sp>
        <p:nvSpPr>
          <p:cNvPr name="TextBox 13" id="13"/>
          <p:cNvSpPr txBox="true"/>
          <p:nvPr/>
        </p:nvSpPr>
        <p:spPr>
          <a:xfrm rot="0">
            <a:off x="1529481" y="9244648"/>
            <a:ext cx="3572146" cy="398780"/>
          </a:xfrm>
          <a:prstGeom prst="rect">
            <a:avLst/>
          </a:prstGeom>
        </p:spPr>
        <p:txBody>
          <a:bodyPr anchor="t" rtlCol="false" tIns="0" lIns="0" bIns="0" rIns="0">
            <a:spAutoFit/>
          </a:bodyPr>
          <a:lstStyle/>
          <a:p>
            <a:pPr algn="l">
              <a:lnSpc>
                <a:spcPts val="3220"/>
              </a:lnSpc>
              <a:spcBef>
                <a:spcPct val="0"/>
              </a:spcBef>
            </a:pPr>
            <a:r>
              <a:rPr lang="en-US" b="true" sz="2300">
                <a:solidFill>
                  <a:srgbClr val="E5E1DA"/>
                </a:solidFill>
                <a:latin typeface="Lato Bold"/>
                <a:ea typeface="Lato Bold"/>
                <a:cs typeface="Lato Bold"/>
                <a:sym typeface="Lato Bold"/>
              </a:rPr>
              <a:t>+7 (989)-359-46-22</a:t>
            </a:r>
          </a:p>
        </p:txBody>
      </p:sp>
      <p:sp>
        <p:nvSpPr>
          <p:cNvPr name="TextBox 14" id="14"/>
          <p:cNvSpPr txBox="true"/>
          <p:nvPr/>
        </p:nvSpPr>
        <p:spPr>
          <a:xfrm rot="0">
            <a:off x="7773888" y="9244648"/>
            <a:ext cx="4014025" cy="398780"/>
          </a:xfrm>
          <a:prstGeom prst="rect">
            <a:avLst/>
          </a:prstGeom>
        </p:spPr>
        <p:txBody>
          <a:bodyPr anchor="t" rtlCol="false" tIns="0" lIns="0" bIns="0" rIns="0">
            <a:spAutoFit/>
          </a:bodyPr>
          <a:lstStyle/>
          <a:p>
            <a:pPr algn="l">
              <a:lnSpc>
                <a:spcPts val="3220"/>
              </a:lnSpc>
              <a:spcBef>
                <a:spcPct val="0"/>
              </a:spcBef>
            </a:pPr>
            <a:r>
              <a:rPr lang="en-US" sz="2300">
                <a:solidFill>
                  <a:srgbClr val="E5E1DA"/>
                </a:solidFill>
                <a:latin typeface="Lato"/>
                <a:ea typeface="Lato"/>
                <a:cs typeface="Lato"/>
                <a:sym typeface="Lato"/>
              </a:rPr>
              <a:t>stebunovalexander@gmail.com</a:t>
            </a:r>
          </a:p>
        </p:txBody>
      </p:sp>
      <p:sp>
        <p:nvSpPr>
          <p:cNvPr name="TextBox 15" id="15"/>
          <p:cNvSpPr txBox="true"/>
          <p:nvPr/>
        </p:nvSpPr>
        <p:spPr>
          <a:xfrm rot="0">
            <a:off x="13451260" y="9244648"/>
            <a:ext cx="4316991" cy="398780"/>
          </a:xfrm>
          <a:prstGeom prst="rect">
            <a:avLst/>
          </a:prstGeom>
        </p:spPr>
        <p:txBody>
          <a:bodyPr anchor="t" rtlCol="false" tIns="0" lIns="0" bIns="0" rIns="0">
            <a:spAutoFit/>
          </a:bodyPr>
          <a:lstStyle/>
          <a:p>
            <a:pPr algn="l">
              <a:lnSpc>
                <a:spcPts val="3220"/>
              </a:lnSpc>
              <a:spcBef>
                <a:spcPct val="0"/>
              </a:spcBef>
            </a:pPr>
            <a:r>
              <a:rPr lang="en-US" sz="2300">
                <a:solidFill>
                  <a:srgbClr val="E5E1DA"/>
                </a:solidFill>
                <a:latin typeface="Lato"/>
                <a:ea typeface="Lato"/>
                <a:cs typeface="Lato"/>
                <a:sym typeface="Lato"/>
              </a:rPr>
              <a:t>наб. канала Грибоедова, 30-32</a:t>
            </a:r>
          </a:p>
        </p:txBody>
      </p:sp>
      <p:sp>
        <p:nvSpPr>
          <p:cNvPr name="TextBox 16" id="16"/>
          <p:cNvSpPr txBox="true"/>
          <p:nvPr/>
        </p:nvSpPr>
        <p:spPr>
          <a:xfrm rot="0">
            <a:off x="928665" y="5417085"/>
            <a:ext cx="11411477" cy="831853"/>
          </a:xfrm>
          <a:prstGeom prst="rect">
            <a:avLst/>
          </a:prstGeom>
        </p:spPr>
        <p:txBody>
          <a:bodyPr anchor="t" rtlCol="false" tIns="0" lIns="0" bIns="0" rIns="0">
            <a:spAutoFit/>
          </a:bodyPr>
          <a:lstStyle/>
          <a:p>
            <a:pPr algn="l">
              <a:lnSpc>
                <a:spcPts val="6050"/>
              </a:lnSpc>
            </a:pPr>
            <a:r>
              <a:rPr lang="en-US" sz="5500">
                <a:solidFill>
                  <a:srgbClr val="FBF9F1"/>
                </a:solidFill>
                <a:latin typeface="Poppins"/>
                <a:ea typeface="Poppins"/>
                <a:cs typeface="Poppins"/>
                <a:sym typeface="Poppins"/>
              </a:rPr>
              <a:t>for your time and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DAGUwHAfjH0</dc:identifier>
  <dcterms:modified xsi:type="dcterms:W3CDTF">2011-08-01T06:04:30Z</dcterms:modified>
  <cp:revision>1</cp:revision>
  <dc:title>Present by Neil Tran</dc:title>
</cp:coreProperties>
</file>