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267" r:id="rId9"/>
    <p:sldId id="310" r:id="rId10"/>
    <p:sldId id="30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5" d="100"/>
          <a:sy n="65" d="100"/>
        </p:scale>
        <p:origin x="512" y="4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98856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146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6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.png"/><Relationship Id="rId21" Type="http://schemas.openxmlformats.org/officeDocument/2006/relationships/image" Target="../media/image29.svg"/><Relationship Id="rId42" Type="http://schemas.openxmlformats.org/officeDocument/2006/relationships/image" Target="../media/image30.png"/><Relationship Id="rId47" Type="http://schemas.openxmlformats.org/officeDocument/2006/relationships/image" Target="../media/image55.svg"/><Relationship Id="rId63" Type="http://schemas.openxmlformats.org/officeDocument/2006/relationships/image" Target="../media/image71.svg"/><Relationship Id="rId68" Type="http://schemas.openxmlformats.org/officeDocument/2006/relationships/image" Target="../media/image43.png"/><Relationship Id="rId84" Type="http://schemas.openxmlformats.org/officeDocument/2006/relationships/image" Target="../media/image51.png"/><Relationship Id="rId89" Type="http://schemas.openxmlformats.org/officeDocument/2006/relationships/image" Target="../media/image97.svg"/><Relationship Id="rId16" Type="http://schemas.openxmlformats.org/officeDocument/2006/relationships/image" Target="../media/image17.png"/><Relationship Id="rId11" Type="http://schemas.openxmlformats.org/officeDocument/2006/relationships/image" Target="../media/image19.svg"/><Relationship Id="rId32" Type="http://schemas.openxmlformats.org/officeDocument/2006/relationships/image" Target="../media/image25.png"/><Relationship Id="rId37" Type="http://schemas.openxmlformats.org/officeDocument/2006/relationships/image" Target="../media/image45.svg"/><Relationship Id="rId53" Type="http://schemas.openxmlformats.org/officeDocument/2006/relationships/image" Target="../media/image61.svg"/><Relationship Id="rId58" Type="http://schemas.openxmlformats.org/officeDocument/2006/relationships/image" Target="../media/image38.png"/><Relationship Id="rId74" Type="http://schemas.openxmlformats.org/officeDocument/2006/relationships/image" Target="../media/image46.png"/><Relationship Id="rId79" Type="http://schemas.openxmlformats.org/officeDocument/2006/relationships/image" Target="../media/image87.svg"/><Relationship Id="rId5" Type="http://schemas.openxmlformats.org/officeDocument/2006/relationships/image" Target="../media/image13.svg"/><Relationship Id="rId90" Type="http://schemas.openxmlformats.org/officeDocument/2006/relationships/image" Target="../media/image54.png"/><Relationship Id="rId14" Type="http://schemas.openxmlformats.org/officeDocument/2006/relationships/image" Target="../media/image16.png"/><Relationship Id="rId22" Type="http://schemas.openxmlformats.org/officeDocument/2006/relationships/image" Target="../media/image20.png"/><Relationship Id="rId27" Type="http://schemas.openxmlformats.org/officeDocument/2006/relationships/image" Target="../media/image35.svg"/><Relationship Id="rId30" Type="http://schemas.openxmlformats.org/officeDocument/2006/relationships/image" Target="../media/image24.png"/><Relationship Id="rId35" Type="http://schemas.openxmlformats.org/officeDocument/2006/relationships/image" Target="../media/image43.svg"/><Relationship Id="rId43" Type="http://schemas.openxmlformats.org/officeDocument/2006/relationships/image" Target="../media/image51.svg"/><Relationship Id="rId48" Type="http://schemas.openxmlformats.org/officeDocument/2006/relationships/image" Target="../media/image33.png"/><Relationship Id="rId56" Type="http://schemas.openxmlformats.org/officeDocument/2006/relationships/image" Target="../media/image37.png"/><Relationship Id="rId64" Type="http://schemas.openxmlformats.org/officeDocument/2006/relationships/image" Target="../media/image41.png"/><Relationship Id="rId69" Type="http://schemas.openxmlformats.org/officeDocument/2006/relationships/image" Target="../media/image77.svg"/><Relationship Id="rId77" Type="http://schemas.openxmlformats.org/officeDocument/2006/relationships/image" Target="../media/image85.svg"/><Relationship Id="rId8" Type="http://schemas.openxmlformats.org/officeDocument/2006/relationships/image" Target="../media/image13.png"/><Relationship Id="rId51" Type="http://schemas.openxmlformats.org/officeDocument/2006/relationships/image" Target="../media/image59.svg"/><Relationship Id="rId72" Type="http://schemas.openxmlformats.org/officeDocument/2006/relationships/image" Target="../media/image45.png"/><Relationship Id="rId80" Type="http://schemas.openxmlformats.org/officeDocument/2006/relationships/image" Target="../media/image49.png"/><Relationship Id="rId85" Type="http://schemas.openxmlformats.org/officeDocument/2006/relationships/image" Target="../media/image93.svg"/><Relationship Id="rId3" Type="http://schemas.openxmlformats.org/officeDocument/2006/relationships/image" Target="../media/image11.svg"/><Relationship Id="rId12" Type="http://schemas.openxmlformats.org/officeDocument/2006/relationships/image" Target="../media/image15.png"/><Relationship Id="rId17" Type="http://schemas.openxmlformats.org/officeDocument/2006/relationships/image" Target="../media/image25.svg"/><Relationship Id="rId25" Type="http://schemas.openxmlformats.org/officeDocument/2006/relationships/image" Target="../media/image33.svg"/><Relationship Id="rId33" Type="http://schemas.openxmlformats.org/officeDocument/2006/relationships/image" Target="../media/image41.svg"/><Relationship Id="rId38" Type="http://schemas.openxmlformats.org/officeDocument/2006/relationships/image" Target="../media/image28.png"/><Relationship Id="rId46" Type="http://schemas.openxmlformats.org/officeDocument/2006/relationships/image" Target="../media/image32.png"/><Relationship Id="rId59" Type="http://schemas.openxmlformats.org/officeDocument/2006/relationships/image" Target="../media/image67.svg"/><Relationship Id="rId67" Type="http://schemas.openxmlformats.org/officeDocument/2006/relationships/image" Target="../media/image75.svg"/><Relationship Id="rId20" Type="http://schemas.openxmlformats.org/officeDocument/2006/relationships/image" Target="../media/image19.png"/><Relationship Id="rId41" Type="http://schemas.openxmlformats.org/officeDocument/2006/relationships/image" Target="../media/image49.svg"/><Relationship Id="rId54" Type="http://schemas.openxmlformats.org/officeDocument/2006/relationships/image" Target="../media/image36.png"/><Relationship Id="rId62" Type="http://schemas.openxmlformats.org/officeDocument/2006/relationships/image" Target="../media/image40.png"/><Relationship Id="rId70" Type="http://schemas.openxmlformats.org/officeDocument/2006/relationships/image" Target="../media/image44.png"/><Relationship Id="rId75" Type="http://schemas.openxmlformats.org/officeDocument/2006/relationships/image" Target="../media/image83.svg"/><Relationship Id="rId83" Type="http://schemas.openxmlformats.org/officeDocument/2006/relationships/image" Target="../media/image91.svg"/><Relationship Id="rId88" Type="http://schemas.openxmlformats.org/officeDocument/2006/relationships/image" Target="../media/image53.png"/><Relationship Id="rId91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5" Type="http://schemas.openxmlformats.org/officeDocument/2006/relationships/image" Target="../media/image23.svg"/><Relationship Id="rId23" Type="http://schemas.openxmlformats.org/officeDocument/2006/relationships/image" Target="../media/image31.svg"/><Relationship Id="rId28" Type="http://schemas.openxmlformats.org/officeDocument/2006/relationships/image" Target="../media/image23.png"/><Relationship Id="rId36" Type="http://schemas.openxmlformats.org/officeDocument/2006/relationships/image" Target="../media/image27.png"/><Relationship Id="rId49" Type="http://schemas.openxmlformats.org/officeDocument/2006/relationships/image" Target="../media/image57.svg"/><Relationship Id="rId57" Type="http://schemas.openxmlformats.org/officeDocument/2006/relationships/image" Target="../media/image65.svg"/><Relationship Id="rId10" Type="http://schemas.openxmlformats.org/officeDocument/2006/relationships/image" Target="../media/image14.png"/><Relationship Id="rId31" Type="http://schemas.openxmlformats.org/officeDocument/2006/relationships/image" Target="../media/image39.svg"/><Relationship Id="rId44" Type="http://schemas.openxmlformats.org/officeDocument/2006/relationships/image" Target="../media/image31.png"/><Relationship Id="rId52" Type="http://schemas.openxmlformats.org/officeDocument/2006/relationships/image" Target="../media/image35.png"/><Relationship Id="rId60" Type="http://schemas.openxmlformats.org/officeDocument/2006/relationships/image" Target="../media/image39.png"/><Relationship Id="rId65" Type="http://schemas.openxmlformats.org/officeDocument/2006/relationships/image" Target="../media/image73.svg"/><Relationship Id="rId73" Type="http://schemas.openxmlformats.org/officeDocument/2006/relationships/image" Target="../media/image81.svg"/><Relationship Id="rId78" Type="http://schemas.openxmlformats.org/officeDocument/2006/relationships/image" Target="../media/image48.png"/><Relationship Id="rId81" Type="http://schemas.openxmlformats.org/officeDocument/2006/relationships/image" Target="../media/image89.svg"/><Relationship Id="rId86" Type="http://schemas.openxmlformats.org/officeDocument/2006/relationships/image" Target="../media/image52.png"/><Relationship Id="rId4" Type="http://schemas.openxmlformats.org/officeDocument/2006/relationships/image" Target="../media/image11.png"/><Relationship Id="rId9" Type="http://schemas.openxmlformats.org/officeDocument/2006/relationships/image" Target="../media/image17.svg"/><Relationship Id="rId13" Type="http://schemas.openxmlformats.org/officeDocument/2006/relationships/image" Target="../media/image21.svg"/><Relationship Id="rId18" Type="http://schemas.openxmlformats.org/officeDocument/2006/relationships/image" Target="../media/image18.png"/><Relationship Id="rId39" Type="http://schemas.openxmlformats.org/officeDocument/2006/relationships/image" Target="../media/image47.svg"/><Relationship Id="rId34" Type="http://schemas.openxmlformats.org/officeDocument/2006/relationships/image" Target="../media/image26.png"/><Relationship Id="rId50" Type="http://schemas.openxmlformats.org/officeDocument/2006/relationships/image" Target="../media/image34.png"/><Relationship Id="rId55" Type="http://schemas.openxmlformats.org/officeDocument/2006/relationships/image" Target="../media/image63.svg"/><Relationship Id="rId76" Type="http://schemas.openxmlformats.org/officeDocument/2006/relationships/image" Target="../media/image47.png"/><Relationship Id="rId7" Type="http://schemas.openxmlformats.org/officeDocument/2006/relationships/image" Target="../media/image15.svg"/><Relationship Id="rId71" Type="http://schemas.openxmlformats.org/officeDocument/2006/relationships/image" Target="../media/image79.svg"/><Relationship Id="rId2" Type="http://schemas.openxmlformats.org/officeDocument/2006/relationships/image" Target="../media/image10.png"/><Relationship Id="rId29" Type="http://schemas.openxmlformats.org/officeDocument/2006/relationships/image" Target="../media/image37.svg"/><Relationship Id="rId24" Type="http://schemas.openxmlformats.org/officeDocument/2006/relationships/image" Target="../media/image21.png"/><Relationship Id="rId40" Type="http://schemas.openxmlformats.org/officeDocument/2006/relationships/image" Target="../media/image29.png"/><Relationship Id="rId45" Type="http://schemas.openxmlformats.org/officeDocument/2006/relationships/image" Target="../media/image53.svg"/><Relationship Id="rId66" Type="http://schemas.openxmlformats.org/officeDocument/2006/relationships/image" Target="../media/image42.png"/><Relationship Id="rId87" Type="http://schemas.openxmlformats.org/officeDocument/2006/relationships/image" Target="../media/image95.svg"/><Relationship Id="rId61" Type="http://schemas.openxmlformats.org/officeDocument/2006/relationships/image" Target="../media/image69.svg"/><Relationship Id="rId82" Type="http://schemas.openxmlformats.org/officeDocument/2006/relationships/image" Target="../media/image50.png"/><Relationship Id="rId19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2499360"/>
            <a:ext cx="4831212" cy="2570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Allergonul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КИУ имени В.Г. Тимирясова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529" y="2499360"/>
            <a:ext cx="3406137" cy="367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33052" y="1218230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Актуальность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18491" y="36774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73165" y="1868105"/>
            <a:ext cx="109001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Актуальность проекта призрачной кухни для аллергиков заключается в том, что количество людей с пищевыми аллергиями постоянно растет. Для многих из них приготовление еды становится сложной и опасной задачей из-за необходимости избегать определенных ингредиентов.</a:t>
            </a:r>
          </a:p>
          <a:p>
            <a:endParaRPr lang="ru-RU" dirty="0"/>
          </a:p>
          <a:p>
            <a:r>
              <a:rPr lang="ru-RU" dirty="0"/>
              <a:t>Такая кухня представляет собой инновационный подход к готовке безопасной пищи для аллергиков, обеспечивая им возможность приготовить еду без риска для их здоровья. Это также может способствовать увеличению осведомленности о пищевых аллергиях и помочь людям лучше понимать, какие продукты безопасны для употребления.</a:t>
            </a:r>
          </a:p>
          <a:p>
            <a:endParaRPr lang="ru-RU" dirty="0"/>
          </a:p>
          <a:p>
            <a:r>
              <a:rPr lang="ru-RU" dirty="0"/>
              <a:t>Таким образом, проект призрачной кухни для аллергиков имеет большую актуальность в современном обществе, где забота о здоровье и безопасности питания становится все более важной.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2806254"/>
            <a:ext cx="5589904" cy="329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/>
              <a:t>Проблемы которые мы решаем: </a:t>
            </a:r>
          </a:p>
          <a:p>
            <a:endParaRPr lang="ru-RU" sz="1600" dirty="0"/>
          </a:p>
          <a:p>
            <a:r>
              <a:rPr lang="ru-RU" sz="1600" dirty="0"/>
              <a:t>1.Ограниченный выбор для аллергиков: Люди с пищевыми аллергиями сталкиваются с ограниченным выбором продуктов и блюд, которые они могут употреблять без риска для здоровья. </a:t>
            </a:r>
          </a:p>
          <a:p>
            <a:r>
              <a:rPr lang="ru-RU" sz="1600" dirty="0"/>
              <a:t>2. Трудности в организации безопасного питания: Поиск безопасных блюд и ресторанов может быть затруднительным для аллергиков, особенно в незнакомых местах или при заказе еды на доставку.</a:t>
            </a:r>
          </a:p>
          <a:p>
            <a:r>
              <a:rPr lang="ru-RU" sz="1600" dirty="0"/>
              <a:t> 3. Отсутствие сервисов по доставке готовой еды с учетом индивидуальной программы питания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835742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Проблема</a:t>
            </a:r>
            <a:endParaRPr lang="ru-RU" sz="3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498217-7984-ABAE-97E7-83786473AE15}"/>
              </a:ext>
            </a:extLst>
          </p:cNvPr>
          <p:cNvSpPr txBox="1"/>
          <p:nvPr/>
        </p:nvSpPr>
        <p:spPr>
          <a:xfrm>
            <a:off x="623033" y="1643193"/>
            <a:ext cx="10491999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/>
              <a:t>В условиях большого разнообразия сервисов доставки продуктов, практически отсутствуют сервисы, предлагающие доставку блюд с учетом индивидуальных особенностей питания. И если блюда из линейки правильного питания еще можно встретить, то индивидуальных программ для аллергиков, диабетиков, спортсменов и т.п. нет совсем. 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53059"/>
            <a:ext cx="936553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Решение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0C776C8-C5D4-B1E0-D529-FA5EDCD26013}"/>
              </a:ext>
            </a:extLst>
          </p:cNvPr>
          <p:cNvSpPr txBox="1"/>
          <p:nvPr/>
        </p:nvSpPr>
        <p:spPr>
          <a:xfrm>
            <a:off x="743246" y="1537830"/>
            <a:ext cx="9836703" cy="44730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Для создания проекта "Призрачная кухня для аллергиков" необходимо внедрить ряд научно-технических решений и инноваций, которые обеспечат его эффективное функционирование и конкурентоспособность.</a:t>
            </a:r>
          </a:p>
          <a:p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 Рассмотрим ключевые аспекты и технические решения: </a:t>
            </a:r>
          </a:p>
          <a:p>
            <a:pPr>
              <a:lnSpc>
                <a:spcPct val="150000"/>
              </a:lnSpc>
            </a:pPr>
            <a:r>
              <a:rPr lang="ru-RU" dirty="0"/>
              <a:t>1.Разработка платформы и приложения</a:t>
            </a:r>
          </a:p>
          <a:p>
            <a:pPr>
              <a:lnSpc>
                <a:spcPct val="150000"/>
              </a:lnSpc>
            </a:pPr>
            <a:r>
              <a:rPr lang="ru-RU" dirty="0"/>
              <a:t>2. Использование алгоритмов искусственного интеллекта (ИИ):</a:t>
            </a:r>
          </a:p>
          <a:p>
            <a:pPr>
              <a:lnSpc>
                <a:spcPct val="150000"/>
              </a:lnSpc>
            </a:pPr>
            <a:r>
              <a:rPr lang="ru-RU" dirty="0"/>
              <a:t>3. Безопасная база данных аллергенов: </a:t>
            </a:r>
          </a:p>
          <a:p>
            <a:pPr>
              <a:lnSpc>
                <a:spcPct val="150000"/>
              </a:lnSpc>
            </a:pPr>
            <a:r>
              <a:rPr lang="ru-RU" dirty="0"/>
              <a:t>4. Интеграция технологий распознавания изображений: </a:t>
            </a:r>
          </a:p>
          <a:p>
            <a:pPr>
              <a:lnSpc>
                <a:spcPct val="150000"/>
              </a:lnSpc>
            </a:pPr>
            <a:r>
              <a:rPr lang="ru-RU" dirty="0"/>
              <a:t>5. Оптимизация процесса приготовления: </a:t>
            </a:r>
          </a:p>
          <a:p>
            <a:pPr>
              <a:lnSpc>
                <a:spcPct val="150000"/>
              </a:lnSpc>
            </a:pPr>
            <a:r>
              <a:rPr lang="ru-RU" dirty="0"/>
              <a:t>6. Безопасная и надежная доставка </a:t>
            </a:r>
          </a:p>
          <a:p>
            <a:pPr>
              <a:lnSpc>
                <a:spcPct val="150000"/>
              </a:lnSpc>
            </a:pPr>
            <a:r>
              <a:rPr lang="ru-RU" dirty="0"/>
              <a:t>7. Информационная безопасность 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39733"/>
            <a:ext cx="936553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Рынок</a:t>
            </a:r>
            <a:endParaRPr lang="ru-RU"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E32819-AC84-DA3D-43AA-D11A725A9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43" y="2215381"/>
            <a:ext cx="4615098" cy="43887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FFB4B3-59CC-35C4-7F46-144B8862D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2983053"/>
            <a:ext cx="3948662" cy="36357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5F41B3-0A62-CDBA-D675-15974F7AF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8337" y="4129634"/>
            <a:ext cx="2639763" cy="24891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2E490F-35D1-42B1-6541-DF2494548150}"/>
              </a:ext>
            </a:extLst>
          </p:cNvPr>
          <p:cNvSpPr txBox="1"/>
          <p:nvPr/>
        </p:nvSpPr>
        <p:spPr>
          <a:xfrm>
            <a:off x="1967629" y="2336980"/>
            <a:ext cx="119634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alt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D443CA-9488-E1CF-C9B4-89C1D996323D}"/>
              </a:ext>
            </a:extLst>
          </p:cNvPr>
          <p:cNvSpPr txBox="1"/>
          <p:nvPr/>
        </p:nvSpPr>
        <p:spPr>
          <a:xfrm>
            <a:off x="2288320" y="3329909"/>
            <a:ext cx="94234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BA7348-E00C-B336-F878-A6734EBC49D3}"/>
              </a:ext>
            </a:extLst>
          </p:cNvPr>
          <p:cNvSpPr txBox="1"/>
          <p:nvPr/>
        </p:nvSpPr>
        <p:spPr>
          <a:xfrm>
            <a:off x="2223407" y="5177871"/>
            <a:ext cx="84818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119B4F-49BA-EAE4-7B04-8E9A1204B7B3}"/>
              </a:ext>
            </a:extLst>
          </p:cNvPr>
          <p:cNvSpPr txBox="1"/>
          <p:nvPr/>
        </p:nvSpPr>
        <p:spPr>
          <a:xfrm>
            <a:off x="5879450" y="4185846"/>
            <a:ext cx="543879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dirty="0"/>
              <a:t>TAM=661 303 143 072 руб</a:t>
            </a:r>
            <a:r>
              <a:rPr lang="en-US" dirty="0"/>
              <a:t>.</a:t>
            </a:r>
            <a:r>
              <a:rPr lang="ru-RU" dirty="0"/>
              <a:t>, (80 286 415 чел.)  </a:t>
            </a:r>
            <a:endParaRPr lang="pl-PL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4D5888-DC89-0C7C-E398-017C4919FA3A}"/>
              </a:ext>
            </a:extLst>
          </p:cNvPr>
          <p:cNvSpPr txBox="1"/>
          <p:nvPr/>
        </p:nvSpPr>
        <p:spPr>
          <a:xfrm>
            <a:off x="5902310" y="4711115"/>
            <a:ext cx="610108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SAM= 5 696 282 592 руб.</a:t>
            </a:r>
            <a:r>
              <a:rPr lang="en-US" dirty="0"/>
              <a:t>, (</a:t>
            </a:r>
            <a:r>
              <a:rPr lang="ru-RU" dirty="0"/>
              <a:t>691 565 чел.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9FB476-0C46-409E-4883-DA20146B4169}"/>
              </a:ext>
            </a:extLst>
          </p:cNvPr>
          <p:cNvSpPr txBox="1"/>
          <p:nvPr/>
        </p:nvSpPr>
        <p:spPr>
          <a:xfrm>
            <a:off x="5902310" y="5195545"/>
            <a:ext cx="610108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SOM=204 907 943 руб.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6E09CFD-45BF-2B25-45E6-EAEE48669B51}"/>
              </a:ext>
            </a:extLst>
          </p:cNvPr>
          <p:cNvSpPr txBox="1"/>
          <p:nvPr/>
        </p:nvSpPr>
        <p:spPr>
          <a:xfrm>
            <a:off x="4472940" y="789970"/>
            <a:ext cx="8034020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/>
              <a:t>Проект "Призрачная кухня для аллергиков" решает проблему аллергиков, а именно проблему безопасного и удовлетворяющего потребности питания для людей, страдающих различными видами пищевых аллергий, а также лиц с индивидуальной программой питания.</a:t>
            </a:r>
          </a:p>
          <a:p>
            <a:r>
              <a:rPr lang="ru-RU" sz="1600" dirty="0"/>
              <a:t>Если проблема не будет решена, аллергики будут продолжать испытывать затруднения при выборе  доставки еды, где им будут предложены блюда, соответствующие их диетическим ограничениям. Кроме того, нерешенная проблема может привести к ухудшению здоровья аллергиков из-за невозможности найти безопасную еду для себя.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lang="ru-RU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Франчайзинг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Подписка на доставку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 заказу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Корпоративные заказы</a:t>
            </a:r>
            <a:r>
              <a:rPr dirty="0"/>
              <a:t> </a:t>
            </a: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180255" y="1730809"/>
            <a:ext cx="5915745" cy="477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проекта планируется реализация следующих вариантов монетизации: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1.Подписка на доставку: клиенты могут оформить еженедельную или ежедневную подписку на доставку персонализированных блюд, учитывая их диетические ограничения и предпочтения. Это обеспечивает стабильный доход и лояльность клиентов.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 заказу: клиенты могут выбирать и заказывать блюда по мере необходимости, оплачивая каждый отдельный заказ.     Это позволяет им иметь больше гибкости.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Франчайзинг: расширение бизнеса путем предоставления франчайзинговых возможностей для других предпринимателей, желающих открывать точки доставки в других регионах.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Корпоративные заказы: сотрудничество с компаниями для обеспечения корпоративных обедов, которые учитывают диетические потребности и предпочтения сотрудников.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Партнерства с медицинскими учреждениями: сотрудничество с врачами и диетологами для рекомендации вашей услуги пациентам с конкретными диетическими потребностями.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04056" y="1133164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41199" y="1683261"/>
            <a:ext cx="6228528" cy="5047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en-US" dirty="0"/>
              <a:t>1.</a:t>
            </a:r>
            <a:r>
              <a:rPr lang="ru-RU" dirty="0"/>
              <a:t>Описание технических решений: Проект "Призрачная кухня для аллергиков" предполагает использование ряда технических решений. Вот некоторые из возможных технических аспектов, которые могут быть реализованы в рамках проекта: </a:t>
            </a:r>
            <a:endParaRPr lang="en-US" dirty="0"/>
          </a:p>
          <a:p>
            <a:r>
              <a:rPr lang="ru-RU" dirty="0"/>
              <a:t>• Платформа для заказа</a:t>
            </a:r>
            <a:endParaRPr lang="en-US" dirty="0"/>
          </a:p>
          <a:p>
            <a:r>
              <a:rPr lang="ru-RU" dirty="0"/>
              <a:t>• Разработка веб-сайта и мобильного приложения, позволяющих пользователям делать заказы онлайн с учетом своих аллергий и предпочтений. </a:t>
            </a:r>
            <a:endParaRPr lang="en-US" dirty="0"/>
          </a:p>
          <a:p>
            <a:r>
              <a:rPr lang="ru-RU" dirty="0"/>
              <a:t>• Система управления заказами. База данных аллергенов </a:t>
            </a:r>
            <a:endParaRPr lang="en-US" dirty="0"/>
          </a:p>
          <a:p>
            <a:r>
              <a:rPr lang="ru-RU" dirty="0"/>
              <a:t>2. Стадия разработки: Наш проект находится на стадии TRL 1-3: Концептуальная разработка. А именно исследование рынка и потребительских потребностей: Мы провели исследования рынка, определили целевую аудиторию, а также проанализировали спрос и потребности аллергиков.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79179" y="944034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Текущие результаты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681" y="1129019"/>
            <a:ext cx="5236319" cy="523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Текст 2"/>
          <p:cNvSpPr txBox="1"/>
          <p:nvPr/>
        </p:nvSpPr>
        <p:spPr>
          <a:xfrm>
            <a:off x="659211" y="475241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/>
              <a:t>Команда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74ED6B-3F26-9232-3FC2-0BEE72C41DD8}"/>
              </a:ext>
            </a:extLst>
      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325315" y="1846101"/>
            <a:ext cx="2682472" cy="26946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3B4B6B-A251-A255-E9E4-F776325E8066}"/>
              </a:ext>
            </a:extLst>
      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737633" y="1814092"/>
            <a:ext cx="2836805" cy="2767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4A99ED-CAA8-4DCB-C2E3-DA22E69402B4}"/>
              </a:ext>
            </a:extLst>
          </p:cNvPr>
          <p:cNvSpPr txBox="1"/>
          <p:nvPr/>
        </p:nvSpPr>
        <p:spPr>
          <a:xfrm>
            <a:off x="966770" y="4886697"/>
            <a:ext cx="3776329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dirty="0"/>
              <a:t>CEO.</a:t>
            </a:r>
          </a:p>
          <a:p>
            <a:pPr algn="ctr"/>
            <a:r>
              <a:rPr lang="ru-RU" dirty="0"/>
              <a:t>Анализ и планирование финансовой деятельности организации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62A86-D8AA-C2C1-5306-42F4D7D9B7D4}"/>
              </a:ext>
            </a:extLst>
          </p:cNvPr>
          <p:cNvSpPr txBox="1"/>
          <p:nvPr/>
        </p:nvSpPr>
        <p:spPr>
          <a:xfrm>
            <a:off x="6418710" y="4973942"/>
            <a:ext cx="408752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Анализ продаж. Мониторинг конкурентов   и отношениями с конкретными клиентами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97745" y="1671965"/>
            <a:ext cx="9895597" cy="4493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1.Проведение более подробного исследования целевой аудитории, чтобы понять их потребности и предпочтения. Определение наиболее распространенных аллергий и пищевых ограничений.</a:t>
            </a:r>
          </a:p>
          <a:p>
            <a:r>
              <a:rPr lang="ru-RU" dirty="0"/>
              <a:t> 2. Обучение нейросети для формирования индивидуального меню в соответствии с потребностями клиента и особенностями его программы питания </a:t>
            </a:r>
          </a:p>
          <a:p>
            <a:r>
              <a:rPr lang="ru-RU" dirty="0"/>
              <a:t>3. Исследование и разработка продуктов, которые соответствуют меню и рецептам. Поиск альтернативных продуктов питания для замены вариантов пищевой аллергии </a:t>
            </a:r>
          </a:p>
          <a:p>
            <a:r>
              <a:rPr lang="ru-RU" dirty="0"/>
              <a:t>4. Поиск технологических решений, необходимых для обработки заказов, управления ингредиентами и отслеживания качества. </a:t>
            </a:r>
          </a:p>
          <a:p>
            <a:r>
              <a:rPr lang="ru-RU" dirty="0"/>
              <a:t>5. Установление партнерских отношений с поставщиками, предоставляющими качественные ингредиенты для наших блюд. </a:t>
            </a:r>
          </a:p>
          <a:p>
            <a:r>
              <a:rPr lang="ru-RU" dirty="0"/>
              <a:t>6. Тестирование и адаптация: Серия тестовых поставок и сбора обратной связи от клиентов. Внесение необходимых изменений в меню и процессы доставки. </a:t>
            </a:r>
          </a:p>
          <a:p>
            <a:r>
              <a:rPr lang="ru-RU" dirty="0"/>
              <a:t>7. Разработка стратегии маркетинга, включая ценообразование, позиционирование на рынке и каналы продвижения. 8. Легальные и сертификационные вопросы.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835742"/>
            <a:ext cx="651893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/>
              <a:t>Планы развития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080303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https://allergonul.ru/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+7 (937) 778-00-70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Allergonul.Harmles@mail.ru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51398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3090</TotalTime>
  <Words>889</Words>
  <Application>Microsoft Office PowerPoint</Application>
  <PresentationFormat>Широкоэкранный</PresentationFormat>
  <Paragraphs>90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25</cp:revision>
  <dcterms:modified xsi:type="dcterms:W3CDTF">2023-11-13T20:16:48Z</dcterms:modified>
</cp:coreProperties>
</file>