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12192000" cy="6858000"/>
  <p:embeddedFontLs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A8E7B97-658C-4ADE-8B07-29AE61C055F7}">
  <a:tblStyle styleId="{4A8E7B97-658C-4ADE-8B07-29AE61C055F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swald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Oswa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" name="Google Shape;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" name="Google Shape;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4.xml"/><Relationship Id="rId14" Type="http://schemas.openxmlformats.org/officeDocument/2006/relationships/theme" Target="../theme/theme1.xml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6"/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3.png"/><Relationship Id="rId8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9.jp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42" name="Google Shape;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0"/>
          <p:cNvSpPr txBox="1"/>
          <p:nvPr/>
        </p:nvSpPr>
        <p:spPr>
          <a:xfrm>
            <a:off x="227616" y="2123087"/>
            <a:ext cx="88206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lang="en-US" sz="3638">
                <a:solidFill>
                  <a:srgbClr val="FFFFFF"/>
                </a:solidFill>
              </a:rPr>
              <a:t>Виртуальный стилист</a:t>
            </a:r>
            <a:endParaRPr b="0" i="0" sz="36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299025" y="64300"/>
            <a:ext cx="50748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1"/>
          <p:cNvSpPr txBox="1"/>
          <p:nvPr/>
        </p:nvSpPr>
        <p:spPr>
          <a:xfrm>
            <a:off x="3358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ЦЕЛЕВАЯ АУДИТОРИЯ</a:t>
            </a:r>
            <a:endParaRPr i="0" sz="1800" u="none" cap="none" strike="noStrike">
              <a:solidFill>
                <a:schemeClr val="accent1"/>
              </a:solidFill>
            </a:endParaRPr>
          </a:p>
        </p:txBody>
      </p:sp>
      <p:pic>
        <p:nvPicPr>
          <p:cNvPr id="52" name="Google Shape;5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1"/>
          <p:nvPr/>
        </p:nvSpPr>
        <p:spPr>
          <a:xfrm>
            <a:off x="316250" y="1712925"/>
            <a:ext cx="107724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Офисные работники, которые хотят выглядеть стильно и ранее пользовались услугами стилиста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/>
          <p:nvPr/>
        </p:nvSpPr>
        <p:spPr>
          <a:xfrm>
            <a:off x="299025" y="64300"/>
            <a:ext cx="27321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2"/>
          <p:cNvSpPr txBox="1"/>
          <p:nvPr/>
        </p:nvSpPr>
        <p:spPr>
          <a:xfrm>
            <a:off x="491475" y="1747950"/>
            <a:ext cx="106443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Наши </a:t>
            </a:r>
            <a:r>
              <a:rPr lang="en-US" sz="3000">
                <a:solidFill>
                  <a:schemeClr val="dk1"/>
                </a:solidFill>
              </a:rPr>
              <a:t>потенциальные</a:t>
            </a:r>
            <a:r>
              <a:rPr lang="en-US" sz="3000">
                <a:solidFill>
                  <a:schemeClr val="dk1"/>
                </a:solidFill>
              </a:rPr>
              <a:t> пользователи боятся </a:t>
            </a:r>
            <a:r>
              <a:rPr lang="en-US" sz="3000">
                <a:solidFill>
                  <a:schemeClr val="dk1"/>
                </a:solidFill>
              </a:rPr>
              <a:t>выглядеть</a:t>
            </a:r>
            <a:r>
              <a:rPr lang="en-US" sz="3000">
                <a:solidFill>
                  <a:schemeClr val="dk1"/>
                </a:solidFill>
              </a:rPr>
              <a:t> глупо из-за неподобающего внешнего вида, потому что не умеют самостоятельно подбирать гардероб 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60" name="Google Shape;60;p12"/>
          <p:cNvSpPr txBox="1"/>
          <p:nvPr/>
        </p:nvSpPr>
        <p:spPr>
          <a:xfrm>
            <a:off x="3358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/>
          <p:nvPr/>
        </p:nvSpPr>
        <p:spPr>
          <a:xfrm>
            <a:off x="299025" y="64300"/>
            <a:ext cx="25380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030" y="5767735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516550" y="1088225"/>
            <a:ext cx="10556700" cy="24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Приложение для подбора капсульного гардероба, которое работает 24/7 и подстраивается под ваш вкус, </a:t>
            </a:r>
            <a:r>
              <a:rPr lang="en-US" sz="2400">
                <a:solidFill>
                  <a:schemeClr val="dk1"/>
                </a:solidFill>
              </a:rPr>
              <a:t>дает</a:t>
            </a:r>
            <a:r>
              <a:rPr lang="en-US" sz="2400">
                <a:solidFill>
                  <a:schemeClr val="dk1"/>
                </a:solidFill>
              </a:rPr>
              <a:t> готовое решение в 3 шага, тем самым экономит время.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5498" y="3879919"/>
            <a:ext cx="999207" cy="934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2742" y="2955790"/>
            <a:ext cx="1584419" cy="148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806208">
            <a:off x="2709322" y="5009259"/>
            <a:ext cx="954818" cy="95481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698950" y="4508888"/>
            <a:ext cx="247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заполните фильтр внешности</a:t>
            </a:r>
            <a:endParaRPr sz="1800">
              <a:solidFill>
                <a:schemeClr val="accen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517600" y="3059550"/>
            <a:ext cx="175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выберите</a:t>
            </a: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 сезон</a:t>
            </a:r>
            <a:endParaRPr sz="1800">
              <a:solidFill>
                <a:schemeClr val="accent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одежды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2879414">
            <a:off x="5226041" y="2343783"/>
            <a:ext cx="954817" cy="95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77702" y="3155998"/>
            <a:ext cx="1233100" cy="12331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5758250" y="4508900"/>
            <a:ext cx="247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получите </a:t>
            </a: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личную капсулу</a:t>
            </a:r>
            <a:endParaRPr sz="1800">
              <a:solidFill>
                <a:schemeClr val="accent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и ссылки на товар</a:t>
            </a:r>
            <a:endParaRPr sz="1800">
              <a:solidFill>
                <a:schemeClr val="accen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1126" y="3540098"/>
            <a:ext cx="926025" cy="8656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8789225" y="2494088"/>
            <a:ext cx="184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ПРОМО-САЙТ</a:t>
            </a:r>
            <a:endParaRPr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64775" y="3059550"/>
            <a:ext cx="2091800" cy="20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1591900" y="5358150"/>
            <a:ext cx="2347200" cy="483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3939100" y="2481500"/>
            <a:ext cx="3613800" cy="61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3939100" y="3807600"/>
            <a:ext cx="3613800" cy="61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5817725" y="4437075"/>
            <a:ext cx="1735200" cy="92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8985125" y="4419600"/>
            <a:ext cx="2025900" cy="93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7560875" y="3093500"/>
            <a:ext cx="3450300" cy="71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299025" y="64300"/>
            <a:ext cx="32886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335849" y="332650"/>
            <a:ext cx="2926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КОНКУРЕНТЫ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3" name="Google Shape;93;p14"/>
          <p:cNvGraphicFramePr/>
          <p:nvPr/>
        </p:nvGraphicFramePr>
        <p:xfrm>
          <a:off x="869239" y="14067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{4A8E7B97-658C-4ADE-8B07-29AE61C055F7}</a:tableStyleId>
              </a:tblPr>
              <a:tblGrid>
                <a:gridCol w="722650"/>
                <a:gridCol w="2347200"/>
                <a:gridCol w="1878625"/>
                <a:gridCol w="1743150"/>
                <a:gridCol w="1424250"/>
                <a:gridCol w="2026050"/>
              </a:tblGrid>
              <a:tr h="38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конкуреты</a:t>
                      </a:r>
                      <a:endParaRPr b="1" i="0" sz="2800" u="none" cap="none" strike="noStrike">
                        <a:solidFill>
                          <a:schemeClr val="lt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критерии оценки</a:t>
                      </a:r>
                      <a:endParaRPr b="1" sz="2800">
                        <a:solidFill>
                          <a:schemeClr val="lt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 hMerge="1"/>
                <a:tc hMerge="1"/>
                <a:tc hMerge="1"/>
              </a:tr>
              <a:tr h="6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№</a:t>
                      </a:r>
                      <a:endParaRPr sz="16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</a:rPr>
                        <a:t>большая цена</a:t>
                      </a:r>
                      <a:endParaRPr b="0" i="0" sz="15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</a:rPr>
                        <a:t>затрачиваемое время </a:t>
                      </a:r>
                      <a:endParaRPr b="0" i="0" sz="15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</a:rPr>
                        <a:t>приобретение новой одежды</a:t>
                      </a:r>
                      <a:endParaRPr b="0" i="0" sz="15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</a:rPr>
                        <a:t>подбирают готовую капсулу</a:t>
                      </a:r>
                      <a:endParaRPr sz="1500">
                        <a:solidFill>
                          <a:srgbClr val="333333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персональные стилисты</a:t>
                      </a:r>
                      <a:r>
                        <a:rPr lang="en-US" sz="1600">
                          <a:solidFill>
                            <a:srgbClr val="595959"/>
                          </a:solidFill>
                        </a:rPr>
                        <a:t> </a:t>
                      </a:r>
                      <a:endParaRPr b="0" i="0" sz="10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0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30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1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3000">
                        <a:solidFill>
                          <a:srgbClr val="333333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333333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приложения и сайты  по подбору гардероба</a:t>
                      </a:r>
                      <a:endParaRPr b="0" i="0" sz="8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0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30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000">
                          <a:solidFill>
                            <a:srgbClr val="333333"/>
                          </a:solidFill>
                        </a:rPr>
                        <a:t>🖓</a:t>
                      </a:r>
                      <a:endParaRPr sz="3000">
                        <a:solidFill>
                          <a:srgbClr val="333333"/>
                        </a:solidFill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онлайн стилисты</a:t>
                      </a:r>
                      <a:endParaRPr b="0" i="0" sz="9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1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3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1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3000">
                        <a:solidFill>
                          <a:srgbClr val="333333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333333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магазины с стилистами</a:t>
                      </a:r>
                      <a:endParaRPr b="0" i="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100">
                          <a:solidFill>
                            <a:srgbClr val="333333"/>
                          </a:solidFill>
                        </a:rPr>
                        <a:t>🖓</a:t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000">
                          <a:solidFill>
                            <a:srgbClr val="333333"/>
                          </a:solidFill>
                        </a:rPr>
                        <a:t>🖓</a:t>
                      </a:r>
                      <a:endParaRPr sz="3000">
                        <a:solidFill>
                          <a:srgbClr val="333333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333333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lt1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Виртуальный с</a:t>
                      </a:r>
                      <a:r>
                        <a:rPr lang="en-US" sz="1500">
                          <a:solidFill>
                            <a:srgbClr val="595959"/>
                          </a:solidFill>
                        </a:rPr>
                        <a:t>тилист</a:t>
                      </a:r>
                      <a:endParaRPr sz="1500">
                        <a:solidFill>
                          <a:srgbClr val="595959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100">
                        <a:solidFill>
                          <a:srgbClr val="333333"/>
                        </a:solidFill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</a:txBody>
                  <a:tcPr marT="0" marB="0" marR="56475" marL="564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6475" marL="564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299025" y="64300"/>
            <a:ext cx="19950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/>
          <p:nvPr/>
        </p:nvSpPr>
        <p:spPr>
          <a:xfrm>
            <a:off x="3323700" y="408850"/>
            <a:ext cx="5544600" cy="55446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3818100" y="1397650"/>
            <a:ext cx="4555800" cy="4555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4464300" y="2690050"/>
            <a:ext cx="3263400" cy="326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200050" y="408850"/>
            <a:ext cx="1791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TAM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322,8 млрд.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98500" y="1766650"/>
            <a:ext cx="199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33333"/>
                </a:solidFill>
                <a:latin typeface="Oswald"/>
                <a:ea typeface="Oswald"/>
                <a:cs typeface="Oswald"/>
                <a:sym typeface="Oswald"/>
              </a:rPr>
              <a:t>SAM</a:t>
            </a:r>
            <a:endParaRPr sz="2400">
              <a:solidFill>
                <a:srgbClr val="33333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48,4 млрд.</a:t>
            </a:r>
            <a:endParaRPr sz="24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454000" y="3292275"/>
            <a:ext cx="1284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SOM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9 млн.</a:t>
            </a:r>
            <a:endParaRPr sz="2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6892425" y="6018775"/>
            <a:ext cx="463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533325" y="1392525"/>
            <a:ext cx="24783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/>
          <p:nvPr/>
        </p:nvSpPr>
        <p:spPr>
          <a:xfrm>
            <a:off x="299025" y="64300"/>
            <a:ext cx="37287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533325" y="2067650"/>
            <a:ext cx="15735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533325" y="2730588"/>
            <a:ext cx="25929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>
            <a:off x="533325" y="3393525"/>
            <a:ext cx="8001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533325" y="4063200"/>
            <a:ext cx="7095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533325" y="4732875"/>
            <a:ext cx="25389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533325" y="5423075"/>
            <a:ext cx="2130300" cy="463200"/>
          </a:xfrm>
          <a:prstGeom prst="homePlate">
            <a:avLst>
              <a:gd fmla="val 50000" name="adj"/>
            </a:avLst>
          </a:prstGeom>
          <a:solidFill>
            <a:srgbClr val="8E0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33325" y="1355467"/>
            <a:ext cx="9018600" cy="4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Модель монетизации  </a:t>
            </a:r>
            <a:r>
              <a:rPr lang="en-US" sz="1800">
                <a:solidFill>
                  <a:srgbClr val="595959"/>
                </a:solidFill>
              </a:rPr>
              <a:t> комиссия с продаж (в будущем Freemium подписка)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">
                <a:solidFill>
                  <a:srgbClr val="595959"/>
                </a:solidFill>
              </a:rPr>
              <a:t>\</a:t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Средний чек</a:t>
            </a:r>
            <a:r>
              <a:rPr lang="en-US" sz="1800">
                <a:solidFill>
                  <a:srgbClr val="595959"/>
                </a:solidFill>
              </a:rPr>
              <a:t>   30000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Комиссия с продаж </a:t>
            </a:r>
            <a:r>
              <a:rPr lang="en-US" sz="1800">
                <a:solidFill>
                  <a:srgbClr val="595959"/>
                </a:solidFill>
              </a:rPr>
              <a:t>       15%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САС</a:t>
            </a:r>
            <a:r>
              <a:rPr lang="en-US" sz="1800">
                <a:solidFill>
                  <a:srgbClr val="595959"/>
                </a:solidFill>
              </a:rPr>
              <a:t>     2000 руб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LTV</a:t>
            </a:r>
            <a:r>
              <a:rPr lang="en-US" sz="1800">
                <a:solidFill>
                  <a:srgbClr val="595959"/>
                </a:solidFill>
              </a:rPr>
              <a:t>     2 раза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Точка безубыточности</a:t>
            </a:r>
            <a:r>
              <a:rPr lang="en-US" sz="1800">
                <a:solidFill>
                  <a:srgbClr val="595959"/>
                </a:solidFill>
              </a:rPr>
              <a:t>   188 продаж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lt1"/>
                </a:solidFill>
              </a:rPr>
              <a:t>Доходность 1 млн</a:t>
            </a:r>
            <a:r>
              <a:rPr lang="en-US" sz="1800">
                <a:solidFill>
                  <a:srgbClr val="595959"/>
                </a:solidFill>
              </a:rPr>
              <a:t>    521 продаж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/>
          <p:nvPr/>
        </p:nvSpPr>
        <p:spPr>
          <a:xfrm>
            <a:off x="0" y="0"/>
            <a:ext cx="11496600" cy="6562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299025" y="64300"/>
            <a:ext cx="40524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6183750" y="64300"/>
            <a:ext cx="952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6131877" y="2977840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9955396" y="1337376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9955399" y="3808844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5436900" y="4577900"/>
            <a:ext cx="2446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3 квартал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запуск рекламной компании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5405088" y="1716363"/>
            <a:ext cx="250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2024 ГОД</a:t>
            </a:r>
            <a:endParaRPr sz="1600">
              <a:solidFill>
                <a:srgbClr val="1B1B1B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поиск специалистов</a:t>
            </a:r>
            <a:endParaRPr sz="1600">
              <a:solidFill>
                <a:srgbClr val="1B1B1B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9513350" y="3013500"/>
            <a:ext cx="1926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2025 ГОД 1-2 кварталы</a:t>
            </a:r>
            <a:endParaRPr sz="1600">
              <a:solidFill>
                <a:srgbClr val="1B1B1B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создание первой Beta-версии</a:t>
            </a:r>
            <a:endParaRPr sz="1600">
              <a:solidFill>
                <a:srgbClr val="1B1B1B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9676850" y="5355575"/>
            <a:ext cx="1599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2025 ГОД 4 квартал</a:t>
            </a:r>
            <a:endParaRPr sz="1600">
              <a:solidFill>
                <a:srgbClr val="1B1B1B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Oswald"/>
                <a:ea typeface="Oswald"/>
                <a:cs typeface="Oswald"/>
                <a:sym typeface="Oswald"/>
              </a:rPr>
              <a:t>запуск приложения</a:t>
            </a:r>
            <a:endParaRPr i="0" sz="14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7245049" y="1011300"/>
            <a:ext cx="2394090" cy="132391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 flipH="1">
            <a:off x="7172387" y="2702925"/>
            <a:ext cx="2319840" cy="106682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7245049" y="4188750"/>
            <a:ext cx="2602152" cy="82258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388020" y="332650"/>
            <a:ext cx="42729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ДОРОЖНАЯ КАРТА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/>
          <p:nvPr/>
        </p:nvSpPr>
        <p:spPr>
          <a:xfrm>
            <a:off x="299025" y="1337375"/>
            <a:ext cx="4052400" cy="431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407775" y="1635738"/>
            <a:ext cx="38349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US" sz="1700"/>
              <a:t>До конца 2024 года поиск новых участников команды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US" sz="1700"/>
              <a:t>Начало 2025 года разработка </a:t>
            </a:r>
            <a:r>
              <a:rPr lang="en-US" sz="1700">
                <a:solidFill>
                  <a:schemeClr val="accent6"/>
                </a:solidFill>
              </a:rPr>
              <a:t>первой Beta-версии, выявление и решение проблем</a:t>
            </a:r>
            <a:endParaRPr sz="1700">
              <a:solidFill>
                <a:schemeClr val="accent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6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AutoNum type="arabicPeriod"/>
            </a:pPr>
            <a:r>
              <a:rPr lang="en-US" sz="1700">
                <a:solidFill>
                  <a:schemeClr val="accent6"/>
                </a:solidFill>
              </a:rPr>
              <a:t>Запуск и проведение рекламы </a:t>
            </a:r>
            <a:endParaRPr sz="1700">
              <a:solidFill>
                <a:schemeClr val="accent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6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AutoNum type="arabicPeriod"/>
            </a:pPr>
            <a:r>
              <a:rPr lang="en-US" sz="1700">
                <a:solidFill>
                  <a:schemeClr val="accent6"/>
                </a:solidFill>
              </a:rPr>
              <a:t>Конец 2025 года выпуск приложения, добавление Freemium подписки</a:t>
            </a:r>
            <a:endParaRPr sz="17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299025" y="64300"/>
            <a:ext cx="2433600" cy="1036200"/>
          </a:xfrm>
          <a:prstGeom prst="snip1Rect">
            <a:avLst>
              <a:gd fmla="val 44962" name="adj"/>
            </a:avLst>
          </a:prstGeom>
          <a:solidFill>
            <a:srgbClr val="B8D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/>
          <p:nvPr/>
        </p:nvSpPr>
        <p:spPr>
          <a:xfrm>
            <a:off x="6097675" y="883075"/>
            <a:ext cx="2433600" cy="15813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6097675" y="459575"/>
            <a:ext cx="28653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swald"/>
                <a:ea typeface="Oswald"/>
                <a:cs typeface="Oswald"/>
                <a:sym typeface="Oswald"/>
              </a:rPr>
              <a:t>Федоренко Анастасия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swald"/>
                <a:ea typeface="Oswald"/>
                <a:cs typeface="Oswald"/>
                <a:sym typeface="Oswald"/>
              </a:rPr>
              <a:t> 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swald"/>
                <a:ea typeface="Oswald"/>
                <a:cs typeface="Oswald"/>
                <a:sym typeface="Oswald"/>
              </a:rPr>
              <a:t>Лидер команды</a:t>
            </a:r>
            <a:endParaRPr sz="19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2158163" y="3970125"/>
            <a:ext cx="1836000" cy="125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2158163" y="3615950"/>
            <a:ext cx="2265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Михалко Алена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Финансы</a:t>
            </a:r>
            <a:endParaRPr b="1" sz="16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5675298" y="3990450"/>
            <a:ext cx="1836000" cy="125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5675288" y="3615938"/>
            <a:ext cx="2265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К</a:t>
            </a: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арпеева Анастасия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Исследователь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ресурсов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7" name="Google Shape;15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525" y="3428676"/>
            <a:ext cx="1964577" cy="196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0325" y="332650"/>
            <a:ext cx="2433676" cy="243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0331" y="3454801"/>
            <a:ext cx="1964577" cy="196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9192425" y="3990450"/>
            <a:ext cx="1677600" cy="125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9192413" y="3615950"/>
            <a:ext cx="2265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Максимова Златослава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swald"/>
                <a:ea typeface="Oswald"/>
                <a:cs typeface="Oswald"/>
                <a:sym typeface="Oswald"/>
              </a:rPr>
              <a:t>Оформление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2" name="Google Shape;162;p18"/>
          <p:cNvPicPr preferRelativeResize="0"/>
          <p:nvPr/>
        </p:nvPicPr>
        <p:blipFill rotWithShape="1">
          <a:blip r:embed="rId7">
            <a:alphaModFix/>
          </a:blip>
          <a:srcRect b="0" l="-3190" r="3190" t="0"/>
          <a:stretch/>
        </p:blipFill>
        <p:spPr>
          <a:xfrm>
            <a:off x="7511310" y="3454801"/>
            <a:ext cx="1964577" cy="196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"/>
          <p:cNvSpPr/>
          <p:nvPr/>
        </p:nvSpPr>
        <p:spPr>
          <a:xfrm>
            <a:off x="1704675" y="1719900"/>
            <a:ext cx="1545000" cy="101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1651750" y="1719900"/>
            <a:ext cx="183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Ищем в команду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IT специалиста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5" name="Google Shape;16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523" y="1533956"/>
            <a:ext cx="1461300" cy="146126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2398725" y="1885175"/>
            <a:ext cx="90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532009" y="465469"/>
            <a:ext cx="48312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АНАСТАСИИ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en-US" sz="2300">
                <a:solidFill>
                  <a:srgbClr val="1B1B1B"/>
                </a:solidFill>
              </a:rPr>
              <a:t>(965)475-94-66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 fnwo</a:t>
            </a:r>
            <a:r>
              <a:rPr lang="en-US" sz="2300">
                <a:solidFill>
                  <a:srgbClr val="1B1B1B"/>
                </a:solidFill>
              </a:rPr>
              <a:t>jssochi@mail.ru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59667" y="0"/>
            <a:ext cx="4536234" cy="522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33375" y="3184700"/>
            <a:ext cx="1574126" cy="157412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>
            <a:off x="4544488" y="2615475"/>
            <a:ext cx="21519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ПРОМО-САЙТ</a:t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