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FFFF"/>
    <a:srgbClr val="A5A5A5"/>
    <a:srgbClr val="E0E0E0"/>
    <a:srgbClr val="5D9A48"/>
    <a:srgbClr val="1F90C8"/>
    <a:srgbClr val="96354A"/>
    <a:srgbClr val="CE7807"/>
    <a:srgbClr val="55A839"/>
    <a:srgbClr val="CE78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dirty="0">
                <a:solidFill>
                  <a:schemeClr val="tx1"/>
                </a:solidFill>
              </a:rPr>
              <a:t>Рынок рыбной муки в РФ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500</c:v>
                </c:pt>
                <c:pt idx="1">
                  <c:v>520</c:v>
                </c:pt>
                <c:pt idx="2">
                  <c:v>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F-AE44-9D41-CB878DBE88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158</c:v>
                </c:pt>
                <c:pt idx="1">
                  <c:v>143</c:v>
                </c:pt>
                <c:pt idx="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F-AE44-9D41-CB878DBE8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219631"/>
        <c:axId val="47124799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9631"/>
        <c:axId val="47124799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Лист1!$D$1</c15:sqref>
                        </c15:formulaRef>
                      </c:ext>
                    </c:extLst>
                    <c:strCache>
                      <c:ptCount val="1"/>
                      <c:pt idx="0">
                        <c:v>Ряд 3</c:v>
                      </c:pt>
                    </c:strCache>
                  </c:strRef>
                </c:tx>
                <c:spPr>
                  <a:ln w="2222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6"/>
                  <c:spPr>
                    <a:solidFill>
                      <a:schemeClr val="lt1"/>
                    </a:solidFill>
                    <a:ln w="15875">
                      <a:solidFill>
                        <a:schemeClr val="accent3"/>
                      </a:solidFill>
                      <a:round/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Лист1!$A$2:$A$5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Лист1!$D$2:$D$5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FB2F-AE44-9D41-CB878DBE88F7}"/>
                  </c:ext>
                </c:extLst>
              </c15:ser>
            </c15:filteredLineSeries>
          </c:ext>
        </c:extLst>
      </c:lineChart>
      <c:catAx>
        <c:axId val="2196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24799"/>
        <c:crosses val="autoZero"/>
        <c:auto val="1"/>
        <c:lblAlgn val="ctr"/>
        <c:lblOffset val="100"/>
        <c:noMultiLvlLbl val="0"/>
      </c:catAx>
      <c:valAx>
        <c:axId val="47124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Тыс. Тонн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63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320249028621475"/>
          <c:y val="0.11849749761972633"/>
          <c:w val="0.48805345287479462"/>
          <c:h val="0.73118981955209172"/>
        </c:manualLayout>
      </c:layout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Корм на основе технологических червей Eisenia fetidа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Цена</c:v>
                </c:pt>
                <c:pt idx="1">
                  <c:v>Условия платежа</c:v>
                </c:pt>
                <c:pt idx="2">
                  <c:v>Имидж</c:v>
                </c:pt>
                <c:pt idx="3">
                  <c:v>Ассортимент</c:v>
                </c:pt>
                <c:pt idx="4">
                  <c:v>Доп. Услуги</c:v>
                </c:pt>
                <c:pt idx="5">
                  <c:v>Обслуживание</c:v>
                </c:pt>
                <c:pt idx="6">
                  <c:v>Сроки</c:v>
                </c:pt>
                <c:pt idx="7">
                  <c:v>Качество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7</c:v>
                </c:pt>
                <c:pt idx="6">
                  <c:v>10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85-4CE8-BF5F-B4CB764ABB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Универсальный корм Tetra Wafer</c:v>
                </c:pt>
              </c:strCache>
            </c:strRef>
          </c:tx>
          <c:spPr>
            <a:ln w="34925" cap="rnd">
              <a:solidFill>
                <a:schemeClr val="tx2">
                  <a:lumMod val="40000"/>
                  <a:lumOff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Цена</c:v>
                </c:pt>
                <c:pt idx="1">
                  <c:v>Условия платежа</c:v>
                </c:pt>
                <c:pt idx="2">
                  <c:v>Имидж</c:v>
                </c:pt>
                <c:pt idx="3">
                  <c:v>Ассортимент</c:v>
                </c:pt>
                <c:pt idx="4">
                  <c:v>Доп. Услуги</c:v>
                </c:pt>
                <c:pt idx="5">
                  <c:v>Обслуживание</c:v>
                </c:pt>
                <c:pt idx="6">
                  <c:v>Сроки</c:v>
                </c:pt>
                <c:pt idx="7">
                  <c:v>Качество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7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3</c:v>
                </c:pt>
                <c:pt idx="5">
                  <c:v>5</c:v>
                </c:pt>
                <c:pt idx="6">
                  <c:v>7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85-4CE8-BF5F-B4CB764ABB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Корм на основе биомассы Gammarus lacustris  и Pulex lacustris </c:v>
                </c:pt>
              </c:strCache>
            </c:strRef>
          </c:tx>
          <c:spPr>
            <a:ln w="3492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Цена</c:v>
                </c:pt>
                <c:pt idx="1">
                  <c:v>Условия платежа</c:v>
                </c:pt>
                <c:pt idx="2">
                  <c:v>Имидж</c:v>
                </c:pt>
                <c:pt idx="3">
                  <c:v>Ассортимент</c:v>
                </c:pt>
                <c:pt idx="4">
                  <c:v>Доп. Услуги</c:v>
                </c:pt>
                <c:pt idx="5">
                  <c:v>Обслуживание</c:v>
                </c:pt>
                <c:pt idx="6">
                  <c:v>Сроки</c:v>
                </c:pt>
                <c:pt idx="7">
                  <c:v>Качество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85-4CE8-BF5F-B4CB764AB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497680"/>
        <c:axId val="274498336"/>
      </c:radarChart>
      <c:catAx>
        <c:axId val="27449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98336"/>
        <c:crosses val="autoZero"/>
        <c:auto val="1"/>
        <c:lblAlgn val="ctr"/>
        <c:lblOffset val="100"/>
        <c:noMultiLvlLbl val="0"/>
      </c:catAx>
      <c:valAx>
        <c:axId val="2744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9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8985378500633798E-3"/>
          <c:y val="6.6244682820980269E-2"/>
          <c:w val="0.34371937981650325"/>
          <c:h val="0.8492870127262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326571" y="2242124"/>
            <a:ext cx="550817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Light"/>
              </a:rPr>
              <a:t>ПРОЕКТ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«РАЗРАБОТКА УНИВЕРСАЛЬНОГО КОРМА НА ОСНОВЕ КОМПОСТНЫХ ТЕХНОЛОГИЧЕСКИХ ЧЕРВЕЙ ДЛЯ ДЕКОРАТИВНОГО РЫБОВОДСТВА»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145138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277149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2BE00E01-49F9-40D1-8909-AE14A90DD2FF}"/>
              </a:ext>
            </a:extLst>
          </p:cNvPr>
          <p:cNvSpPr txBox="1"/>
          <p:nvPr/>
        </p:nvSpPr>
        <p:spPr>
          <a:xfrm>
            <a:off x="559690" y="989904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 hangingPunct="0"/>
            <a:r>
              <a:rPr lang="ru-RU" sz="3200" kern="0" dirty="0"/>
              <a:t>АКТУАЛЬНОСТЬ</a:t>
            </a:r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70D0CF92-B969-B345-9B8A-79919D2E9069}"/>
              </a:ext>
            </a:extLst>
          </p:cNvPr>
          <p:cNvSpPr txBox="1"/>
          <p:nvPr/>
        </p:nvSpPr>
        <p:spPr>
          <a:xfrm>
            <a:off x="559690" y="1774455"/>
            <a:ext cx="4989789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Биомасса культивируемого червя богата аминокислотами, что позволяет применять ее в качестве кормового компонента. 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Применяемые в качестве белкового компонента технологические черви </a:t>
            </a:r>
            <a:r>
              <a:rPr lang="ru-RU" sz="1600" i="1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Eisenia fetidа </a:t>
            </a:r>
            <a:r>
              <a:rPr lang="ru-RU" sz="16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обладают простотой технологии изготовления в сравнении с конкурирующими видами кормов для декоративного рыбоводства.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Изготовление кормов на основе данного вида сырья не несет негативных последствий для окружающей среды </a:t>
            </a: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id="{6787DB68-B2FE-1244-AF92-95A3D2BA0EE4}"/>
              </a:ext>
            </a:extLst>
          </p:cNvPr>
          <p:cNvSpPr txBox="1"/>
          <p:nvPr/>
        </p:nvSpPr>
        <p:spPr>
          <a:xfrm>
            <a:off x="673166" y="5041903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 hangingPunct="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kern="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rPr>
              <a:t>В рамках организации вермикультурного комплекса реализуются два вида продукта – белковое сырье на основе биомассы технологических червей и биогумус, используемый в качестве удобрения для растениеводства.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F7DB09B-E6E8-5E40-A813-83461B73E8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1623" y="579067"/>
            <a:ext cx="517652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C8A9C19-85E1-BB44-ADDA-FA3A009C68B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5265" y="3518903"/>
            <a:ext cx="5957570" cy="2000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7991D8FC-B122-49C8-9767-F2EFDA0B8038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9A9E2A13-850B-4171-994B-C2AED0B47AD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E0BCC6FD-1453-414C-8452-3B48009DA23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A7493453-A586-4C24-A62F-EC0C8592B393}"/>
              </a:ext>
            </a:extLst>
          </p:cNvPr>
          <p:cNvSpPr txBox="1"/>
          <p:nvPr/>
        </p:nvSpPr>
        <p:spPr>
          <a:xfrm>
            <a:off x="532117" y="964179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 hangingPunct="0"/>
            <a:r>
              <a:rPr lang="ru-RU" sz="3200" kern="0" dirty="0"/>
              <a:t>ПРОБЛЕМА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BD35F2E-AA18-6543-9433-76259F485EDA}"/>
              </a:ext>
            </a:extLst>
          </p:cNvPr>
          <p:cNvSpPr/>
          <p:nvPr/>
        </p:nvSpPr>
        <p:spPr>
          <a:xfrm>
            <a:off x="7047684" y="7369"/>
            <a:ext cx="5144316" cy="6858000"/>
          </a:xfrm>
          <a:prstGeom prst="rect">
            <a:avLst/>
          </a:prstGeom>
          <a:solidFill>
            <a:srgbClr val="FCAA16">
              <a:alpha val="80000"/>
            </a:srgbClr>
          </a:solidFill>
          <a:ln w="254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15E42B8E-BC52-E345-83D7-753FB79D285E}"/>
              </a:ext>
            </a:extLst>
          </p:cNvPr>
          <p:cNvSpPr txBox="1"/>
          <p:nvPr/>
        </p:nvSpPr>
        <p:spPr>
          <a:xfrm>
            <a:off x="7521287" y="2092254"/>
            <a:ext cx="4418105" cy="3508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В настоящее время ключевым белковым продуктом, применяемым при изготовлении кормов для аквакультуры является рыбная мука, качество которой зависит от исходного материала. </a:t>
            </a:r>
          </a:p>
          <a:p>
            <a:pPr marL="285750" lvl="8" indent="-285750" hangingPunct="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kern="0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285750" lvl="8" indent="-285750" hangingPunct="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rPr>
              <a:t>Недостаточное количество производимой продукции и ее качество создает потребность в поиске альтернативных источников белкового сырья для частичной или полной </a:t>
            </a:r>
            <a:r>
              <a:rPr lang="ru-RU" sz="1600" kern="0" dirty="0" smtClean="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rPr>
              <a:t>замены, в том числе и для кормов для декоративного рыбоводства. </a:t>
            </a:r>
            <a:endParaRPr lang="ru-RU" sz="1600" kern="0" dirty="0">
              <a:solidFill>
                <a:srgbClr val="8F00FF"/>
              </a:solidFill>
              <a:latin typeface="Gilroy-Light"/>
              <a:ea typeface="Gilroy-Light"/>
              <a:cs typeface="Gilroy-Light"/>
              <a:sym typeface="Gilroy-Light"/>
            </a:endParaRPr>
          </a:p>
          <a:p>
            <a:pPr marL="285750" lvl="8" indent="-285750" hangingPunct="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8F00FF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368C337E-DB73-264C-A6F0-646872E4A3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9877160"/>
              </p:ext>
            </p:extLst>
          </p:nvPr>
        </p:nvGraphicFramePr>
        <p:xfrm>
          <a:off x="252608" y="1820629"/>
          <a:ext cx="6398613" cy="4269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69339"/>
            <a:ext cx="651893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4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4" name="Текст 2">
            <a:extLst>
              <a:ext uri="{FF2B5EF4-FFF2-40B4-BE49-F238E27FC236}">
                <a16:creationId xmlns:a16="http://schemas.microsoft.com/office/drawing/2014/main" id="{B5B25542-FDE8-405D-AC26-638DE6A84748}"/>
              </a:ext>
            </a:extLst>
          </p:cNvPr>
          <p:cNvSpPr txBox="1"/>
          <p:nvPr/>
        </p:nvSpPr>
        <p:spPr>
          <a:xfrm>
            <a:off x="420955" y="932864"/>
            <a:ext cx="832305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 hangingPunct="0"/>
            <a:r>
              <a:rPr lang="ru-RU" sz="3200" kern="0" dirty="0"/>
              <a:t>ОПИСАНИЕ ПРОДУКТА И ТЕХНОЛОГИИ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B645B2F9-C029-C548-B144-AF9E55ED976E}"/>
              </a:ext>
            </a:extLst>
          </p:cNvPr>
          <p:cNvSpPr txBox="1"/>
          <p:nvPr/>
        </p:nvSpPr>
        <p:spPr>
          <a:xfrm>
            <a:off x="6370251" y="4084384"/>
            <a:ext cx="2250047" cy="258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</a:rPr>
              <a:t>Проведение</a:t>
            </a:r>
            <a:r>
              <a:rPr lang="ru-RU" sz="1800" dirty="0">
                <a:solidFill>
                  <a:srgbClr val="8F00FF"/>
                </a:solidFill>
              </a:rPr>
              <a:t> экспериментальных работ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940CFF"/>
                </a:solidFill>
              </a:rPr>
              <a:t>по кормлению </a:t>
            </a:r>
            <a:r>
              <a:rPr lang="ru-RU" sz="1800" dirty="0"/>
              <a:t>декоративных рыб кормом из компостных технологических червей</a:t>
            </a:r>
            <a:endParaRPr sz="1800"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DAA818B4-60AD-1549-A226-33E619683089}"/>
              </a:ext>
            </a:extLst>
          </p:cNvPr>
          <p:cNvSpPr txBox="1"/>
          <p:nvPr/>
        </p:nvSpPr>
        <p:spPr>
          <a:xfrm>
            <a:off x="688259" y="4087795"/>
            <a:ext cx="1797245" cy="2277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</a:rPr>
              <a:t>Разработка</a:t>
            </a:r>
            <a:r>
              <a:rPr lang="ru-RU" sz="1800" dirty="0">
                <a:solidFill>
                  <a:srgbClr val="8F00FF"/>
                </a:solidFill>
              </a:rPr>
              <a:t> биотехнологии вермикультивирования </a:t>
            </a:r>
            <a:r>
              <a:rPr lang="ru-RU" sz="1800" dirty="0"/>
              <a:t>на отходах кролиководства	</a:t>
            </a:r>
          </a:p>
          <a:p>
            <a:endParaRPr dirty="0"/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3FFC31A6-469E-994F-9DD2-8EBD167B5E73}"/>
              </a:ext>
            </a:extLst>
          </p:cNvPr>
          <p:cNvSpPr txBox="1"/>
          <p:nvPr/>
        </p:nvSpPr>
        <p:spPr>
          <a:xfrm>
            <a:off x="3664097" y="4057018"/>
            <a:ext cx="1843302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</a:rPr>
              <a:t>Разработка</a:t>
            </a:r>
            <a:r>
              <a:rPr lang="ru-RU" sz="1800" dirty="0">
                <a:solidFill>
                  <a:srgbClr val="8F00FF"/>
                </a:solidFill>
              </a:rPr>
              <a:t> метода лиофильной сушки</a:t>
            </a:r>
            <a:r>
              <a:rPr lang="ru-RU" sz="1800" dirty="0"/>
              <a:t> для получения корма для декоративного рыбоводства</a:t>
            </a:r>
            <a:endParaRPr sz="1800" dirty="0"/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065121D0-D5F5-614D-A60B-76D05E9B1E75}"/>
              </a:ext>
            </a:extLst>
          </p:cNvPr>
          <p:cNvSpPr txBox="1"/>
          <p:nvPr/>
        </p:nvSpPr>
        <p:spPr>
          <a:xfrm>
            <a:off x="9747612" y="4087795"/>
            <a:ext cx="1723952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</a:rPr>
              <a:t>Готовая </a:t>
            </a:r>
            <a:r>
              <a:rPr lang="ru-RU" sz="1800" dirty="0">
                <a:solidFill>
                  <a:srgbClr val="940CFF"/>
                </a:solidFill>
              </a:rPr>
              <a:t>биотехнология вермикультивирования  </a:t>
            </a:r>
            <a:r>
              <a:rPr lang="ru-RU" sz="1800" dirty="0"/>
              <a:t>для получения продукции на его основе</a:t>
            </a:r>
            <a:endParaRPr sz="1800" dirty="0"/>
          </a:p>
        </p:txBody>
      </p:sp>
      <p:pic>
        <p:nvPicPr>
          <p:cNvPr id="37" name="Picture 2" descr="Компост – Бесплатные иконки: экология и окружающая среда">
            <a:extLst>
              <a:ext uri="{FF2B5EF4-FFF2-40B4-BE49-F238E27FC236}">
                <a16:creationId xmlns:a16="http://schemas.microsoft.com/office/drawing/2014/main" id="{EC5E942F-3B9D-C74B-A9FC-52C495318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67" y="2419162"/>
            <a:ext cx="1258806" cy="125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Холодный – Бесплатные иконки: Погода">
            <a:extLst>
              <a:ext uri="{FF2B5EF4-FFF2-40B4-BE49-F238E27FC236}">
                <a16:creationId xmlns:a16="http://schemas.microsoft.com/office/drawing/2014/main" id="{14E4A21F-00C8-864C-A29A-E0115536A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096" y="2419162"/>
            <a:ext cx="1258806" cy="125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Кормление Рыб В Аквариуме Значок Элемент Значок Рыбной Промышленности Для  Мобильных Концепций И Вебприложений Тонкая Линия Кормления Ры — стоковая  векторная графика и другие изображения на тему Азербайджан - iStock">
            <a:extLst>
              <a:ext uri="{FF2B5EF4-FFF2-40B4-BE49-F238E27FC236}">
                <a16:creationId xmlns:a16="http://schemas.microsoft.com/office/drawing/2014/main" id="{4CACDD2D-1FFF-024A-859C-661EC0C97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5" t="24937" r="24069" b="24642"/>
          <a:stretch/>
        </p:blipFill>
        <p:spPr bwMode="auto">
          <a:xfrm>
            <a:off x="6593651" y="2363988"/>
            <a:ext cx="1346438" cy="131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Рыбий корм – Бесплатные иконки: еда">
            <a:extLst>
              <a:ext uri="{FF2B5EF4-FFF2-40B4-BE49-F238E27FC236}">
                <a16:creationId xmlns:a16="http://schemas.microsoft.com/office/drawing/2014/main" id="{3D9B6EC7-20D1-8443-AD3D-6F86AEF81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400" y="2419162"/>
            <a:ext cx="1258806" cy="125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Текст 2">
            <a:extLst>
              <a:ext uri="{FF2B5EF4-FFF2-40B4-BE49-F238E27FC236}">
                <a16:creationId xmlns:a16="http://schemas.microsoft.com/office/drawing/2014/main" id="{14504B55-820F-1249-8BDB-638C2480B429}"/>
              </a:ext>
            </a:extLst>
          </p:cNvPr>
          <p:cNvSpPr txBox="1"/>
          <p:nvPr/>
        </p:nvSpPr>
        <p:spPr>
          <a:xfrm>
            <a:off x="365801" y="1783337"/>
            <a:ext cx="22426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600" dirty="0">
                <a:solidFill>
                  <a:schemeClr val="tx1"/>
                </a:solidFill>
              </a:rPr>
              <a:t>Этап 1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42" name="Текст 2">
            <a:extLst>
              <a:ext uri="{FF2B5EF4-FFF2-40B4-BE49-F238E27FC236}">
                <a16:creationId xmlns:a16="http://schemas.microsoft.com/office/drawing/2014/main" id="{BD51E0F7-05EE-5649-A1D6-15C9E12205B9}"/>
              </a:ext>
            </a:extLst>
          </p:cNvPr>
          <p:cNvSpPr txBox="1"/>
          <p:nvPr/>
        </p:nvSpPr>
        <p:spPr>
          <a:xfrm>
            <a:off x="3317160" y="1783337"/>
            <a:ext cx="22426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600" dirty="0">
                <a:solidFill>
                  <a:schemeClr val="tx1"/>
                </a:solidFill>
              </a:rPr>
              <a:t>Этап 2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43" name="Текст 2">
            <a:extLst>
              <a:ext uri="{FF2B5EF4-FFF2-40B4-BE49-F238E27FC236}">
                <a16:creationId xmlns:a16="http://schemas.microsoft.com/office/drawing/2014/main" id="{B4A68F14-51EA-5B4E-B9E3-247AE9220576}"/>
              </a:ext>
            </a:extLst>
          </p:cNvPr>
          <p:cNvSpPr txBox="1"/>
          <p:nvPr/>
        </p:nvSpPr>
        <p:spPr>
          <a:xfrm>
            <a:off x="6187194" y="1783336"/>
            <a:ext cx="22426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600" dirty="0">
                <a:solidFill>
                  <a:schemeClr val="tx1"/>
                </a:solidFill>
              </a:rPr>
              <a:t>Этап 3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44" name="Текст 2">
            <a:extLst>
              <a:ext uri="{FF2B5EF4-FFF2-40B4-BE49-F238E27FC236}">
                <a16:creationId xmlns:a16="http://schemas.microsoft.com/office/drawing/2014/main" id="{4A5850D0-8128-BE47-AB37-4F45DED039D7}"/>
              </a:ext>
            </a:extLst>
          </p:cNvPr>
          <p:cNvSpPr txBox="1"/>
          <p:nvPr/>
        </p:nvSpPr>
        <p:spPr>
          <a:xfrm>
            <a:off x="9446463" y="1777125"/>
            <a:ext cx="22426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600" dirty="0">
                <a:solidFill>
                  <a:schemeClr val="tx1"/>
                </a:solidFill>
              </a:rPr>
              <a:t>Этап 4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482F2884-00A2-124E-831B-C365D81BEA8A}"/>
              </a:ext>
            </a:extLst>
          </p:cNvPr>
          <p:cNvSpPr/>
          <p:nvPr/>
        </p:nvSpPr>
        <p:spPr>
          <a:xfrm>
            <a:off x="1213493" y="3714542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A4D2EC20-92C5-794D-97F4-44B6AEA53F41}"/>
              </a:ext>
            </a:extLst>
          </p:cNvPr>
          <p:cNvSpPr/>
          <p:nvPr/>
        </p:nvSpPr>
        <p:spPr>
          <a:xfrm>
            <a:off x="4270207" y="3714542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9F3FF6CE-DDBA-B44F-BB99-2F5248558966}"/>
              </a:ext>
            </a:extLst>
          </p:cNvPr>
          <p:cNvSpPr/>
          <p:nvPr/>
        </p:nvSpPr>
        <p:spPr>
          <a:xfrm>
            <a:off x="7141773" y="3714542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CFEBB239-6E04-244A-ABC0-D3A13E069E64}"/>
              </a:ext>
            </a:extLst>
          </p:cNvPr>
          <p:cNvSpPr/>
          <p:nvPr/>
        </p:nvSpPr>
        <p:spPr>
          <a:xfrm>
            <a:off x="10399510" y="3714542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2D96357-5B99-C647-B4F4-130F6B58DBCA}"/>
              </a:ext>
            </a:extLst>
          </p:cNvPr>
          <p:cNvCxnSpPr>
            <a:cxnSpLocks/>
            <a:stCxn id="45" idx="6"/>
            <a:endCxn id="46" idx="2"/>
          </p:cNvCxnSpPr>
          <p:nvPr/>
        </p:nvCxnSpPr>
        <p:spPr>
          <a:xfrm>
            <a:off x="1550076" y="3885780"/>
            <a:ext cx="2720131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54AACD01-F051-0F46-B190-7D7A55BA40EE}"/>
              </a:ext>
            </a:extLst>
          </p:cNvPr>
          <p:cNvCxnSpPr>
            <a:cxnSpLocks/>
            <a:stCxn id="46" idx="6"/>
            <a:endCxn id="47" idx="2"/>
          </p:cNvCxnSpPr>
          <p:nvPr/>
        </p:nvCxnSpPr>
        <p:spPr>
          <a:xfrm>
            <a:off x="4606790" y="3885780"/>
            <a:ext cx="253498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32ADF133-7EB3-8B42-9EE2-160D9F4B1A57}"/>
              </a:ext>
            </a:extLst>
          </p:cNvPr>
          <p:cNvCxnSpPr>
            <a:cxnSpLocks/>
            <a:stCxn id="47" idx="6"/>
            <a:endCxn id="48" idx="2"/>
          </p:cNvCxnSpPr>
          <p:nvPr/>
        </p:nvCxnSpPr>
        <p:spPr>
          <a:xfrm>
            <a:off x="7478356" y="3885780"/>
            <a:ext cx="2921154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1">
            <a:extLst>
              <a:ext uri="{FF2B5EF4-FFF2-40B4-BE49-F238E27FC236}">
                <a16:creationId xmlns:a16="http://schemas.microsoft.com/office/drawing/2014/main" id="{C9ADFEF4-84C0-419B-B6C4-57A90CABAF00}"/>
              </a:ext>
            </a:extLst>
          </p:cNvPr>
          <p:cNvSpPr/>
          <p:nvPr/>
        </p:nvSpPr>
        <p:spPr>
          <a:xfrm>
            <a:off x="6116480" y="-15241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5" name="Текст 2">
            <a:extLst>
              <a:ext uri="{FF2B5EF4-FFF2-40B4-BE49-F238E27FC236}">
                <a16:creationId xmlns:a16="http://schemas.microsoft.com/office/drawing/2014/main" id="{7FBDC626-137A-4B6B-9E95-767E6CDAA2E5}"/>
              </a:ext>
            </a:extLst>
          </p:cNvPr>
          <p:cNvSpPr txBox="1"/>
          <p:nvPr/>
        </p:nvSpPr>
        <p:spPr>
          <a:xfrm>
            <a:off x="788819" y="2440008"/>
            <a:ext cx="4252312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dirty="0">
                <a:solidFill>
                  <a:srgbClr val="000000"/>
                </a:solidFill>
                <a:latin typeface="Gilroy-Regular"/>
                <a:ea typeface="Gilroy-Light"/>
                <a:cs typeface="Gilroy-Light"/>
                <a:sym typeface="Gilroy-Light"/>
              </a:rPr>
              <a:t>Предполагаемый достижимый объём рынка </a:t>
            </a:r>
            <a:r>
              <a:rPr lang="ru-RU" sz="1600" kern="0" dirty="0" smtClean="0">
                <a:solidFill>
                  <a:srgbClr val="000000"/>
                </a:solidFill>
                <a:latin typeface="Gilroy-Regular"/>
                <a:ea typeface="Gilroy-Light"/>
                <a:cs typeface="Gilroy-Light"/>
                <a:sym typeface="Gilroy-Light"/>
              </a:rPr>
              <a:t>– 10% объема кормов для декоративного рыбоводства в Москве и Московской области.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89CA17D6-7E30-403F-B8D5-482F69DA1C89}"/>
              </a:ext>
            </a:extLst>
          </p:cNvPr>
          <p:cNvSpPr txBox="1"/>
          <p:nvPr/>
        </p:nvSpPr>
        <p:spPr>
          <a:xfrm>
            <a:off x="498427" y="1131940"/>
            <a:ext cx="535638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 hangingPunct="0"/>
            <a:r>
              <a:rPr lang="ru-RU" sz="3600" kern="0" dirty="0"/>
              <a:t>АНАЛИЗ РЫНКА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1EB67AC3-8984-46BA-83DC-7D794399EF1B}"/>
              </a:ext>
            </a:extLst>
          </p:cNvPr>
          <p:cNvSpPr txBox="1"/>
          <p:nvPr/>
        </p:nvSpPr>
        <p:spPr>
          <a:xfrm>
            <a:off x="679425" y="3747453"/>
            <a:ext cx="434576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 hangingPunct="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kern="0" dirty="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rPr>
              <a:t>На данный момент сфера является мало освоенной, вследствие чего данный проект может стать одним из основополагающих в решении поставленных вопросов.</a:t>
            </a:r>
          </a:p>
          <a:p>
            <a:pPr marL="285750" indent="-285750" hangingPunct="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600" kern="0" dirty="0">
              <a:solidFill>
                <a:srgbClr val="8F00FF"/>
              </a:solidFill>
              <a:latin typeface="Gilroy-Regular"/>
              <a:ea typeface="Gilroy-Regular"/>
              <a:cs typeface="Gilroy-Regular"/>
              <a:sym typeface="Gilroy-Regular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7B496B76-8B37-4F47-990A-790E0CE8A9A2}"/>
              </a:ext>
            </a:extLst>
          </p:cNvPr>
          <p:cNvSpPr/>
          <p:nvPr/>
        </p:nvSpPr>
        <p:spPr>
          <a:xfrm>
            <a:off x="6168289" y="789578"/>
            <a:ext cx="5890743" cy="5763061"/>
          </a:xfrm>
          <a:prstGeom prst="ellipse">
            <a:avLst/>
          </a:prstGeom>
          <a:solidFill>
            <a:srgbClr val="4472C4">
              <a:lumMod val="50000"/>
            </a:srgbClr>
          </a:solidFill>
          <a:ln w="25400" cap="flat">
            <a:solidFill>
              <a:srgbClr val="4472C4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9681D055-159B-4414-B2D4-07339D8EEA44}"/>
              </a:ext>
            </a:extLst>
          </p:cNvPr>
          <p:cNvSpPr/>
          <p:nvPr/>
        </p:nvSpPr>
        <p:spPr>
          <a:xfrm>
            <a:off x="6745171" y="2090130"/>
            <a:ext cx="4658067" cy="4557103"/>
          </a:xfrm>
          <a:prstGeom prst="ellipse">
            <a:avLst/>
          </a:prstGeom>
          <a:solidFill>
            <a:srgbClr val="4472C4">
              <a:lumMod val="60000"/>
              <a:lumOff val="40000"/>
            </a:srgbClr>
          </a:solidFill>
          <a:ln w="25400" cap="flat">
            <a:solidFill>
              <a:srgbClr val="4472C4">
                <a:lumMod val="60000"/>
                <a:lumOff val="40000"/>
              </a:srgb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1AB1BC60-74F5-4621-B026-B636C2075E09}"/>
              </a:ext>
            </a:extLst>
          </p:cNvPr>
          <p:cNvSpPr/>
          <p:nvPr/>
        </p:nvSpPr>
        <p:spPr>
          <a:xfrm>
            <a:off x="7216599" y="3023341"/>
            <a:ext cx="3715210" cy="3634682"/>
          </a:xfrm>
          <a:prstGeom prst="ellipse">
            <a:avLst/>
          </a:prstGeom>
          <a:solidFill>
            <a:srgbClr val="535353">
              <a:lumMod val="40000"/>
              <a:lumOff val="60000"/>
            </a:srgbClr>
          </a:solidFill>
          <a:ln w="25400" cap="flat">
            <a:solidFill>
              <a:srgbClr val="535353">
                <a:lumMod val="40000"/>
                <a:lumOff val="60000"/>
              </a:srgb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20459C1F-C0A8-4123-A109-EDD3634B930B}"/>
              </a:ext>
            </a:extLst>
          </p:cNvPr>
          <p:cNvSpPr/>
          <p:nvPr/>
        </p:nvSpPr>
        <p:spPr>
          <a:xfrm>
            <a:off x="7577422" y="3758055"/>
            <a:ext cx="2993564" cy="2928678"/>
          </a:xfrm>
          <a:prstGeom prst="ellipse">
            <a:avLst/>
          </a:prstGeom>
          <a:solidFill>
            <a:srgbClr val="4472C4">
              <a:lumMod val="20000"/>
              <a:lumOff val="80000"/>
            </a:srgbClr>
          </a:solidFill>
          <a:ln w="25400" cap="flat">
            <a:solidFill>
              <a:srgbClr val="4472C4">
                <a:lumMod val="20000"/>
                <a:lumOff val="80000"/>
              </a:srgb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C1489-CD56-456A-B11E-E86E19C48CAB}"/>
              </a:ext>
            </a:extLst>
          </p:cNvPr>
          <p:cNvSpPr txBox="1"/>
          <p:nvPr/>
        </p:nvSpPr>
        <p:spPr>
          <a:xfrm>
            <a:off x="6626287" y="2400705"/>
            <a:ext cx="5572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PAM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7BE7C84-CFE5-4845-9230-4185E32B54EA}"/>
              </a:ext>
            </a:extLst>
          </p:cNvPr>
          <p:cNvSpPr txBox="1"/>
          <p:nvPr/>
        </p:nvSpPr>
        <p:spPr>
          <a:xfrm>
            <a:off x="7206275" y="3064915"/>
            <a:ext cx="60365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TAM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41FB01-1660-4A6E-BF5E-2D145D678847}"/>
              </a:ext>
            </a:extLst>
          </p:cNvPr>
          <p:cNvSpPr txBox="1"/>
          <p:nvPr/>
        </p:nvSpPr>
        <p:spPr>
          <a:xfrm>
            <a:off x="7538542" y="3749792"/>
            <a:ext cx="5427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SAM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3B09A1-F36E-4E84-A4C8-F351543B22C1}"/>
              </a:ext>
            </a:extLst>
          </p:cNvPr>
          <p:cNvSpPr txBox="1"/>
          <p:nvPr/>
        </p:nvSpPr>
        <p:spPr>
          <a:xfrm>
            <a:off x="8794802" y="4057896"/>
            <a:ext cx="55880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SOM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AE4120-FA45-4115-8B08-C966C460BE9D}"/>
              </a:ext>
            </a:extLst>
          </p:cNvPr>
          <p:cNvSpPr txBox="1"/>
          <p:nvPr/>
        </p:nvSpPr>
        <p:spPr>
          <a:xfrm>
            <a:off x="7920698" y="4427962"/>
            <a:ext cx="2315694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Предприятия - партнеры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B50517-1B5A-414E-9D57-072B634A3B1F}"/>
              </a:ext>
            </a:extLst>
          </p:cNvPr>
          <p:cNvSpPr txBox="1"/>
          <p:nvPr/>
        </p:nvSpPr>
        <p:spPr>
          <a:xfrm>
            <a:off x="7981786" y="4897812"/>
            <a:ext cx="2301267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285750" marR="0" lvl="0" indent="-28575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ООО «ЧЕТЫРЕ ЛАПЫ»</a:t>
            </a:r>
          </a:p>
          <a:p>
            <a:pPr marL="285750" marR="0" lvl="0" indent="-28575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ООО «ДМ»</a:t>
            </a:r>
          </a:p>
          <a:p>
            <a:pPr marL="285750" marR="0" lvl="0" indent="-28575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ООО «Ин-Ритейл»</a:t>
            </a:r>
          </a:p>
          <a:p>
            <a:pPr marL="285750" marR="0" lvl="0" indent="-28575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ООО «Пет Ритейл»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AA2DE4B-7A25-4F32-9D96-A197638CFFD4}"/>
              </a:ext>
            </a:extLst>
          </p:cNvPr>
          <p:cNvSpPr txBox="1"/>
          <p:nvPr/>
        </p:nvSpPr>
        <p:spPr>
          <a:xfrm>
            <a:off x="8663275" y="3429000"/>
            <a:ext cx="31108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80909D-337E-4BF1-866F-429326A113FE}"/>
              </a:ext>
            </a:extLst>
          </p:cNvPr>
          <p:cNvSpPr txBox="1"/>
          <p:nvPr/>
        </p:nvSpPr>
        <p:spPr>
          <a:xfrm>
            <a:off x="8047984" y="3127678"/>
            <a:ext cx="2131350" cy="6924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Сельскохозяйственные </a:t>
            </a: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предприятия</a:t>
            </a: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Регионального уровня (МО)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7A0A03-8242-4FB0-945F-0BE287DF7D70}"/>
              </a:ext>
            </a:extLst>
          </p:cNvPr>
          <p:cNvSpPr txBox="1"/>
          <p:nvPr/>
        </p:nvSpPr>
        <p:spPr>
          <a:xfrm>
            <a:off x="8103907" y="2349464"/>
            <a:ext cx="194059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Сельскохозяйственные </a:t>
            </a: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предприятия РФ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7B0DD83-4469-4365-AA3B-AB7A7A673A0C}"/>
              </a:ext>
            </a:extLst>
          </p:cNvPr>
          <p:cNvSpPr txBox="1"/>
          <p:nvPr/>
        </p:nvSpPr>
        <p:spPr>
          <a:xfrm>
            <a:off x="8143364" y="1144199"/>
            <a:ext cx="1940591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Трансконтинентальные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сельскохозяйственные 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предприятия</a:t>
            </a:r>
          </a:p>
        </p:txBody>
      </p:sp>
      <p:sp>
        <p:nvSpPr>
          <p:cNvPr id="30" name="Прямоугольник 1">
            <a:extLst>
              <a:ext uri="{FF2B5EF4-FFF2-40B4-BE49-F238E27FC236}">
                <a16:creationId xmlns:a16="http://schemas.microsoft.com/office/drawing/2014/main" id="{4C8B1FCB-E94C-614D-A8DD-EA9E07AB9BDB}"/>
              </a:ext>
            </a:extLst>
          </p:cNvPr>
          <p:cNvSpPr/>
          <p:nvPr/>
        </p:nvSpPr>
        <p:spPr>
          <a:xfrm>
            <a:off x="611648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C6A916F-B03A-714C-992A-4C52592C3754}"/>
              </a:ext>
            </a:extLst>
          </p:cNvPr>
          <p:cNvSpPr/>
          <p:nvPr/>
        </p:nvSpPr>
        <p:spPr>
          <a:xfrm>
            <a:off x="6180942" y="943469"/>
            <a:ext cx="5890743" cy="57630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4648C2F3-988D-CF4D-B142-8F67B3DAE064}"/>
              </a:ext>
            </a:extLst>
          </p:cNvPr>
          <p:cNvSpPr/>
          <p:nvPr/>
        </p:nvSpPr>
        <p:spPr>
          <a:xfrm>
            <a:off x="6679003" y="1930131"/>
            <a:ext cx="4866584" cy="47611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2C07567B-8050-FE42-935A-0A0DDAEAE4FA}"/>
              </a:ext>
            </a:extLst>
          </p:cNvPr>
          <p:cNvSpPr/>
          <p:nvPr/>
        </p:nvSpPr>
        <p:spPr>
          <a:xfrm>
            <a:off x="7191251" y="2887921"/>
            <a:ext cx="3896625" cy="3812165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>
            <a:solidFill>
              <a:schemeClr val="bg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F9DAADA4-FC45-7E40-B3D2-82993A3795CE}"/>
              </a:ext>
            </a:extLst>
          </p:cNvPr>
          <p:cNvSpPr/>
          <p:nvPr/>
        </p:nvSpPr>
        <p:spPr>
          <a:xfrm>
            <a:off x="7639541" y="3773436"/>
            <a:ext cx="2993564" cy="292867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3FFE73-1361-E84E-A946-86E915BF818E}"/>
              </a:ext>
            </a:extLst>
          </p:cNvPr>
          <p:cNvSpPr txBox="1"/>
          <p:nvPr/>
        </p:nvSpPr>
        <p:spPr>
          <a:xfrm>
            <a:off x="6584317" y="2470001"/>
            <a:ext cx="5572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  <a:latin typeface="Gilroy-Light"/>
              </a:rPr>
              <a:t>PAM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FE6C6EC-2FF4-EB45-AD2A-FEBCFB3478EB}"/>
              </a:ext>
            </a:extLst>
          </p:cNvPr>
          <p:cNvSpPr txBox="1"/>
          <p:nvPr/>
        </p:nvSpPr>
        <p:spPr>
          <a:xfrm>
            <a:off x="7146317" y="3073263"/>
            <a:ext cx="60365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  <a:latin typeface="Gilroy-Light"/>
              </a:rPr>
              <a:t>TAM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013865-9850-5D4E-853F-BA3FF4DAF528}"/>
              </a:ext>
            </a:extLst>
          </p:cNvPr>
          <p:cNvSpPr txBox="1"/>
          <p:nvPr/>
        </p:nvSpPr>
        <p:spPr>
          <a:xfrm>
            <a:off x="7623149" y="3541492"/>
            <a:ext cx="5427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Gilroy-Light"/>
              </a:rPr>
              <a:t>SAM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F924C8-D9AB-5E4E-9DE3-A9B36CB9EDE9}"/>
              </a:ext>
            </a:extLst>
          </p:cNvPr>
          <p:cNvSpPr txBox="1"/>
          <p:nvPr/>
        </p:nvSpPr>
        <p:spPr>
          <a:xfrm>
            <a:off x="8794802" y="3941353"/>
            <a:ext cx="55880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Gilroy-Light"/>
              </a:rPr>
              <a:t>SOM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B4767C1-C0DC-D54F-A7D8-82CF42F4C07D}"/>
              </a:ext>
            </a:extLst>
          </p:cNvPr>
          <p:cNvSpPr txBox="1"/>
          <p:nvPr/>
        </p:nvSpPr>
        <p:spPr>
          <a:xfrm>
            <a:off x="8663275" y="3444241"/>
            <a:ext cx="31108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592A54A-49DD-4A47-88F1-95662E62C0E8}"/>
              </a:ext>
            </a:extLst>
          </p:cNvPr>
          <p:cNvSpPr txBox="1"/>
          <p:nvPr/>
        </p:nvSpPr>
        <p:spPr>
          <a:xfrm>
            <a:off x="8114401" y="3057588"/>
            <a:ext cx="2109867" cy="5770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050" b="1" dirty="0" smtClean="0">
                <a:latin typeface="Gilroy-Light"/>
                <a:sym typeface="Helvetica"/>
              </a:rPr>
              <a:t>Рынок кормов для декоративного рыбоводства</a:t>
            </a:r>
            <a:endParaRPr kumimoji="0" lang="ru-RU" sz="105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050" b="1" dirty="0">
                <a:solidFill>
                  <a:schemeClr val="tx1"/>
                </a:solidFill>
                <a:latin typeface="Gilroy-Light"/>
              </a:rPr>
              <a:t>Регионального уровня (МО)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964299E-7758-5448-8DD1-98CAB9C851F3}"/>
              </a:ext>
            </a:extLst>
          </p:cNvPr>
          <p:cNvSpPr txBox="1"/>
          <p:nvPr/>
        </p:nvSpPr>
        <p:spPr>
          <a:xfrm>
            <a:off x="7914748" y="2176891"/>
            <a:ext cx="2443150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hangingPunct="0"/>
            <a:r>
              <a:rPr lang="ru-RU" sz="1050" b="1" dirty="0">
                <a:solidFill>
                  <a:srgbClr val="FFFFFF"/>
                </a:solidFill>
                <a:latin typeface="Gilroy-Light"/>
                <a:sym typeface="Helvetica"/>
              </a:rPr>
              <a:t>Рынок кормов для декоративного </a:t>
            </a:r>
            <a:r>
              <a:rPr lang="ru-RU" sz="1050" b="1" dirty="0" smtClean="0">
                <a:solidFill>
                  <a:srgbClr val="FFFFFF"/>
                </a:solidFill>
                <a:latin typeface="Gilroy-Light"/>
                <a:sym typeface="Helvetica"/>
              </a:rPr>
              <a:t>рыбоводства </a:t>
            </a:r>
            <a:r>
              <a:rPr lang="ru-RU" sz="1050" b="1" dirty="0" smtClean="0">
                <a:solidFill>
                  <a:srgbClr val="FFFFFF"/>
                </a:solidFill>
                <a:latin typeface="Gilroy-Light"/>
              </a:rPr>
              <a:t>РФ</a:t>
            </a:r>
            <a:endParaRPr lang="ru-RU" sz="1050" b="1" dirty="0">
              <a:solidFill>
                <a:srgbClr val="FFFFFF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05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Gilroy-Light"/>
                <a:sym typeface="Helvetica"/>
              </a:rPr>
              <a:t>Предприятия экспорта в страны СНГ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D1DA9B-CE36-D849-9B76-6BE7460841AE}"/>
              </a:ext>
            </a:extLst>
          </p:cNvPr>
          <p:cNvSpPr txBox="1"/>
          <p:nvPr/>
        </p:nvSpPr>
        <p:spPr>
          <a:xfrm>
            <a:off x="7920698" y="1328092"/>
            <a:ext cx="2239544" cy="430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hangingPunct="0"/>
            <a:r>
              <a:rPr lang="ru-RU" sz="1100" b="1" dirty="0" smtClean="0">
                <a:solidFill>
                  <a:schemeClr val="bg1"/>
                </a:solidFill>
                <a:latin typeface="Gilroy-Light"/>
                <a:sym typeface="Helvetica"/>
              </a:rPr>
              <a:t>Мировой рынок </a:t>
            </a:r>
            <a:r>
              <a:rPr lang="ru-RU" sz="1100" b="1" dirty="0">
                <a:solidFill>
                  <a:schemeClr val="bg1"/>
                </a:solidFill>
                <a:latin typeface="Gilroy-Light"/>
                <a:sym typeface="Helvetica"/>
              </a:rPr>
              <a:t>кормов для декоративного рыбоводства 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C2B95C-E834-48EA-8231-B06A6465E784}"/>
              </a:ext>
            </a:extLst>
          </p:cNvPr>
          <p:cNvSpPr txBox="1"/>
          <p:nvPr/>
        </p:nvSpPr>
        <p:spPr>
          <a:xfrm>
            <a:off x="7920698" y="4420320"/>
            <a:ext cx="2761058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Tx/>
              <a:buChar char="-"/>
            </a:pPr>
            <a:r>
              <a:rPr kumimoji="0" lang="ru-RU" sz="14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Индивидуальное</a:t>
            </a:r>
            <a:r>
              <a:rPr kumimoji="0" lang="ru-RU" sz="140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 п</a:t>
            </a:r>
            <a:r>
              <a:rPr kumimoji="0" lang="ru-RU" sz="14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редпринимательство</a:t>
            </a:r>
          </a:p>
          <a:p>
            <a:pPr marL="285750" indent="-285750">
              <a:buFontTx/>
              <a:buChar char="-"/>
            </a:pPr>
            <a:endParaRPr kumimoji="0" lang="ru-RU" sz="1400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Gilroy-Light"/>
              <a:sym typeface="Helvetica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Gilroy-Light"/>
                <a:sym typeface="Helvetica"/>
              </a:rPr>
              <a:t>Физ.лица-аквариумисты</a:t>
            </a:r>
          </a:p>
          <a:p>
            <a:pPr marL="285750" indent="-285750">
              <a:buFontTx/>
              <a:buChar char="-"/>
            </a:pPr>
            <a:endParaRPr kumimoji="0" lang="ru-RU" sz="14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Light"/>
              <a:sym typeface="Helvetica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Gilroy-Light"/>
              </a:rPr>
              <a:t>Малые с</a:t>
            </a:r>
            <a:r>
              <a:rPr lang="en-US" sz="1400" dirty="0" smtClean="0">
                <a:solidFill>
                  <a:schemeClr val="tx1"/>
                </a:solidFill>
                <a:latin typeface="Gilroy-Light"/>
              </a:rPr>
              <a:t>/</a:t>
            </a:r>
            <a:r>
              <a:rPr lang="ru-RU" sz="1400" dirty="0">
                <a:solidFill>
                  <a:schemeClr val="tx1"/>
                </a:solidFill>
                <a:latin typeface="Gilroy-Light"/>
              </a:rPr>
              <a:t>х</a:t>
            </a:r>
            <a:r>
              <a:rPr lang="ru-RU" sz="1400" dirty="0" smtClean="0">
                <a:solidFill>
                  <a:schemeClr val="tx1"/>
                </a:solidFill>
                <a:latin typeface="Gilroy-Light"/>
              </a:rPr>
              <a:t> предприятия (сфера декоративного рыбоводства)</a:t>
            </a:r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:a16="http://schemas.microsoft.com/office/drawing/2014/main" id="{B2376659-1A82-4887-8489-5B096754A409}"/>
              </a:ext>
            </a:extLst>
          </p:cNvPr>
          <p:cNvSpPr txBox="1"/>
          <p:nvPr/>
        </p:nvSpPr>
        <p:spPr>
          <a:xfrm>
            <a:off x="523740" y="979472"/>
            <a:ext cx="11393957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АНАЛИЗ РЫНКА КОНКУРЕНТОВ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68581831-3CB6-41FE-BA62-6E12FD60A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849357"/>
              </p:ext>
            </p:extLst>
          </p:nvPr>
        </p:nvGraphicFramePr>
        <p:xfrm>
          <a:off x="647231" y="1243968"/>
          <a:ext cx="10841501" cy="5367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B68B4981-02CE-8D41-B504-2DF3ACD995C4}"/>
              </a:ext>
            </a:extLst>
          </p:cNvPr>
          <p:cNvSpPr txBox="1"/>
          <p:nvPr/>
        </p:nvSpPr>
        <p:spPr>
          <a:xfrm>
            <a:off x="1132366" y="6149695"/>
            <a:ext cx="41492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roy-Light"/>
                <a:sym typeface="Gilroy-Light"/>
              </a:rPr>
              <a:t>С/Х предприятия </a:t>
            </a: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(</a:t>
            </a:r>
            <a:r>
              <a:rPr lang="ru-RU" sz="1800" kern="0" dirty="0">
                <a:solidFill>
                  <a:srgbClr val="8F00FF"/>
                </a:solidFill>
              </a:rPr>
              <a:t>Сфера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декоративного рыбоводства)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33798F5-1D67-D84F-BFB8-1153C4F59360}"/>
              </a:ext>
            </a:extLst>
          </p:cNvPr>
          <p:cNvSpPr txBox="1"/>
          <p:nvPr/>
        </p:nvSpPr>
        <p:spPr>
          <a:xfrm>
            <a:off x="8006498" y="6211673"/>
            <a:ext cx="217084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roy-Light"/>
                <a:sym typeface="Gilroy-Light"/>
              </a:rPr>
              <a:t>Физические лица</a:t>
            </a: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(</a:t>
            </a:r>
            <a:r>
              <a:rPr lang="ru-RU" sz="1800" kern="0" dirty="0" err="1">
                <a:solidFill>
                  <a:srgbClr val="8F00FF"/>
                </a:solidFill>
              </a:rPr>
              <a:t>Аквариумисты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E81A3D-09F2-0C4B-93B6-BFE27AAA46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08" y="5358425"/>
            <a:ext cx="993857" cy="9938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58F83C-F868-1841-88AF-C538C8F740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031" y="5561011"/>
            <a:ext cx="702684" cy="702684"/>
          </a:xfrm>
          <a:prstGeom prst="rect">
            <a:avLst/>
          </a:prstGeom>
        </p:spPr>
      </p:pic>
      <p:sp>
        <p:nvSpPr>
          <p:cNvPr id="41" name="Текст 2">
            <a:extLst>
              <a:ext uri="{FF2B5EF4-FFF2-40B4-BE49-F238E27FC236}">
                <a16:creationId xmlns:a16="http://schemas.microsoft.com/office/drawing/2014/main" id="{C1A3E350-0ABE-0F46-9F7C-C34B19DFC1D7}"/>
              </a:ext>
            </a:extLst>
          </p:cNvPr>
          <p:cNvSpPr txBox="1"/>
          <p:nvPr/>
        </p:nvSpPr>
        <p:spPr>
          <a:xfrm>
            <a:off x="336583" y="1128128"/>
            <a:ext cx="22426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Gilroy-ExtraBold"/>
              </a:rPr>
              <a:t>ЗАЧЕМ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42" name="Текст 2">
            <a:extLst>
              <a:ext uri="{FF2B5EF4-FFF2-40B4-BE49-F238E27FC236}">
                <a16:creationId xmlns:a16="http://schemas.microsoft.com/office/drawing/2014/main" id="{9CC35E41-4226-4444-948A-55234E745DA8}"/>
              </a:ext>
            </a:extLst>
          </p:cNvPr>
          <p:cNvSpPr txBox="1"/>
          <p:nvPr/>
        </p:nvSpPr>
        <p:spPr>
          <a:xfrm>
            <a:off x="3824869" y="3586925"/>
            <a:ext cx="1646820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-Light"/>
                <a:sym typeface="Gilroy-Light"/>
              </a:rPr>
              <a:t>Для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рынка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декоративного рыбоводства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и домашнего садоводства</a:t>
            </a:r>
          </a:p>
        </p:txBody>
      </p:sp>
      <p:pic>
        <p:nvPicPr>
          <p:cNvPr id="43" name="Picture 2" descr="Аквариум – Бесплатные иконки: животные">
            <a:extLst>
              <a:ext uri="{FF2B5EF4-FFF2-40B4-BE49-F238E27FC236}">
                <a16:creationId xmlns:a16="http://schemas.microsoft.com/office/drawing/2014/main" id="{64CCE2B9-F29F-E048-8464-2282AF10E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475" y="1833471"/>
            <a:ext cx="1258805" cy="125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D0689DC-5F40-ED46-AEED-46DADDC53220}"/>
              </a:ext>
            </a:extLst>
          </p:cNvPr>
          <p:cNvSpPr txBox="1"/>
          <p:nvPr/>
        </p:nvSpPr>
        <p:spPr>
          <a:xfrm>
            <a:off x="3206991" y="1127053"/>
            <a:ext cx="256777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roy-ExtraBold"/>
                <a:sym typeface="Helvetica"/>
              </a:rPr>
              <a:t>ДЛЯ КОГО</a:t>
            </a:r>
          </a:p>
        </p:txBody>
      </p:sp>
      <p:pic>
        <p:nvPicPr>
          <p:cNvPr id="45" name="Picture 4" descr="Червь – Бесплатные иконки: животные">
            <a:extLst>
              <a:ext uri="{FF2B5EF4-FFF2-40B4-BE49-F238E27FC236}">
                <a16:creationId xmlns:a16="http://schemas.microsoft.com/office/drawing/2014/main" id="{CB2CB048-34E4-C24A-B2F9-C6A4FEAEF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315" y="1833470"/>
            <a:ext cx="1258805" cy="125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Корм для рыб – Бесплатные иконки: животные">
            <a:extLst>
              <a:ext uri="{FF2B5EF4-FFF2-40B4-BE49-F238E27FC236}">
                <a16:creationId xmlns:a16="http://schemas.microsoft.com/office/drawing/2014/main" id="{CF65ACCF-D2DF-CE4E-9F3E-DB0C367FD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430" y="1825894"/>
            <a:ext cx="1258806" cy="125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5A379C2-8592-1345-BEB7-1EFA8E451FB8}"/>
              </a:ext>
            </a:extLst>
          </p:cNvPr>
          <p:cNvSpPr txBox="1"/>
          <p:nvPr/>
        </p:nvSpPr>
        <p:spPr>
          <a:xfrm>
            <a:off x="5977473" y="1111839"/>
            <a:ext cx="334940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Helvetica"/>
              </a:rPr>
              <a:t>ЧТО ИМЕННО</a:t>
            </a:r>
          </a:p>
        </p:txBody>
      </p:sp>
      <p:pic>
        <p:nvPicPr>
          <p:cNvPr id="48" name="Picture 8" descr="Компост – Бесплатные иконки: сельское хозяйство и садоводство">
            <a:extLst>
              <a:ext uri="{FF2B5EF4-FFF2-40B4-BE49-F238E27FC236}">
                <a16:creationId xmlns:a16="http://schemas.microsoft.com/office/drawing/2014/main" id="{E20209A9-AD2A-F34C-8BA6-F3767C63D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20" y="1846133"/>
            <a:ext cx="1258805" cy="125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Овал 48">
            <a:extLst>
              <a:ext uri="{FF2B5EF4-FFF2-40B4-BE49-F238E27FC236}">
                <a16:creationId xmlns:a16="http://schemas.microsoft.com/office/drawing/2014/main" id="{87E69381-1AEB-DE4D-889E-8D11903915FC}"/>
              </a:ext>
            </a:extLst>
          </p:cNvPr>
          <p:cNvSpPr/>
          <p:nvPr/>
        </p:nvSpPr>
        <p:spPr>
          <a:xfrm>
            <a:off x="1251033" y="3225436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1CBEAB5E-B174-A646-81C0-47C176E157F4}"/>
              </a:ext>
            </a:extLst>
          </p:cNvPr>
          <p:cNvSpPr/>
          <p:nvPr/>
        </p:nvSpPr>
        <p:spPr>
          <a:xfrm>
            <a:off x="4315684" y="3229365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D4C6C14D-E87A-9D45-975E-91E6EFEDA4E9}"/>
              </a:ext>
            </a:extLst>
          </p:cNvPr>
          <p:cNvSpPr/>
          <p:nvPr/>
        </p:nvSpPr>
        <p:spPr>
          <a:xfrm>
            <a:off x="7355541" y="3225436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5E0080B-1737-B344-9C2A-21EFA777A07C}"/>
              </a:ext>
            </a:extLst>
          </p:cNvPr>
          <p:cNvSpPr/>
          <p:nvPr/>
        </p:nvSpPr>
        <p:spPr>
          <a:xfrm>
            <a:off x="10444987" y="3229365"/>
            <a:ext cx="336583" cy="342476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66D03849-42B3-024D-99C2-3D344DD1BAB0}"/>
              </a:ext>
            </a:extLst>
          </p:cNvPr>
          <p:cNvCxnSpPr>
            <a:cxnSpLocks/>
            <a:stCxn id="49" idx="6"/>
            <a:endCxn id="50" idx="2"/>
          </p:cNvCxnSpPr>
          <p:nvPr/>
        </p:nvCxnSpPr>
        <p:spPr>
          <a:xfrm>
            <a:off x="1587616" y="3396674"/>
            <a:ext cx="2728068" cy="392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94084239-36ED-6F4A-A55C-7449F6B26F79}"/>
              </a:ext>
            </a:extLst>
          </p:cNvPr>
          <p:cNvCxnSpPr>
            <a:cxnSpLocks/>
            <a:stCxn id="50" idx="6"/>
            <a:endCxn id="51" idx="2"/>
          </p:cNvCxnSpPr>
          <p:nvPr/>
        </p:nvCxnSpPr>
        <p:spPr>
          <a:xfrm flipV="1">
            <a:off x="4652267" y="3396674"/>
            <a:ext cx="2703274" cy="392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5BCE6A4-9F24-7642-9579-9177D7B43900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>
            <a:off x="7692124" y="3396674"/>
            <a:ext cx="2752863" cy="392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</a:ln>
          <a:effectLst/>
          <a:sp3d/>
        </p:spPr>
      </p:cxnSp>
      <p:sp>
        <p:nvSpPr>
          <p:cNvPr id="56" name="Текст 2">
            <a:extLst>
              <a:ext uri="{FF2B5EF4-FFF2-40B4-BE49-F238E27FC236}">
                <a16:creationId xmlns:a16="http://schemas.microsoft.com/office/drawing/2014/main" id="{FBCBF22C-2F0C-6043-8532-F2F920064A73}"/>
              </a:ext>
            </a:extLst>
          </p:cNvPr>
          <p:cNvSpPr txBox="1"/>
          <p:nvPr/>
        </p:nvSpPr>
        <p:spPr>
          <a:xfrm>
            <a:off x="6476565" y="3511789"/>
            <a:ext cx="2487940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Корм из компостных технологических червей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 для декоративного рыбоводства и биогумус для домашнего садоводства.</a:t>
            </a:r>
          </a:p>
        </p:txBody>
      </p:sp>
      <p:sp>
        <p:nvSpPr>
          <p:cNvPr id="57" name="Текст 2">
            <a:extLst>
              <a:ext uri="{FF2B5EF4-FFF2-40B4-BE49-F238E27FC236}">
                <a16:creationId xmlns:a16="http://schemas.microsoft.com/office/drawing/2014/main" id="{0D51A083-BC08-C147-9E5D-F1AB8B8C15FE}"/>
              </a:ext>
            </a:extLst>
          </p:cNvPr>
          <p:cNvSpPr txBox="1"/>
          <p:nvPr/>
        </p:nvSpPr>
        <p:spPr>
          <a:xfrm>
            <a:off x="303637" y="3529690"/>
            <a:ext cx="2660410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С целью получения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корма из компостных технологических червей для декоративного рыбоводства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и биогумуса для домашнего растениеводства</a:t>
            </a: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id="{54833605-2557-A241-B942-E107A345767B}"/>
              </a:ext>
            </a:extLst>
          </p:cNvPr>
          <p:cNvSpPr txBox="1"/>
          <p:nvPr/>
        </p:nvSpPr>
        <p:spPr>
          <a:xfrm>
            <a:off x="9541216" y="3529690"/>
            <a:ext cx="2480707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Применив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биотехнологию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  <a:sym typeface="Gilroy-Light"/>
              </a:rPr>
              <a:t>изготовления корма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для декоративного рыбоводства на основе технологических червей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F81B62-A3CB-BD48-BAA8-3788EE6353CD}"/>
              </a:ext>
            </a:extLst>
          </p:cNvPr>
          <p:cNvSpPr txBox="1"/>
          <p:nvPr/>
        </p:nvSpPr>
        <p:spPr>
          <a:xfrm>
            <a:off x="9091922" y="1127053"/>
            <a:ext cx="318158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Helvetica"/>
              </a:rPr>
              <a:t>КАК</a:t>
            </a:r>
          </a:p>
        </p:txBody>
      </p:sp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B3279A73-C583-4650-93F3-BA438BD4F732}"/>
              </a:ext>
            </a:extLst>
          </p:cNvPr>
          <p:cNvSpPr txBox="1"/>
          <p:nvPr/>
        </p:nvSpPr>
        <p:spPr>
          <a:xfrm>
            <a:off x="589495" y="877714"/>
            <a:ext cx="11393957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БИЗНЕС-МОДЕЛЬ ОСТЕРВАЛЬДЕРА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284019" y="3917156"/>
            <a:ext cx="45719" cy="45719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1C6293E4-C0F8-4F39-9EB6-6B224555F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299590"/>
              </p:ext>
            </p:extLst>
          </p:nvPr>
        </p:nvGraphicFramePr>
        <p:xfrm>
          <a:off x="647230" y="1365956"/>
          <a:ext cx="10856146" cy="4910667"/>
        </p:xfrm>
        <a:graphic>
          <a:graphicData uri="http://schemas.openxmlformats.org/drawingml/2006/table">
            <a:tbl>
              <a:tblPr firstRow="1" firstCol="1" bandRow="1"/>
              <a:tblGrid>
                <a:gridCol w="1946207">
                  <a:extLst>
                    <a:ext uri="{9D8B030D-6E8A-4147-A177-3AD203B41FA5}">
                      <a16:colId xmlns:a16="http://schemas.microsoft.com/office/drawing/2014/main" val="1571814055"/>
                    </a:ext>
                  </a:extLst>
                </a:gridCol>
                <a:gridCol w="2334867">
                  <a:extLst>
                    <a:ext uri="{9D8B030D-6E8A-4147-A177-3AD203B41FA5}">
                      <a16:colId xmlns:a16="http://schemas.microsoft.com/office/drawing/2014/main" val="2189079760"/>
                    </a:ext>
                  </a:extLst>
                </a:gridCol>
                <a:gridCol w="1817231">
                  <a:extLst>
                    <a:ext uri="{9D8B030D-6E8A-4147-A177-3AD203B41FA5}">
                      <a16:colId xmlns:a16="http://schemas.microsoft.com/office/drawing/2014/main" val="3189307901"/>
                    </a:ext>
                  </a:extLst>
                </a:gridCol>
                <a:gridCol w="3028719">
                  <a:extLst>
                    <a:ext uri="{9D8B030D-6E8A-4147-A177-3AD203B41FA5}">
                      <a16:colId xmlns:a16="http://schemas.microsoft.com/office/drawing/2014/main" val="3430293700"/>
                    </a:ext>
                  </a:extLst>
                </a:gridCol>
                <a:gridCol w="1729122">
                  <a:extLst>
                    <a:ext uri="{9D8B030D-6E8A-4147-A177-3AD203B41FA5}">
                      <a16:colId xmlns:a16="http://schemas.microsoft.com/office/drawing/2014/main" val="251451043"/>
                    </a:ext>
                  </a:extLst>
                </a:gridCol>
              </a:tblGrid>
              <a:tr h="6261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Ключевые поставщики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Ключевая деятельность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Ценностное предложение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Взаимоотношения с клиентами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Потребительские сегменты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56601"/>
                  </a:ext>
                </a:extLst>
              </a:tr>
              <a:tr h="113053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Аквацентр» МГУТУ им. К.Г. Разумовского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Предприятия кролиководства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Административный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Ресурс МГУТУ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им. К.Г. Разумовского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</a:rPr>
                        <a:t>Изготовление корма на основе продуктов вермикультивирования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</a:rPr>
                        <a:t>Гарантированный высококачественный продукт, обеспечивающий здоровый рост рыбы</a:t>
                      </a:r>
                      <a:endParaRPr lang="ru-RU" sz="1400" dirty="0">
                        <a:effectLst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Продажи через представителей путем заключения договора поставки. (Маркетинг)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Сельхоз. Предприятия</a:t>
                      </a:r>
                    </a:p>
                    <a:p>
                      <a:pPr algn="ctr"/>
                      <a:endParaRPr lang="ru-RU" sz="1400" dirty="0">
                        <a:effectLst/>
                      </a:endParaRP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Физ. лица-владельцы аквариумов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154464"/>
                  </a:ext>
                </a:extLst>
              </a:tr>
              <a:tr h="4174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Ключевые ресурсы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Каналы сбыта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42612515"/>
                  </a:ext>
                </a:extLst>
              </a:tr>
              <a:tr h="1116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Высоко-квалифицированный персонал, географическое расположение, финансовые вложения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Прямой: </a:t>
                      </a:r>
                      <a:r>
                        <a:rPr lang="ru-RU" sz="1400" dirty="0" smtClean="0">
                          <a:effectLst/>
                        </a:rPr>
                        <a:t>Маркетплейсы</a:t>
                      </a:r>
                      <a:endParaRPr lang="ru-RU" sz="1400" dirty="0">
                        <a:effectLst/>
                      </a:endParaRP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Оптовый: через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компании дистрибьюторы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911809"/>
                  </a:ext>
                </a:extLst>
              </a:tr>
              <a:tr h="46182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Структура издержек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Потоки доходов</a:t>
                      </a: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294221"/>
                  </a:ext>
                </a:extLst>
              </a:tr>
              <a:tr h="115873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ysClr val="windowText" lastClr="000000"/>
                          </a:solidFill>
                          <a:effectLst/>
                        </a:rPr>
                        <a:t>Оплата труда, процент от реализации продукции, тех. обслуживание, аренда помещения, оплата электроэнергии/воды, закупка товара, реклама, обучение персонала, закупка дополнительного оборудования.</a:t>
                      </a: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Реализация товара на маркетплейсах и путем заключения договоров поставки.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6" marR="127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501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531030" y="789578"/>
            <a:ext cx="6588822" cy="5667169"/>
            <a:chOff x="3312080" y="523226"/>
            <a:chExt cx="6588822" cy="5667169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3312080" y="523226"/>
              <a:ext cx="6588821" cy="5591931"/>
              <a:chOff x="3312080" y="523226"/>
              <a:chExt cx="6588821" cy="5591931"/>
            </a:xfrm>
          </p:grpSpPr>
          <p:grpSp>
            <p:nvGrpSpPr>
              <p:cNvPr id="4" name="Группа 3"/>
              <p:cNvGrpSpPr/>
              <p:nvPr/>
            </p:nvGrpSpPr>
            <p:grpSpPr>
              <a:xfrm>
                <a:off x="3312080" y="523226"/>
                <a:ext cx="6588821" cy="5563628"/>
                <a:chOff x="5953897" y="353951"/>
                <a:chExt cx="6588821" cy="5563628"/>
              </a:xfrm>
            </p:grpSpPr>
            <p:sp>
              <p:nvSpPr>
                <p:cNvPr id="2" name="Прямоугольник 1"/>
                <p:cNvSpPr/>
                <p:nvPr/>
              </p:nvSpPr>
              <p:spPr>
                <a:xfrm>
                  <a:off x="7208847" y="353951"/>
                  <a:ext cx="2571024" cy="540750"/>
                </a:xfrm>
                <a:prstGeom prst="rect">
                  <a:avLst/>
                </a:prstGeom>
                <a:solidFill>
                  <a:srgbClr val="089CA3"/>
                </a:solidFill>
                <a:ln w="19050">
                  <a:solidFill>
                    <a:srgbClr val="30B28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" name="Прямоугольник 13"/>
                <p:cNvSpPr/>
                <p:nvPr/>
              </p:nvSpPr>
              <p:spPr>
                <a:xfrm>
                  <a:off x="9971694" y="353951"/>
                  <a:ext cx="2571024" cy="540750"/>
                </a:xfrm>
                <a:prstGeom prst="rect">
                  <a:avLst/>
                </a:prstGeom>
                <a:solidFill>
                  <a:srgbClr val="CE7908"/>
                </a:solidFill>
                <a:ln w="19050">
                  <a:solidFill>
                    <a:srgbClr val="FBD01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" name="Прямоугольник 14"/>
                <p:cNvSpPr/>
                <p:nvPr/>
              </p:nvSpPr>
              <p:spPr>
                <a:xfrm>
                  <a:off x="7208847" y="1039750"/>
                  <a:ext cx="2571024" cy="2366390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971694" y="1039750"/>
                  <a:ext cx="2571024" cy="2366390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" name="Прямоугольник 16"/>
                <p:cNvSpPr/>
                <p:nvPr/>
              </p:nvSpPr>
              <p:spPr>
                <a:xfrm>
                  <a:off x="9971694" y="3551189"/>
                  <a:ext cx="2571024" cy="2366390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7208847" y="3551189"/>
                  <a:ext cx="2571024" cy="2366390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5953897" y="1039750"/>
                  <a:ext cx="1063127" cy="2366390"/>
                </a:xfrm>
                <a:prstGeom prst="rect">
                  <a:avLst/>
                </a:prstGeom>
                <a:solidFill>
                  <a:srgbClr val="7030A0"/>
                </a:solidFill>
                <a:ln w="19050">
                  <a:solidFill>
                    <a:srgbClr val="1B377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5953897" y="3546840"/>
                  <a:ext cx="1063127" cy="2370739"/>
                </a:xfrm>
                <a:prstGeom prst="rect">
                  <a:avLst/>
                </a:prstGeom>
                <a:solidFill>
                  <a:srgbClr val="0076A3"/>
                </a:solidFill>
                <a:ln w="19050">
                  <a:solidFill>
                    <a:srgbClr val="004C6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4585716" y="615150"/>
                <a:ext cx="25608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Положительные стороны</a:t>
                </a:r>
                <a:endParaRPr lang="ru-RU" sz="16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525494" y="1142705"/>
                <a:ext cx="6412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55A839"/>
                    </a:solidFill>
                    <a:latin typeface="Arial Black" panose="020B0A04020102020204" pitchFamily="34" charset="0"/>
                  </a:rPr>
                  <a:t>S</a:t>
                </a:r>
                <a:endParaRPr lang="ru-RU" sz="4000" b="1" dirty="0">
                  <a:solidFill>
                    <a:srgbClr val="55A83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9246155" y="1169500"/>
                <a:ext cx="6412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CE7806"/>
                    </a:solidFill>
                    <a:latin typeface="Arial Black" panose="020B0A04020102020204" pitchFamily="34" charset="0"/>
                  </a:rPr>
                  <a:t>W</a:t>
                </a:r>
                <a:endParaRPr lang="ru-RU" sz="4000" b="1" dirty="0">
                  <a:solidFill>
                    <a:srgbClr val="CE7806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259694" y="3673297"/>
                <a:ext cx="6412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96354A"/>
                    </a:solidFill>
                    <a:latin typeface="Arial Black" panose="020B0A04020102020204" pitchFamily="34" charset="0"/>
                  </a:rPr>
                  <a:t>T</a:t>
                </a:r>
                <a:endParaRPr lang="ru-RU" sz="4000" b="1" dirty="0">
                  <a:solidFill>
                    <a:srgbClr val="96354A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305024" y="3680939"/>
                <a:ext cx="6412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algn="ctr"/>
                <a:r>
                  <a:rPr lang="en-US" sz="4000" b="1" dirty="0" smtClean="0">
                    <a:solidFill>
                      <a:srgbClr val="1F90C8"/>
                    </a:solidFill>
                    <a:latin typeface="Arial Black" panose="020B0A04020102020204" pitchFamily="34" charset="0"/>
                  </a:rPr>
                  <a:t>O</a:t>
                </a:r>
                <a:endParaRPr lang="ru-RU" sz="4000" b="1" dirty="0">
                  <a:solidFill>
                    <a:srgbClr val="1F90C8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577170" y="1637298"/>
                <a:ext cx="2560884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Корм способствует применению альтернативных технологий в кормопроизводстве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sz="1200" b="1" dirty="0">
                  <a:solidFill>
                    <a:srgbClr val="5D9A48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Наличие </a:t>
                </a: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высокобелкового корма</a:t>
                </a: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не уступающего по </a:t>
                </a:r>
                <a:r>
                  <a:rPr lang="ru-RU" sz="1200" b="1" dirty="0" smtClean="0">
                    <a:solidFill>
                      <a:srgbClr val="5D9A4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качеству существующим на рынке</a:t>
                </a:r>
                <a:endParaRPr lang="ru-RU" sz="1200" b="1" dirty="0" smtClean="0">
                  <a:solidFill>
                    <a:srgbClr val="5D9A48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340017" y="1946724"/>
                <a:ext cx="25608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CE780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Сложность отделения белковой биомассы от субстрата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sz="1200" b="1" dirty="0">
                  <a:solidFill>
                    <a:srgbClr val="CE780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CE780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Энергозатратность предлагаемой технологии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519578" y="4381183"/>
                <a:ext cx="26270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1F90C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Обеспечение </a:t>
                </a:r>
                <a:r>
                  <a:rPr lang="ru-RU" sz="1200" b="1" dirty="0" smtClean="0">
                    <a:solidFill>
                      <a:srgbClr val="1F90C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сегмента декоративного рыбоводства высокобелковым кормом </a:t>
                </a:r>
                <a:r>
                  <a:rPr lang="ru-RU" sz="1200" b="1" dirty="0" smtClean="0">
                    <a:solidFill>
                      <a:srgbClr val="1F90C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Российского производства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sz="1200" b="1" dirty="0">
                  <a:solidFill>
                    <a:srgbClr val="1F90C8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1F90C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Наличие реального заказчика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329877" y="3991499"/>
                <a:ext cx="2571024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96354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Возможная низкая заинтересованность </a:t>
                </a:r>
                <a:r>
                  <a:rPr lang="ru-RU" sz="1200" b="1" dirty="0" smtClean="0">
                    <a:solidFill>
                      <a:srgbClr val="96354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потребителей на начальных этапах реализации продукции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sz="1200" b="1" dirty="0">
                  <a:solidFill>
                    <a:srgbClr val="96354A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200" b="1" dirty="0" smtClean="0">
                    <a:solidFill>
                      <a:srgbClr val="96354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Появление в перспективном будущем альтернативных источников белкового сырья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7329877" y="615150"/>
              <a:ext cx="25710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>
                      <a:lumMod val="95000"/>
                    </a:schemeClr>
                  </a:solidFill>
                </a:rPr>
                <a:t>Отрицательные стороны</a:t>
              </a:r>
              <a:endParaRPr lang="ru-RU" sz="16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64104" y="3608607"/>
              <a:ext cx="738664" cy="25817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>
                      <a:lumMod val="95000"/>
                    </a:schemeClr>
                  </a:solidFill>
                </a:rPr>
                <a:t>Внутренние</a:t>
              </a:r>
            </a:p>
            <a:p>
              <a:pPr algn="ctr"/>
              <a:r>
                <a:rPr lang="ru-RU" b="1" dirty="0" smtClean="0">
                  <a:solidFill>
                    <a:schemeClr val="bg1">
                      <a:lumMod val="95000"/>
                    </a:schemeClr>
                  </a:solidFill>
                </a:rPr>
                <a:t>факторы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64104" y="1169500"/>
              <a:ext cx="738664" cy="251143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>
                      <a:lumMod val="95000"/>
                    </a:schemeClr>
                  </a:solidFill>
                </a:rPr>
                <a:t>Внешние</a:t>
              </a:r>
            </a:p>
            <a:p>
              <a:pPr algn="ctr"/>
              <a:r>
                <a:rPr lang="ru-RU" b="1" dirty="0" smtClean="0">
                  <a:solidFill>
                    <a:schemeClr val="bg1">
                      <a:lumMod val="95000"/>
                    </a:schemeClr>
                  </a:solidFill>
                </a:rPr>
                <a:t>факторы</a:t>
              </a:r>
              <a:endParaRPr lang="ru-RU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E4EA20-FEC7-4831-B611-E768FBB66963}"/>
              </a:ext>
            </a:extLst>
          </p:cNvPr>
          <p:cNvSpPr/>
          <p:nvPr/>
        </p:nvSpPr>
        <p:spPr>
          <a:xfrm>
            <a:off x="673166" y="3893584"/>
            <a:ext cx="3976048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8F00FF"/>
                </a:solidFill>
                <a:latin typeface="Gilroy-Light"/>
                <a:sym typeface="Gilroy-Light"/>
              </a:rPr>
              <a:t>КОНТАКТЫ</a:t>
            </a:r>
            <a:endParaRPr lang="ru-RU" sz="2000" kern="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lvl="0" hangingPunct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7 926 686 73 35</a:t>
            </a:r>
          </a:p>
          <a:p>
            <a:pPr lvl="0" hangingPunct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LeonovIvanIgorevich@yandex.ru</a:t>
            </a:r>
          </a:p>
          <a:p>
            <a:pPr lvl="0" hangingPunct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leonov.ivan.vuz@gmail.com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C59A1B-0753-402E-8DF4-2EB4C45679D3}"/>
              </a:ext>
            </a:extLst>
          </p:cNvPr>
          <p:cNvSpPr/>
          <p:nvPr/>
        </p:nvSpPr>
        <p:spPr>
          <a:xfrm>
            <a:off x="647231" y="1677593"/>
            <a:ext cx="482824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ЛЕОНОВ ИВАН ИГОРЕВИЧ 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АССИСТЕНТ КАФЕДРЫ </a:t>
            </a:r>
            <a:r>
              <a:rPr lang="ru-RU" sz="2000" dirty="0"/>
              <a:t>ИХТИОЛОГИИ</a:t>
            </a:r>
            <a:r>
              <a:rPr lang="ru-RU" dirty="0"/>
              <a:t> И РЫБОВОДСТВА , АСПИРАНТ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00F064-5059-49F2-BD5D-9A43D5EF0421}"/>
              </a:ext>
            </a:extLst>
          </p:cNvPr>
          <p:cNvSpPr/>
          <p:nvPr/>
        </p:nvSpPr>
        <p:spPr>
          <a:xfrm>
            <a:off x="6939889" y="3893584"/>
            <a:ext cx="3812051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8F00FF"/>
                </a:solidFill>
                <a:latin typeface="Gilroy-Light"/>
                <a:sym typeface="Gilroy-Light"/>
              </a:rPr>
              <a:t>КОНТАКТЫ</a:t>
            </a:r>
            <a:endParaRPr lang="ru-RU" sz="2000" kern="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lvl="0" hangingPunct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7</a:t>
            </a:r>
            <a:r>
              <a:rPr lang="en-US" sz="2000" kern="0" dirty="0">
                <a:solidFill>
                  <a:srgbClr val="1B1B1B"/>
                </a:solidFill>
                <a:latin typeface="Gilroy-Light"/>
                <a:sym typeface="Gilroy-Light"/>
              </a:rPr>
              <a:t> 915 230</a:t>
            </a: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 </a:t>
            </a:r>
            <a:r>
              <a:rPr lang="en-US" sz="2000" kern="0" dirty="0">
                <a:solidFill>
                  <a:srgbClr val="1B1B1B"/>
                </a:solidFill>
                <a:latin typeface="Gilroy-Light"/>
                <a:sym typeface="Gilroy-Light"/>
              </a:rPr>
              <a:t>92</a:t>
            </a:r>
            <a:r>
              <a:rPr lang="ru-RU" sz="2000" kern="0" dirty="0">
                <a:solidFill>
                  <a:srgbClr val="1B1B1B"/>
                </a:solidFill>
                <a:latin typeface="Gilroy-Light"/>
                <a:sym typeface="Gilroy-Light"/>
              </a:rPr>
              <a:t> </a:t>
            </a:r>
            <a:r>
              <a:rPr lang="en-US" sz="2000" kern="0" dirty="0">
                <a:solidFill>
                  <a:srgbClr val="1B1B1B"/>
                </a:solidFill>
                <a:latin typeface="Gilroy-Light"/>
                <a:sym typeface="Gilroy-Light"/>
              </a:rPr>
              <a:t>84, business.ar.iv@yandex.ru</a:t>
            </a:r>
            <a:endParaRPr lang="ru-RU" sz="2000" kern="0" dirty="0">
              <a:solidFill>
                <a:srgbClr val="1B1B1B"/>
              </a:solidFill>
              <a:latin typeface="Gilroy-Light"/>
              <a:sym typeface="Gilroy-Ligh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1DFEC3-9B8E-49B1-B077-25FC5E808F7E}"/>
              </a:ext>
            </a:extLst>
          </p:cNvPr>
          <p:cNvSpPr/>
          <p:nvPr/>
        </p:nvSpPr>
        <p:spPr>
          <a:xfrm>
            <a:off x="6939889" y="1830455"/>
            <a:ext cx="47988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ИВАНОВ АРСЕНИЙ АЛЕКСАНДРОВИЧ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ysClr val="windowText" lastClr="000000"/>
                </a:solidFill>
              </a:rPr>
              <a:t>СТУДЕНТ-БАКАЛАВР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665</Words>
  <Application>Microsoft Office PowerPoint</Application>
  <PresentationFormat>Широкоэкранный</PresentationFormat>
  <Paragraphs>153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Леонов Иван Игоревич</cp:lastModifiedBy>
  <cp:revision>44</cp:revision>
  <dcterms:created xsi:type="dcterms:W3CDTF">2023-10-12T18:43:30Z</dcterms:created>
  <dcterms:modified xsi:type="dcterms:W3CDTF">2023-11-23T14:43:07Z</dcterms:modified>
</cp:coreProperties>
</file>