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60" r:id="rId5"/>
    <p:sldId id="262" r:id="rId6"/>
    <p:sldId id="264" r:id="rId7"/>
    <p:sldId id="265" r:id="rId8"/>
    <p:sldId id="266" r:id="rId9"/>
  </p:sldIdLst>
  <p:sldSz cx="20104100" cy="11303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1E171933-4619-4E11-9A3F-F7608DF75F80}" styleName="Средний стиль 1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34" autoAdjust="0"/>
    <p:restoredTop sz="81481" autoAdjust="0"/>
  </p:normalViewPr>
  <p:slideViewPr>
    <p:cSldViewPr snapToGrid="0">
      <p:cViewPr varScale="1">
        <p:scale>
          <a:sx n="50" d="100"/>
          <a:sy n="50" d="100"/>
        </p:scale>
        <p:origin x="272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E4E00FC-B99C-4DE7-BB15-D96C7C8B84F9}" type="doc">
      <dgm:prSet loTypeId="urn:microsoft.com/office/officeart/2005/8/layout/target3" loCatId="relationship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724234A2-549B-459B-BA4C-9F777B9B2634}">
      <dgm:prSet phldrT="[Текст]"/>
      <dgm:spPr/>
      <dgm:t>
        <a:bodyPr/>
        <a:lstStyle/>
        <a:p>
          <a:pPr>
            <a:buSzPct val="100000"/>
            <a:buFont typeface="Times New Roman"/>
            <a:buNone/>
          </a:pPr>
          <a:r>
            <a:rPr lang="ru-RU" dirty="0"/>
            <a:t>SAM - </a:t>
          </a:r>
          <a:r>
            <a:rPr lang="ru-RU" b="0" i="0" dirty="0"/>
            <a:t>30000руб * 1 950 000 = 58,5 млрд. руб.</a:t>
          </a:r>
          <a:endParaRPr lang="ru-RU" dirty="0"/>
        </a:p>
      </dgm:t>
    </dgm:pt>
    <dgm:pt modelId="{C2C66BBC-B9F4-4A7E-AB52-E24D0C9C9FBD}" type="parTrans" cxnId="{1F0F83C3-C8BA-46A2-BB07-7342EB861EB2}">
      <dgm:prSet/>
      <dgm:spPr/>
      <dgm:t>
        <a:bodyPr/>
        <a:lstStyle/>
        <a:p>
          <a:endParaRPr lang="ru-RU"/>
        </a:p>
      </dgm:t>
    </dgm:pt>
    <dgm:pt modelId="{5322E1CD-323D-48B7-A833-669F062AE86B}" type="sibTrans" cxnId="{1F0F83C3-C8BA-46A2-BB07-7342EB861EB2}">
      <dgm:prSet/>
      <dgm:spPr/>
      <dgm:t>
        <a:bodyPr/>
        <a:lstStyle/>
        <a:p>
          <a:endParaRPr lang="ru-RU"/>
        </a:p>
      </dgm:t>
    </dgm:pt>
    <dgm:pt modelId="{109875F6-A189-4D5C-BAB4-C8015743F857}">
      <dgm:prSet phldrT="[Текст]"/>
      <dgm:spPr/>
      <dgm:t>
        <a:bodyPr/>
        <a:lstStyle/>
        <a:p>
          <a:pPr algn="l"/>
          <a:r>
            <a:rPr lang="en-US" dirty="0"/>
            <a:t>SOM -</a:t>
          </a:r>
          <a:r>
            <a:rPr lang="ru-RU" dirty="0"/>
            <a:t> </a:t>
          </a:r>
          <a:r>
            <a:rPr lang="ru-RU" b="0" i="0" dirty="0"/>
            <a:t>30000руб * 195000 = 5,8 млрд. руб.</a:t>
          </a:r>
          <a:endParaRPr lang="ru-RU" dirty="0"/>
        </a:p>
      </dgm:t>
    </dgm:pt>
    <dgm:pt modelId="{DEC6F779-D431-4A0D-8EB4-2C7757C40F1D}" type="parTrans" cxnId="{938FD169-6353-424E-A47B-A60B5549C8D5}">
      <dgm:prSet/>
      <dgm:spPr/>
      <dgm:t>
        <a:bodyPr/>
        <a:lstStyle/>
        <a:p>
          <a:endParaRPr lang="ru-RU"/>
        </a:p>
      </dgm:t>
    </dgm:pt>
    <dgm:pt modelId="{857CEF86-45C0-446E-8104-480532ECE7E2}" type="sibTrans" cxnId="{938FD169-6353-424E-A47B-A60B5549C8D5}">
      <dgm:prSet/>
      <dgm:spPr/>
      <dgm:t>
        <a:bodyPr/>
        <a:lstStyle/>
        <a:p>
          <a:endParaRPr lang="ru-RU"/>
        </a:p>
      </dgm:t>
    </dgm:pt>
    <dgm:pt modelId="{729ED5A7-EF79-48BF-84D9-49A7F9BF9DBB}">
      <dgm:prSet phldrT="[Текст]"/>
      <dgm:spPr/>
      <dgm:t>
        <a:bodyPr/>
        <a:lstStyle/>
        <a:p>
          <a:pPr>
            <a:buSzPct val="100000"/>
            <a:buFont typeface="Times New Roman"/>
            <a:buChar char="•"/>
          </a:pPr>
          <a:r>
            <a:rPr lang="ru-RU" dirty="0"/>
            <a:t>TAM - </a:t>
          </a:r>
          <a:r>
            <a:rPr lang="ru-RU" b="0" i="0" dirty="0"/>
            <a:t>30000руб * 3 250 000 = 97,5 </a:t>
          </a:r>
          <a:r>
            <a:rPr lang="ru-RU" b="0" i="0" dirty="0" err="1"/>
            <a:t>млрд.руб</a:t>
          </a:r>
          <a:r>
            <a:rPr lang="ru-RU" b="0" i="0" dirty="0"/>
            <a:t>.</a:t>
          </a:r>
          <a:endParaRPr lang="ru-RU" dirty="0"/>
        </a:p>
      </dgm:t>
    </dgm:pt>
    <dgm:pt modelId="{43243C00-E6CA-40FE-89D2-38617533B360}" type="sibTrans" cxnId="{9116E18C-1C76-4394-827F-F0FEAC5C4994}">
      <dgm:prSet/>
      <dgm:spPr/>
      <dgm:t>
        <a:bodyPr/>
        <a:lstStyle/>
        <a:p>
          <a:endParaRPr lang="ru-RU"/>
        </a:p>
      </dgm:t>
    </dgm:pt>
    <dgm:pt modelId="{9C0FBF4A-A525-4E5F-9E6C-91205CAF3DF2}" type="parTrans" cxnId="{9116E18C-1C76-4394-827F-F0FEAC5C4994}">
      <dgm:prSet/>
      <dgm:spPr/>
      <dgm:t>
        <a:bodyPr/>
        <a:lstStyle/>
        <a:p>
          <a:endParaRPr lang="ru-RU"/>
        </a:p>
      </dgm:t>
    </dgm:pt>
    <dgm:pt modelId="{370A2D34-FB6A-462E-88AE-1B9D9F196EE3}" type="pres">
      <dgm:prSet presAssocID="{3E4E00FC-B99C-4DE7-BB15-D96C7C8B84F9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B0188856-706A-4C1C-9636-1E6047C28869}" type="pres">
      <dgm:prSet presAssocID="{729ED5A7-EF79-48BF-84D9-49A7F9BF9DBB}" presName="circle1" presStyleLbl="node1" presStyleIdx="0" presStyleCnt="3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</dgm:pt>
    <dgm:pt modelId="{3C933F5C-89E2-49DC-8245-C4250882C440}" type="pres">
      <dgm:prSet presAssocID="{729ED5A7-EF79-48BF-84D9-49A7F9BF9DBB}" presName="space" presStyleCnt="0"/>
      <dgm:spPr/>
    </dgm:pt>
    <dgm:pt modelId="{48A09FF4-C3C6-43C8-872B-F9E18D98F4E4}" type="pres">
      <dgm:prSet presAssocID="{729ED5A7-EF79-48BF-84D9-49A7F9BF9DBB}" presName="rect1" presStyleLbl="alignAcc1" presStyleIdx="0" presStyleCnt="3"/>
      <dgm:spPr/>
    </dgm:pt>
    <dgm:pt modelId="{A818CEC0-4769-431E-B7EC-94023294AE45}" type="pres">
      <dgm:prSet presAssocID="{724234A2-549B-459B-BA4C-9F777B9B2634}" presName="vertSpace2" presStyleLbl="node1" presStyleIdx="0" presStyleCnt="3"/>
      <dgm:spPr/>
    </dgm:pt>
    <dgm:pt modelId="{DE9B9092-E43A-4FB6-9C9C-9AB208A52C4B}" type="pres">
      <dgm:prSet presAssocID="{724234A2-549B-459B-BA4C-9F777B9B2634}" presName="circle2" presStyleLbl="node1" presStyleIdx="1" presStyleCnt="3"/>
      <dgm:spPr/>
    </dgm:pt>
    <dgm:pt modelId="{B863E0B3-92F5-4E76-9143-B7470AC1BDB1}" type="pres">
      <dgm:prSet presAssocID="{724234A2-549B-459B-BA4C-9F777B9B2634}" presName="rect2" presStyleLbl="alignAcc1" presStyleIdx="1" presStyleCnt="3"/>
      <dgm:spPr/>
    </dgm:pt>
    <dgm:pt modelId="{6371EA09-36CB-4EC6-AFE5-E756E5621035}" type="pres">
      <dgm:prSet presAssocID="{109875F6-A189-4D5C-BAB4-C8015743F857}" presName="vertSpace3" presStyleLbl="node1" presStyleIdx="1" presStyleCnt="3"/>
      <dgm:spPr/>
    </dgm:pt>
    <dgm:pt modelId="{0EECBF8E-CB18-4606-BE53-E0E8043B9170}" type="pres">
      <dgm:prSet presAssocID="{109875F6-A189-4D5C-BAB4-C8015743F857}" presName="circle3" presStyleLbl="node1" presStyleIdx="2" presStyleCnt="3"/>
      <dgm:spPr/>
    </dgm:pt>
    <dgm:pt modelId="{49B31F7A-3D18-483F-A0B5-FB01566E60EA}" type="pres">
      <dgm:prSet presAssocID="{109875F6-A189-4D5C-BAB4-C8015743F857}" presName="rect3" presStyleLbl="alignAcc1" presStyleIdx="2" presStyleCnt="3"/>
      <dgm:spPr/>
    </dgm:pt>
    <dgm:pt modelId="{34F4F20C-CED8-45BD-BD0A-0382D36315C0}" type="pres">
      <dgm:prSet presAssocID="{729ED5A7-EF79-48BF-84D9-49A7F9BF9DBB}" presName="rect1ParTxNoCh" presStyleLbl="alignAcc1" presStyleIdx="2" presStyleCnt="3">
        <dgm:presLayoutVars>
          <dgm:chMax val="1"/>
          <dgm:bulletEnabled val="1"/>
        </dgm:presLayoutVars>
      </dgm:prSet>
      <dgm:spPr/>
    </dgm:pt>
    <dgm:pt modelId="{9DD4A76D-63BB-4FED-9C42-8E71CEA43A0F}" type="pres">
      <dgm:prSet presAssocID="{724234A2-549B-459B-BA4C-9F777B9B2634}" presName="rect2ParTxNoCh" presStyleLbl="alignAcc1" presStyleIdx="2" presStyleCnt="3">
        <dgm:presLayoutVars>
          <dgm:chMax val="1"/>
          <dgm:bulletEnabled val="1"/>
        </dgm:presLayoutVars>
      </dgm:prSet>
      <dgm:spPr/>
    </dgm:pt>
    <dgm:pt modelId="{CC1B916D-4206-406A-8E9E-B6EAFBC5987C}" type="pres">
      <dgm:prSet presAssocID="{109875F6-A189-4D5C-BAB4-C8015743F857}" presName="rect3ParTxNoCh" presStyleLbl="alignAcc1" presStyleIdx="2" presStyleCnt="3">
        <dgm:presLayoutVars>
          <dgm:chMax val="1"/>
          <dgm:bulletEnabled val="1"/>
        </dgm:presLayoutVars>
      </dgm:prSet>
      <dgm:spPr/>
    </dgm:pt>
  </dgm:ptLst>
  <dgm:cxnLst>
    <dgm:cxn modelId="{F90D1104-5C7F-4554-B67A-AC2065B6CFEE}" type="presOf" srcId="{729ED5A7-EF79-48BF-84D9-49A7F9BF9DBB}" destId="{48A09FF4-C3C6-43C8-872B-F9E18D98F4E4}" srcOrd="0" destOrd="0" presId="urn:microsoft.com/office/officeart/2005/8/layout/target3"/>
    <dgm:cxn modelId="{76BEDA1F-31EA-44AA-B3CE-85D25AF40504}" type="presOf" srcId="{109875F6-A189-4D5C-BAB4-C8015743F857}" destId="{49B31F7A-3D18-483F-A0B5-FB01566E60EA}" srcOrd="0" destOrd="0" presId="urn:microsoft.com/office/officeart/2005/8/layout/target3"/>
    <dgm:cxn modelId="{938FD169-6353-424E-A47B-A60B5549C8D5}" srcId="{3E4E00FC-B99C-4DE7-BB15-D96C7C8B84F9}" destId="{109875F6-A189-4D5C-BAB4-C8015743F857}" srcOrd="2" destOrd="0" parTransId="{DEC6F779-D431-4A0D-8EB4-2C7757C40F1D}" sibTransId="{857CEF86-45C0-446E-8104-480532ECE7E2}"/>
    <dgm:cxn modelId="{B6B7A26B-2849-42B8-8E5A-8CA09E8B429E}" type="presOf" srcId="{724234A2-549B-459B-BA4C-9F777B9B2634}" destId="{B863E0B3-92F5-4E76-9143-B7470AC1BDB1}" srcOrd="0" destOrd="0" presId="urn:microsoft.com/office/officeart/2005/8/layout/target3"/>
    <dgm:cxn modelId="{7B46A07F-5DEB-4CD4-ABFB-D62CBC0AE18D}" type="presOf" srcId="{729ED5A7-EF79-48BF-84D9-49A7F9BF9DBB}" destId="{34F4F20C-CED8-45BD-BD0A-0382D36315C0}" srcOrd="1" destOrd="0" presId="urn:microsoft.com/office/officeart/2005/8/layout/target3"/>
    <dgm:cxn modelId="{9116E18C-1C76-4394-827F-F0FEAC5C4994}" srcId="{3E4E00FC-B99C-4DE7-BB15-D96C7C8B84F9}" destId="{729ED5A7-EF79-48BF-84D9-49A7F9BF9DBB}" srcOrd="0" destOrd="0" parTransId="{9C0FBF4A-A525-4E5F-9E6C-91205CAF3DF2}" sibTransId="{43243C00-E6CA-40FE-89D2-38617533B360}"/>
    <dgm:cxn modelId="{8BA9F38C-9305-4FBF-BCB8-CC918B2DCAF7}" type="presOf" srcId="{3E4E00FC-B99C-4DE7-BB15-D96C7C8B84F9}" destId="{370A2D34-FB6A-462E-88AE-1B9D9F196EE3}" srcOrd="0" destOrd="0" presId="urn:microsoft.com/office/officeart/2005/8/layout/target3"/>
    <dgm:cxn modelId="{D9DC05B6-07D5-4F6D-90C5-0B9F40373F37}" type="presOf" srcId="{109875F6-A189-4D5C-BAB4-C8015743F857}" destId="{CC1B916D-4206-406A-8E9E-B6EAFBC5987C}" srcOrd="1" destOrd="0" presId="urn:microsoft.com/office/officeart/2005/8/layout/target3"/>
    <dgm:cxn modelId="{1F0F83C3-C8BA-46A2-BB07-7342EB861EB2}" srcId="{3E4E00FC-B99C-4DE7-BB15-D96C7C8B84F9}" destId="{724234A2-549B-459B-BA4C-9F777B9B2634}" srcOrd="1" destOrd="0" parTransId="{C2C66BBC-B9F4-4A7E-AB52-E24D0C9C9FBD}" sibTransId="{5322E1CD-323D-48B7-A833-669F062AE86B}"/>
    <dgm:cxn modelId="{2BC7FCCA-D21A-4AC6-A4F2-B7EFBE21BEB7}" type="presOf" srcId="{724234A2-549B-459B-BA4C-9F777B9B2634}" destId="{9DD4A76D-63BB-4FED-9C42-8E71CEA43A0F}" srcOrd="1" destOrd="0" presId="urn:microsoft.com/office/officeart/2005/8/layout/target3"/>
    <dgm:cxn modelId="{B22827BE-D354-42DC-B062-DEDB74118679}" type="presParOf" srcId="{370A2D34-FB6A-462E-88AE-1B9D9F196EE3}" destId="{B0188856-706A-4C1C-9636-1E6047C28869}" srcOrd="0" destOrd="0" presId="urn:microsoft.com/office/officeart/2005/8/layout/target3"/>
    <dgm:cxn modelId="{33613F92-74C7-41A7-8611-2CA735A38345}" type="presParOf" srcId="{370A2D34-FB6A-462E-88AE-1B9D9F196EE3}" destId="{3C933F5C-89E2-49DC-8245-C4250882C440}" srcOrd="1" destOrd="0" presId="urn:microsoft.com/office/officeart/2005/8/layout/target3"/>
    <dgm:cxn modelId="{3D8F0B66-7140-48DD-BBEF-1153854A188D}" type="presParOf" srcId="{370A2D34-FB6A-462E-88AE-1B9D9F196EE3}" destId="{48A09FF4-C3C6-43C8-872B-F9E18D98F4E4}" srcOrd="2" destOrd="0" presId="urn:microsoft.com/office/officeart/2005/8/layout/target3"/>
    <dgm:cxn modelId="{09C7A0FB-ECB0-4180-96B8-7DD40679BB07}" type="presParOf" srcId="{370A2D34-FB6A-462E-88AE-1B9D9F196EE3}" destId="{A818CEC0-4769-431E-B7EC-94023294AE45}" srcOrd="3" destOrd="0" presId="urn:microsoft.com/office/officeart/2005/8/layout/target3"/>
    <dgm:cxn modelId="{21240B1E-28CE-4CA3-92D5-C78F0B0306C6}" type="presParOf" srcId="{370A2D34-FB6A-462E-88AE-1B9D9F196EE3}" destId="{DE9B9092-E43A-4FB6-9C9C-9AB208A52C4B}" srcOrd="4" destOrd="0" presId="urn:microsoft.com/office/officeart/2005/8/layout/target3"/>
    <dgm:cxn modelId="{8D6E7DDA-2AED-4079-B417-4ECC6DF4F39E}" type="presParOf" srcId="{370A2D34-FB6A-462E-88AE-1B9D9F196EE3}" destId="{B863E0B3-92F5-4E76-9143-B7470AC1BDB1}" srcOrd="5" destOrd="0" presId="urn:microsoft.com/office/officeart/2005/8/layout/target3"/>
    <dgm:cxn modelId="{9931C630-202A-4B09-91F0-4B290D3BCAF0}" type="presParOf" srcId="{370A2D34-FB6A-462E-88AE-1B9D9F196EE3}" destId="{6371EA09-36CB-4EC6-AFE5-E756E5621035}" srcOrd="6" destOrd="0" presId="urn:microsoft.com/office/officeart/2005/8/layout/target3"/>
    <dgm:cxn modelId="{23A7211A-648D-4FDF-9595-D37764C558F8}" type="presParOf" srcId="{370A2D34-FB6A-462E-88AE-1B9D9F196EE3}" destId="{0EECBF8E-CB18-4606-BE53-E0E8043B9170}" srcOrd="7" destOrd="0" presId="urn:microsoft.com/office/officeart/2005/8/layout/target3"/>
    <dgm:cxn modelId="{53D8C613-C289-4548-9DF0-A46A4D1823B0}" type="presParOf" srcId="{370A2D34-FB6A-462E-88AE-1B9D9F196EE3}" destId="{49B31F7A-3D18-483F-A0B5-FB01566E60EA}" srcOrd="8" destOrd="0" presId="urn:microsoft.com/office/officeart/2005/8/layout/target3"/>
    <dgm:cxn modelId="{803ED80B-F89F-41D2-BDE2-99AAA4781AE2}" type="presParOf" srcId="{370A2D34-FB6A-462E-88AE-1B9D9F196EE3}" destId="{34F4F20C-CED8-45BD-BD0A-0382D36315C0}" srcOrd="9" destOrd="0" presId="urn:microsoft.com/office/officeart/2005/8/layout/target3"/>
    <dgm:cxn modelId="{012B37E7-7AB3-470A-82BB-D31077E8DB99}" type="presParOf" srcId="{370A2D34-FB6A-462E-88AE-1B9D9F196EE3}" destId="{9DD4A76D-63BB-4FED-9C42-8E71CEA43A0F}" srcOrd="10" destOrd="0" presId="urn:microsoft.com/office/officeart/2005/8/layout/target3"/>
    <dgm:cxn modelId="{3D249618-52B6-4D44-8388-31520DF8FBD9}" type="presParOf" srcId="{370A2D34-FB6A-462E-88AE-1B9D9F196EE3}" destId="{CC1B916D-4206-406A-8E9E-B6EAFBC5987C}" srcOrd="11" destOrd="0" presId="urn:microsoft.com/office/officeart/2005/8/layout/target3"/>
  </dgm:cxnLst>
  <dgm:bg/>
  <dgm:whole>
    <a:ln>
      <a:solidFill>
        <a:schemeClr val="accent4">
          <a:lumMod val="75000"/>
        </a:schemeClr>
      </a:solidFill>
    </a:ln>
  </dgm:whole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D1835DD-6607-42CD-8FC3-01AFF9B68FDC}" type="doc">
      <dgm:prSet loTypeId="urn:microsoft.com/office/officeart/2008/layout/LinedList" loCatId="list" qsTypeId="urn:microsoft.com/office/officeart/2005/8/quickstyle/simple1" qsCatId="simple" csTypeId="urn:microsoft.com/office/officeart/2005/8/colors/accent4_1" csCatId="accent4" phldr="1"/>
      <dgm:spPr/>
      <dgm:t>
        <a:bodyPr/>
        <a:lstStyle/>
        <a:p>
          <a:endParaRPr lang="ru-RU"/>
        </a:p>
      </dgm:t>
    </dgm:pt>
    <dgm:pt modelId="{2B8B6D57-7222-47CB-9E96-D039E8A78AE9}">
      <dgm:prSet phldrT="[Текст]"/>
      <dgm:spPr/>
      <dgm:t>
        <a:bodyPr/>
        <a:lstStyle/>
        <a:p>
          <a:r>
            <a:rPr lang="ru-RU" b="0" i="0" dirty="0"/>
            <a:t>Обширная область применения:</a:t>
          </a:r>
        </a:p>
        <a:p>
          <a:r>
            <a:rPr lang="ru-RU" b="0" i="0" dirty="0"/>
            <a:t> от учебных заведений, в которых к примеру обрабатывались данные о правилах приема или статистических данных, заканчивая малым и крупным бизнесом</a:t>
          </a:r>
          <a:endParaRPr lang="ru-RU" dirty="0"/>
        </a:p>
      </dgm:t>
    </dgm:pt>
    <dgm:pt modelId="{B358B830-4029-4D61-975A-919DD646C399}" type="parTrans" cxnId="{95CDFF67-4F9D-46D0-B7CD-6CE1B65F24F3}">
      <dgm:prSet/>
      <dgm:spPr/>
      <dgm:t>
        <a:bodyPr/>
        <a:lstStyle/>
        <a:p>
          <a:endParaRPr lang="ru-RU"/>
        </a:p>
      </dgm:t>
    </dgm:pt>
    <dgm:pt modelId="{0E00CC27-BE47-4A00-A4DF-C75347D373D6}" type="sibTrans" cxnId="{95CDFF67-4F9D-46D0-B7CD-6CE1B65F24F3}">
      <dgm:prSet/>
      <dgm:spPr/>
      <dgm:t>
        <a:bodyPr/>
        <a:lstStyle/>
        <a:p>
          <a:endParaRPr lang="ru-RU"/>
        </a:p>
      </dgm:t>
    </dgm:pt>
    <dgm:pt modelId="{340B4CB1-6DA6-4E25-A842-1BC8E16CD4C3}" type="pres">
      <dgm:prSet presAssocID="{2D1835DD-6607-42CD-8FC3-01AFF9B68FDC}" presName="vert0" presStyleCnt="0">
        <dgm:presLayoutVars>
          <dgm:dir/>
          <dgm:animOne val="branch"/>
          <dgm:animLvl val="lvl"/>
        </dgm:presLayoutVars>
      </dgm:prSet>
      <dgm:spPr/>
    </dgm:pt>
    <dgm:pt modelId="{F7619249-8195-4514-BDA0-3172F1CA2B8A}" type="pres">
      <dgm:prSet presAssocID="{2B8B6D57-7222-47CB-9E96-D039E8A78AE9}" presName="thickLine" presStyleLbl="alignNode1" presStyleIdx="0" presStyleCnt="1"/>
      <dgm:spPr/>
    </dgm:pt>
    <dgm:pt modelId="{38FC4B56-100E-4221-B0B4-3F2DED32D8FE}" type="pres">
      <dgm:prSet presAssocID="{2B8B6D57-7222-47CB-9E96-D039E8A78AE9}" presName="horz1" presStyleCnt="0"/>
      <dgm:spPr/>
    </dgm:pt>
    <dgm:pt modelId="{E13EC5ED-17FB-4E28-BD73-206B6395329B}" type="pres">
      <dgm:prSet presAssocID="{2B8B6D57-7222-47CB-9E96-D039E8A78AE9}" presName="tx1" presStyleLbl="revTx" presStyleIdx="0" presStyleCnt="1"/>
      <dgm:spPr/>
    </dgm:pt>
    <dgm:pt modelId="{8C7640E4-898C-4D05-939A-853CC8DA3585}" type="pres">
      <dgm:prSet presAssocID="{2B8B6D57-7222-47CB-9E96-D039E8A78AE9}" presName="vert1" presStyleCnt="0"/>
      <dgm:spPr/>
    </dgm:pt>
  </dgm:ptLst>
  <dgm:cxnLst>
    <dgm:cxn modelId="{95CDFF67-4F9D-46D0-B7CD-6CE1B65F24F3}" srcId="{2D1835DD-6607-42CD-8FC3-01AFF9B68FDC}" destId="{2B8B6D57-7222-47CB-9E96-D039E8A78AE9}" srcOrd="0" destOrd="0" parTransId="{B358B830-4029-4D61-975A-919DD646C399}" sibTransId="{0E00CC27-BE47-4A00-A4DF-C75347D373D6}"/>
    <dgm:cxn modelId="{FF505A76-DE5A-4ADD-AB56-74B108037390}" type="presOf" srcId="{2B8B6D57-7222-47CB-9E96-D039E8A78AE9}" destId="{E13EC5ED-17FB-4E28-BD73-206B6395329B}" srcOrd="0" destOrd="0" presId="urn:microsoft.com/office/officeart/2008/layout/LinedList"/>
    <dgm:cxn modelId="{8CF1D881-257B-4EA9-A237-B5F31B0769D2}" type="presOf" srcId="{2D1835DD-6607-42CD-8FC3-01AFF9B68FDC}" destId="{340B4CB1-6DA6-4E25-A842-1BC8E16CD4C3}" srcOrd="0" destOrd="0" presId="urn:microsoft.com/office/officeart/2008/layout/LinedList"/>
    <dgm:cxn modelId="{AC6BE9B5-45FF-4489-BE9B-937BA02201B6}" type="presParOf" srcId="{340B4CB1-6DA6-4E25-A842-1BC8E16CD4C3}" destId="{F7619249-8195-4514-BDA0-3172F1CA2B8A}" srcOrd="0" destOrd="0" presId="urn:microsoft.com/office/officeart/2008/layout/LinedList"/>
    <dgm:cxn modelId="{8DB57EED-0790-467D-BD70-CB791B96B081}" type="presParOf" srcId="{340B4CB1-6DA6-4E25-A842-1BC8E16CD4C3}" destId="{38FC4B56-100E-4221-B0B4-3F2DED32D8FE}" srcOrd="1" destOrd="0" presId="urn:microsoft.com/office/officeart/2008/layout/LinedList"/>
    <dgm:cxn modelId="{8F90A0B0-8183-4329-B5BC-92BFA4FE6FDD}" type="presParOf" srcId="{38FC4B56-100E-4221-B0B4-3F2DED32D8FE}" destId="{E13EC5ED-17FB-4E28-BD73-206B6395329B}" srcOrd="0" destOrd="0" presId="urn:microsoft.com/office/officeart/2008/layout/LinedList"/>
    <dgm:cxn modelId="{9D4F082A-51F3-4E2B-B6D2-CE69DACF1B84}" type="presParOf" srcId="{38FC4B56-100E-4221-B0B4-3F2DED32D8FE}" destId="{8C7640E4-898C-4D05-939A-853CC8DA3585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188856-706A-4C1C-9636-1E6047C28869}">
      <dsp:nvSpPr>
        <dsp:cNvPr id="0" name=""/>
        <dsp:cNvSpPr/>
      </dsp:nvSpPr>
      <dsp:spPr>
        <a:xfrm>
          <a:off x="0" y="0"/>
          <a:ext cx="7299678" cy="7299678"/>
        </a:xfrm>
        <a:prstGeom prst="pie">
          <a:avLst>
            <a:gd name="adj1" fmla="val 5400000"/>
            <a:gd name="adj2" fmla="val 16200000"/>
          </a:avLst>
        </a:prstGeom>
        <a:solidFill>
          <a:schemeClr val="lt1"/>
        </a:solidFill>
        <a:ln w="25400" cap="flat" cmpd="sng" algn="ctr">
          <a:solidFill>
            <a:schemeClr val="accent4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</dsp:sp>
    <dsp:sp modelId="{48A09FF4-C3C6-43C8-872B-F9E18D98F4E4}">
      <dsp:nvSpPr>
        <dsp:cNvPr id="0" name=""/>
        <dsp:cNvSpPr/>
      </dsp:nvSpPr>
      <dsp:spPr>
        <a:xfrm>
          <a:off x="3649839" y="0"/>
          <a:ext cx="12379678" cy="729967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3840" tIns="243840" rIns="243840" bIns="243840" numCol="1" spcCol="1270" anchor="ctr" anchorCtr="0">
          <a:noAutofit/>
        </a:bodyPr>
        <a:lstStyle/>
        <a:p>
          <a:pPr marL="0" lvl="0" indent="0" algn="ctr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  <a:buSzPct val="100000"/>
            <a:buFont typeface="Times New Roman"/>
            <a:buNone/>
          </a:pPr>
          <a:r>
            <a:rPr lang="ru-RU" sz="6400" kern="1200" dirty="0"/>
            <a:t>TAM - </a:t>
          </a:r>
          <a:r>
            <a:rPr lang="ru-RU" sz="6400" b="0" i="0" kern="1200" dirty="0"/>
            <a:t>30000руб * 3 250 000 = 97,5 </a:t>
          </a:r>
          <a:r>
            <a:rPr lang="ru-RU" sz="6400" b="0" i="0" kern="1200" dirty="0" err="1"/>
            <a:t>млрд.руб</a:t>
          </a:r>
          <a:r>
            <a:rPr lang="ru-RU" sz="6400" b="0" i="0" kern="1200" dirty="0"/>
            <a:t>.</a:t>
          </a:r>
          <a:endParaRPr lang="ru-RU" sz="6400" kern="1200" dirty="0"/>
        </a:p>
      </dsp:txBody>
      <dsp:txXfrm>
        <a:off x="3649839" y="0"/>
        <a:ext cx="12379678" cy="2189908"/>
      </dsp:txXfrm>
    </dsp:sp>
    <dsp:sp modelId="{DE9B9092-E43A-4FB6-9C9C-9AB208A52C4B}">
      <dsp:nvSpPr>
        <dsp:cNvPr id="0" name=""/>
        <dsp:cNvSpPr/>
      </dsp:nvSpPr>
      <dsp:spPr>
        <a:xfrm>
          <a:off x="1277446" y="2189908"/>
          <a:ext cx="4744785" cy="4744785"/>
        </a:xfrm>
        <a:prstGeom prst="pie">
          <a:avLst>
            <a:gd name="adj1" fmla="val 5400000"/>
            <a:gd name="adj2" fmla="val 16200000"/>
          </a:avLst>
        </a:prstGeom>
        <a:solidFill>
          <a:schemeClr val="accent3">
            <a:hueOff val="5625132"/>
            <a:satOff val="-8440"/>
            <a:lumOff val="-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863E0B3-92F5-4E76-9143-B7470AC1BDB1}">
      <dsp:nvSpPr>
        <dsp:cNvPr id="0" name=""/>
        <dsp:cNvSpPr/>
      </dsp:nvSpPr>
      <dsp:spPr>
        <a:xfrm>
          <a:off x="3649839" y="2189908"/>
          <a:ext cx="12379678" cy="474478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5625132"/>
              <a:satOff val="-8440"/>
              <a:lumOff val="-137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3840" tIns="243840" rIns="243840" bIns="243840" numCol="1" spcCol="1270" anchor="ctr" anchorCtr="0">
          <a:noAutofit/>
        </a:bodyPr>
        <a:lstStyle/>
        <a:p>
          <a:pPr marL="0" lvl="0" indent="0" algn="ctr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  <a:buSzPct val="100000"/>
            <a:buFont typeface="Times New Roman"/>
            <a:buNone/>
          </a:pPr>
          <a:r>
            <a:rPr lang="ru-RU" sz="6400" kern="1200" dirty="0"/>
            <a:t>SAM - </a:t>
          </a:r>
          <a:r>
            <a:rPr lang="ru-RU" sz="6400" b="0" i="0" kern="1200" dirty="0"/>
            <a:t>30000руб * 1 950 000 = 58,5 млрд. руб.</a:t>
          </a:r>
          <a:endParaRPr lang="ru-RU" sz="6400" kern="1200" dirty="0"/>
        </a:p>
      </dsp:txBody>
      <dsp:txXfrm>
        <a:off x="3649839" y="2189908"/>
        <a:ext cx="12379678" cy="2189900"/>
      </dsp:txXfrm>
    </dsp:sp>
    <dsp:sp modelId="{0EECBF8E-CB18-4606-BE53-E0E8043B9170}">
      <dsp:nvSpPr>
        <dsp:cNvPr id="0" name=""/>
        <dsp:cNvSpPr/>
      </dsp:nvSpPr>
      <dsp:spPr>
        <a:xfrm>
          <a:off x="2554888" y="4379808"/>
          <a:ext cx="2189901" cy="2189901"/>
        </a:xfrm>
        <a:prstGeom prst="pie">
          <a:avLst>
            <a:gd name="adj1" fmla="val 5400000"/>
            <a:gd name="adj2" fmla="val 16200000"/>
          </a:avLst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9B31F7A-3D18-483F-A0B5-FB01566E60EA}">
      <dsp:nvSpPr>
        <dsp:cNvPr id="0" name=""/>
        <dsp:cNvSpPr/>
      </dsp:nvSpPr>
      <dsp:spPr>
        <a:xfrm>
          <a:off x="3649839" y="4379808"/>
          <a:ext cx="12379678" cy="218990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11250264"/>
              <a:satOff val="-16880"/>
              <a:lumOff val="-274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3840" tIns="243840" rIns="243840" bIns="243840" numCol="1" spcCol="1270" anchor="ctr" anchorCtr="0">
          <a:noAutofit/>
        </a:bodyPr>
        <a:lstStyle/>
        <a:p>
          <a:pPr marL="0" lvl="0" indent="0" algn="l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400" kern="1200" dirty="0"/>
            <a:t>SOM -</a:t>
          </a:r>
          <a:r>
            <a:rPr lang="ru-RU" sz="6400" kern="1200" dirty="0"/>
            <a:t> </a:t>
          </a:r>
          <a:r>
            <a:rPr lang="ru-RU" sz="6400" b="0" i="0" kern="1200" dirty="0"/>
            <a:t>30000руб * 195000 = 5,8 млрд. руб.</a:t>
          </a:r>
          <a:endParaRPr lang="ru-RU" sz="6400" kern="1200" dirty="0"/>
        </a:p>
      </dsp:txBody>
      <dsp:txXfrm>
        <a:off x="3649839" y="4379808"/>
        <a:ext cx="12379678" cy="218990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619249-8195-4514-BDA0-3172F1CA2B8A}">
      <dsp:nvSpPr>
        <dsp:cNvPr id="0" name=""/>
        <dsp:cNvSpPr/>
      </dsp:nvSpPr>
      <dsp:spPr>
        <a:xfrm>
          <a:off x="0" y="0"/>
          <a:ext cx="17821942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13EC5ED-17FB-4E28-BD73-206B6395329B}">
      <dsp:nvSpPr>
        <dsp:cNvPr id="0" name=""/>
        <dsp:cNvSpPr/>
      </dsp:nvSpPr>
      <dsp:spPr>
        <a:xfrm>
          <a:off x="0" y="0"/>
          <a:ext cx="17821942" cy="89351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6500" b="0" i="0" kern="1200" dirty="0"/>
            <a:t>Обширная область применения:</a:t>
          </a:r>
        </a:p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6500" b="0" i="0" kern="1200" dirty="0"/>
            <a:t> от учебных заведений, в которых к примеру обрабатывались данные о правилах приема или статистических данных, заканчивая малым и крупным бизнесом</a:t>
          </a:r>
          <a:endParaRPr lang="ru-RU" sz="6500" kern="1200" dirty="0"/>
        </a:p>
      </dsp:txBody>
      <dsp:txXfrm>
        <a:off x="0" y="0"/>
        <a:ext cx="17821942" cy="893515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2" name="Shape 62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077735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07806" y="3505898"/>
            <a:ext cx="17088488" cy="2374964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3015613" y="6333235"/>
            <a:ext cx="14072873" cy="2827339"/>
          </a:xfrm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 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39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1005205" y="2601148"/>
            <a:ext cx="8745285" cy="7464174"/>
          </a:xfrm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48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034388" y="936375"/>
            <a:ext cx="18035323" cy="6286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1005205" y="2601148"/>
            <a:ext cx="18093690" cy="74641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8854470" y="10517695"/>
            <a:ext cx="244427" cy="241648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>
            <a:lvl1pPr algn="r">
              <a:defRPr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900" b="1" i="0" u="none" strike="noStrike" cap="none" spc="0" baseline="0">
          <a:solidFill>
            <a:srgbClr val="FFFFFF"/>
          </a:solidFill>
          <a:uFillTx/>
          <a:latin typeface="Lato"/>
          <a:ea typeface="Lato"/>
          <a:cs typeface="Lato"/>
          <a:sym typeface="Lato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900" b="1" i="0" u="none" strike="noStrike" cap="none" spc="0" baseline="0">
          <a:solidFill>
            <a:srgbClr val="FFFFFF"/>
          </a:solidFill>
          <a:uFillTx/>
          <a:latin typeface="Lato"/>
          <a:ea typeface="Lato"/>
          <a:cs typeface="Lato"/>
          <a:sym typeface="Lato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900" b="1" i="0" u="none" strike="noStrike" cap="none" spc="0" baseline="0">
          <a:solidFill>
            <a:srgbClr val="FFFFFF"/>
          </a:solidFill>
          <a:uFillTx/>
          <a:latin typeface="Lato"/>
          <a:ea typeface="Lato"/>
          <a:cs typeface="Lato"/>
          <a:sym typeface="Lato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900" b="1" i="0" u="none" strike="noStrike" cap="none" spc="0" baseline="0">
          <a:solidFill>
            <a:srgbClr val="FFFFFF"/>
          </a:solidFill>
          <a:uFillTx/>
          <a:latin typeface="Lato"/>
          <a:ea typeface="Lato"/>
          <a:cs typeface="Lato"/>
          <a:sym typeface="Lato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900" b="1" i="0" u="none" strike="noStrike" cap="none" spc="0" baseline="0">
          <a:solidFill>
            <a:srgbClr val="FFFFFF"/>
          </a:solidFill>
          <a:uFillTx/>
          <a:latin typeface="Lato"/>
          <a:ea typeface="Lato"/>
          <a:cs typeface="Lato"/>
          <a:sym typeface="Lato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900" b="1" i="0" u="none" strike="noStrike" cap="none" spc="0" baseline="0">
          <a:solidFill>
            <a:srgbClr val="FFFFFF"/>
          </a:solidFill>
          <a:uFillTx/>
          <a:latin typeface="Lato"/>
          <a:ea typeface="Lato"/>
          <a:cs typeface="Lato"/>
          <a:sym typeface="Lato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900" b="1" i="0" u="none" strike="noStrike" cap="none" spc="0" baseline="0">
          <a:solidFill>
            <a:srgbClr val="FFFFFF"/>
          </a:solidFill>
          <a:uFillTx/>
          <a:latin typeface="Lato"/>
          <a:ea typeface="Lato"/>
          <a:cs typeface="Lato"/>
          <a:sym typeface="Lato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900" b="1" i="0" u="none" strike="noStrike" cap="none" spc="0" baseline="0">
          <a:solidFill>
            <a:srgbClr val="FFFFFF"/>
          </a:solidFill>
          <a:uFillTx/>
          <a:latin typeface="Lato"/>
          <a:ea typeface="Lato"/>
          <a:cs typeface="Lato"/>
          <a:sym typeface="Lato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900" b="1" i="0" u="none" strike="noStrike" cap="none" spc="0" baseline="0">
          <a:solidFill>
            <a:srgbClr val="FFFFFF"/>
          </a:solidFill>
          <a:uFillTx/>
          <a:latin typeface="Lato"/>
          <a:ea typeface="Lato"/>
          <a:cs typeface="Lato"/>
          <a:sym typeface="Lato"/>
        </a:defRPr>
      </a:lvl9pPr>
    </p:titleStyle>
    <p:body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5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5.png"/><Relationship Id="rId7" Type="http://schemas.openxmlformats.org/officeDocument/2006/relationships/diagramColors" Target="../diagrams/colors2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Подзаголовок 2"/>
          <p:cNvSpPr txBox="1"/>
          <p:nvPr/>
        </p:nvSpPr>
        <p:spPr>
          <a:xfrm>
            <a:off x="1029969" y="3692934"/>
            <a:ext cx="9128761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4800" b="1">
                <a:solidFill>
                  <a:srgbClr val="9933FF"/>
                </a:solidFill>
              </a:defRPr>
            </a:lvl1pPr>
          </a:lstStyle>
          <a:p>
            <a:pPr algn="l"/>
            <a:r>
              <a:rPr lang="en-US" dirty="0">
                <a:solidFill>
                  <a:schemeClr val="accent4"/>
                </a:solidFill>
                <a:latin typeface="Roboto Condensed" panose="02000000000000000000" pitchFamily="2" charset="0"/>
              </a:rPr>
              <a:t>I</a:t>
            </a:r>
            <a:r>
              <a:rPr lang="id-ID" b="1" i="0" dirty="0">
                <a:solidFill>
                  <a:schemeClr val="accent4"/>
                </a:solidFill>
                <a:effectLst/>
                <a:latin typeface="Roboto Condensed" panose="02000000000000000000" pitchFamily="2" charset="0"/>
              </a:rPr>
              <a:t>ntelligent assistant</a:t>
            </a:r>
          </a:p>
        </p:txBody>
      </p:sp>
      <p:sp>
        <p:nvSpPr>
          <p:cNvPr id="65" name="Подзаголовок 2"/>
          <p:cNvSpPr txBox="1"/>
          <p:nvPr/>
        </p:nvSpPr>
        <p:spPr>
          <a:xfrm>
            <a:off x="1040679" y="8169275"/>
            <a:ext cx="8595361" cy="13083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800">
                <a:solidFill>
                  <a:srgbClr val="9933FF"/>
                </a:solidFill>
              </a:defRPr>
            </a:lvl1pPr>
          </a:lstStyle>
          <a:p>
            <a:r>
              <a:t>Фокус-группа № 3 «Интеллектуальные информационные технологии управления сложными объектами и анализа больших данных»</a:t>
            </a:r>
          </a:p>
        </p:txBody>
      </p:sp>
      <p:pic>
        <p:nvPicPr>
          <p:cNvPr id="66" name="Рисунок 3" descr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7283" y="0"/>
            <a:ext cx="9476817" cy="11309350"/>
          </a:xfrm>
          <a:prstGeom prst="rect">
            <a:avLst/>
          </a:prstGeom>
          <a:ln w="12700">
            <a:miter lim="400000"/>
          </a:ln>
        </p:spPr>
      </p:pic>
      <p:pic>
        <p:nvPicPr>
          <p:cNvPr id="67" name="Рисунок 20" descr="Рисунок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82133" y="987524"/>
            <a:ext cx="2362202" cy="619965"/>
          </a:xfrm>
          <a:prstGeom prst="rect">
            <a:avLst/>
          </a:prstGeom>
          <a:ln w="12700">
            <a:miter lim="400000"/>
          </a:ln>
        </p:spPr>
      </p:pic>
      <p:pic>
        <p:nvPicPr>
          <p:cNvPr id="68" name="Рисунок 22" descr="Рисунок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80017" y="889645"/>
            <a:ext cx="1643178" cy="815722"/>
          </a:xfrm>
          <a:prstGeom prst="rect">
            <a:avLst/>
          </a:prstGeom>
          <a:ln w="12700">
            <a:miter lim="400000"/>
          </a:ln>
        </p:spPr>
      </p:pic>
      <p:pic>
        <p:nvPicPr>
          <p:cNvPr id="69" name="Рисунок 25" descr="Рисунок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280017" y="6492876"/>
            <a:ext cx="6397196" cy="718352"/>
          </a:xfrm>
          <a:prstGeom prst="rect">
            <a:avLst/>
          </a:prstGeom>
          <a:ln w="12700">
            <a:miter lim="400000"/>
          </a:ln>
        </p:spPr>
      </p:pic>
      <p:sp>
        <p:nvSpPr>
          <p:cNvPr id="70" name="Подзаголовок 2"/>
          <p:cNvSpPr txBox="1"/>
          <p:nvPr/>
        </p:nvSpPr>
        <p:spPr>
          <a:xfrm>
            <a:off x="15730219" y="7406631"/>
            <a:ext cx="4328162" cy="4447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800" spc="600">
                <a:solidFill>
                  <a:srgbClr val="FFFFFF"/>
                </a:solidFill>
              </a:defRPr>
            </a:lvl1pPr>
          </a:lstStyle>
          <a:p>
            <a:r>
              <a:t>АКСЕЛЕРАТОР ДГУ</a:t>
            </a:r>
          </a:p>
        </p:txBody>
      </p:sp>
      <p:sp>
        <p:nvSpPr>
          <p:cNvPr id="71" name="Подзаголовок 2"/>
          <p:cNvSpPr txBox="1"/>
          <p:nvPr/>
        </p:nvSpPr>
        <p:spPr>
          <a:xfrm>
            <a:off x="18385149" y="9617075"/>
            <a:ext cx="1280162" cy="4447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800" b="1" spc="600">
                <a:solidFill>
                  <a:srgbClr val="FFFFFF"/>
                </a:solidFill>
              </a:defRPr>
            </a:lvl1pPr>
          </a:lstStyle>
          <a:p>
            <a:r>
              <a:t>2023</a:t>
            </a:r>
          </a:p>
        </p:txBody>
      </p:sp>
      <p:pic>
        <p:nvPicPr>
          <p:cNvPr id="72" name="Рисунок 1" descr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" y="10859102"/>
            <a:ext cx="10627177" cy="450250"/>
          </a:xfrm>
          <a:prstGeom prst="rect">
            <a:avLst/>
          </a:prstGeom>
          <a:ln w="12700">
            <a:miter lim="400000"/>
          </a:ln>
        </p:spPr>
      </p:pic>
      <p:pic>
        <p:nvPicPr>
          <p:cNvPr id="73" name="Рисунок 13" descr="Рисунок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36650" y="987524"/>
            <a:ext cx="1600200" cy="16002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object 13"/>
          <p:cNvSpPr/>
          <p:nvPr/>
        </p:nvSpPr>
        <p:spPr>
          <a:xfrm>
            <a:off x="14046105" y="9029065"/>
            <a:ext cx="6006775" cy="1958940"/>
          </a:xfrm>
          <a:prstGeom prst="rect">
            <a:avLst/>
          </a:prstGeom>
          <a:solidFill>
            <a:srgbClr val="CC00FF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9933FF"/>
                </a:solidFill>
              </a:defRPr>
            </a:pPr>
            <a:endParaRPr/>
          </a:p>
        </p:txBody>
      </p:sp>
      <p:sp>
        <p:nvSpPr>
          <p:cNvPr id="76" name="Подзаголовок 2"/>
          <p:cNvSpPr txBox="1"/>
          <p:nvPr/>
        </p:nvSpPr>
        <p:spPr>
          <a:xfrm>
            <a:off x="1258569" y="695426"/>
            <a:ext cx="6614160" cy="7061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4800" b="1">
                <a:solidFill>
                  <a:srgbClr val="9933FF"/>
                </a:solidFill>
              </a:defRPr>
            </a:lvl1pPr>
          </a:lstStyle>
          <a:p>
            <a:r>
              <a:t>Проблема</a:t>
            </a:r>
          </a:p>
        </p:txBody>
      </p:sp>
      <p:pic>
        <p:nvPicPr>
          <p:cNvPr id="77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28850" y="9532549"/>
            <a:ext cx="4241830" cy="476323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Подзаголовок 2"/>
          <p:cNvSpPr txBox="1"/>
          <p:nvPr/>
        </p:nvSpPr>
        <p:spPr>
          <a:xfrm>
            <a:off x="15919910" y="10242051"/>
            <a:ext cx="2800040" cy="2807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400" spc="600">
                <a:solidFill>
                  <a:srgbClr val="FFFFFF"/>
                </a:solidFill>
              </a:defRPr>
            </a:lvl1pPr>
          </a:lstStyle>
          <a:p>
            <a:r>
              <a:t>АКСЕЛЕРАТОР ДГУ</a:t>
            </a:r>
          </a:p>
        </p:txBody>
      </p:sp>
      <p:sp>
        <p:nvSpPr>
          <p:cNvPr id="79" name="Подзаголовок 2"/>
          <p:cNvSpPr txBox="1"/>
          <p:nvPr/>
        </p:nvSpPr>
        <p:spPr>
          <a:xfrm>
            <a:off x="1527727" y="2895152"/>
            <a:ext cx="16043148" cy="50783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457200" indent="-457200" defTabSz="457200">
              <a:buAutoNum type="arabicParenR"/>
              <a:defRPr sz="2500">
                <a:solidFill>
                  <a:srgbClr val="374151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ru-RU" sz="3600" b="0" i="0" dirty="0">
                <a:solidFill>
                  <a:srgbClr val="374151"/>
                </a:solidFill>
                <a:effectLst/>
                <a:latin typeface="Arial" panose="020B0604020202020204" pitchFamily="34" charset="0"/>
              </a:rPr>
              <a:t>Рутинное обслуживание клиентов: Персонал обязан отвечать на вопросы пользователей и тратить свое время. </a:t>
            </a:r>
          </a:p>
          <a:p>
            <a:pPr defTabSz="457200">
              <a:defRPr sz="2500">
                <a:solidFill>
                  <a:srgbClr val="374151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ru-RU" sz="3600" b="0" i="0" dirty="0">
                <a:solidFill>
                  <a:srgbClr val="374151"/>
                </a:solidFill>
                <a:effectLst/>
                <a:latin typeface="Arial" panose="020B0604020202020204" pitchFamily="34" charset="0"/>
              </a:rPr>
              <a:t>2) Управление объемом запросов: Большинство платформ, не способны обрабатывать и отвечать на большое кол-во вопросов поступающих одновременно </a:t>
            </a:r>
          </a:p>
          <a:p>
            <a:pPr defTabSz="457200">
              <a:defRPr sz="2500">
                <a:solidFill>
                  <a:srgbClr val="374151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ru-RU" sz="3600" b="0" i="0" dirty="0">
                <a:solidFill>
                  <a:srgbClr val="374151"/>
                </a:solidFill>
                <a:effectLst/>
                <a:latin typeface="Arial" panose="020B0604020202020204" pitchFamily="34" charset="0"/>
              </a:rPr>
              <a:t>3) Улучшение пользовательского опыта: Быстрые и точные ответы повышают удовлетворенность клиентов. </a:t>
            </a:r>
          </a:p>
          <a:p>
            <a:pPr defTabSz="457200">
              <a:defRPr sz="2500">
                <a:solidFill>
                  <a:srgbClr val="374151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ru-RU" sz="3600" b="0" i="0" dirty="0">
                <a:solidFill>
                  <a:srgbClr val="374151"/>
                </a:solidFill>
                <a:effectLst/>
                <a:latin typeface="Arial" panose="020B0604020202020204" pitchFamily="34" charset="0"/>
              </a:rPr>
              <a:t>4) Сокращение времени ожидания: Пользователям долго приходится ждать ответ на интересующих их вопрос.</a:t>
            </a:r>
            <a:endParaRPr lang="ru-RU" sz="4800" dirty="0"/>
          </a:p>
        </p:txBody>
      </p:sp>
      <p:pic>
        <p:nvPicPr>
          <p:cNvPr id="80" name="Рисунок 11" descr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" y="10859102"/>
            <a:ext cx="20104102" cy="45025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object 13"/>
          <p:cNvSpPr/>
          <p:nvPr/>
        </p:nvSpPr>
        <p:spPr>
          <a:xfrm>
            <a:off x="14096891" y="9029065"/>
            <a:ext cx="6006774" cy="1958940"/>
          </a:xfrm>
          <a:prstGeom prst="rect">
            <a:avLst/>
          </a:prstGeom>
          <a:solidFill>
            <a:srgbClr val="CC00FF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9933FF"/>
                </a:solidFill>
              </a:defRPr>
            </a:pPr>
            <a:endParaRPr/>
          </a:p>
        </p:txBody>
      </p:sp>
      <p:pic>
        <p:nvPicPr>
          <p:cNvPr id="83" name="Рисунок 17" descr="Рисунок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28850" y="9532549"/>
            <a:ext cx="4241830" cy="476323"/>
          </a:xfrm>
          <a:prstGeom prst="rect">
            <a:avLst/>
          </a:prstGeom>
          <a:ln w="12700">
            <a:miter lim="400000"/>
          </a:ln>
        </p:spPr>
      </p:pic>
      <p:sp>
        <p:nvSpPr>
          <p:cNvPr id="84" name="Подзаголовок 2"/>
          <p:cNvSpPr txBox="1"/>
          <p:nvPr/>
        </p:nvSpPr>
        <p:spPr>
          <a:xfrm>
            <a:off x="15919910" y="10242051"/>
            <a:ext cx="2800040" cy="2807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400" spc="600">
                <a:solidFill>
                  <a:srgbClr val="FFFFFF"/>
                </a:solidFill>
              </a:defRPr>
            </a:lvl1pPr>
          </a:lstStyle>
          <a:p>
            <a:r>
              <a:t>АКСЕЛЕРАТОР ДГУ</a:t>
            </a:r>
          </a:p>
        </p:txBody>
      </p:sp>
      <p:sp>
        <p:nvSpPr>
          <p:cNvPr id="85" name="Подзаголовок 2"/>
          <p:cNvSpPr txBox="1"/>
          <p:nvPr/>
        </p:nvSpPr>
        <p:spPr>
          <a:xfrm>
            <a:off x="1258569" y="701675"/>
            <a:ext cx="6614160" cy="7061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4800" b="1">
                <a:solidFill>
                  <a:srgbClr val="9933FF"/>
                </a:solidFill>
              </a:defRPr>
            </a:lvl1pPr>
          </a:lstStyle>
          <a:p>
            <a:r>
              <a:t>Решение</a:t>
            </a:r>
          </a:p>
        </p:txBody>
      </p:sp>
      <p:pic>
        <p:nvPicPr>
          <p:cNvPr id="86" name="Рисунок 11" descr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" y="10859102"/>
            <a:ext cx="20104102" cy="45025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99DB01C-AA49-294D-EF69-8B237E999337}"/>
              </a:ext>
            </a:extLst>
          </p:cNvPr>
          <p:cNvSpPr txBox="1"/>
          <p:nvPr/>
        </p:nvSpPr>
        <p:spPr>
          <a:xfrm>
            <a:off x="1752600" y="2628900"/>
            <a:ext cx="13325475" cy="600164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just"/>
            <a:r>
              <a:rPr lang="ru-RU" sz="3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Создание платформы, которая будет подходить для малых и крупных бизнесов с возможностью масштабирования. </a:t>
            </a:r>
          </a:p>
          <a:p>
            <a:pPr algn="just"/>
            <a:endParaRPr lang="ru-RU" sz="3200" dirty="0">
              <a:latin typeface="Arial" panose="020B0604020202020204" pitchFamily="34" charset="0"/>
            </a:endParaRPr>
          </a:p>
          <a:p>
            <a:pPr algn="just"/>
            <a:r>
              <a:rPr lang="ru-RU" sz="3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В которой наши клиенты - пользователи смогут создавать ассистентов на основе </a:t>
            </a:r>
            <a:r>
              <a:rPr lang="ru-RU" sz="3200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исскуственного</a:t>
            </a:r>
            <a:r>
              <a:rPr lang="ru-RU" sz="3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интеллекта, что решит проблемы, которые мы описали а именно: </a:t>
            </a:r>
          </a:p>
          <a:p>
            <a:pPr marL="514350" indent="-514350" algn="just">
              <a:buAutoNum type="arabicParenR"/>
            </a:pPr>
            <a:r>
              <a:rPr lang="ru-RU" sz="3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Персоналу не придется отвечать на вопросы пользователя что повысить их </a:t>
            </a:r>
            <a:r>
              <a:rPr lang="ru-RU" sz="3200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прозводительность</a:t>
            </a:r>
            <a:r>
              <a:rPr lang="ru-RU" sz="3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также уменьшатся затраты на персонал и поддержку клиентов. </a:t>
            </a:r>
          </a:p>
          <a:p>
            <a:pPr marL="514350" indent="-514350" algn="just">
              <a:buAutoNum type="arabicParenR"/>
            </a:pPr>
            <a:r>
              <a:rPr lang="ru-RU" sz="3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2) ИИ сможет отвечать на большое кол-во вопросов поступающие одновременно и будет делать это с большой скоростью Это далеко не все </a:t>
            </a:r>
            <a:r>
              <a:rPr lang="ru-RU" sz="3200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преемущества</a:t>
            </a:r>
            <a:r>
              <a:rPr lang="ru-RU" sz="3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данной платформы.</a:t>
            </a:r>
            <a:endParaRPr lang="ru-RU" sz="3200" dirty="0"/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object 13"/>
          <p:cNvSpPr/>
          <p:nvPr/>
        </p:nvSpPr>
        <p:spPr>
          <a:xfrm>
            <a:off x="14096891" y="9029065"/>
            <a:ext cx="6006774" cy="1958940"/>
          </a:xfrm>
          <a:prstGeom prst="rect">
            <a:avLst/>
          </a:prstGeom>
          <a:solidFill>
            <a:srgbClr val="CC00FF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9933FF"/>
                </a:solidFill>
              </a:defRPr>
            </a:pPr>
            <a:endParaRPr/>
          </a:p>
        </p:txBody>
      </p:sp>
      <p:pic>
        <p:nvPicPr>
          <p:cNvPr id="101" name="Рисунок 17" descr="Рисунок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28850" y="9532549"/>
            <a:ext cx="4241830" cy="476323"/>
          </a:xfrm>
          <a:prstGeom prst="rect">
            <a:avLst/>
          </a:prstGeom>
          <a:ln w="12700">
            <a:miter lim="400000"/>
          </a:ln>
        </p:spPr>
      </p:pic>
      <p:sp>
        <p:nvSpPr>
          <p:cNvPr id="102" name="Подзаголовок 2"/>
          <p:cNvSpPr txBox="1"/>
          <p:nvPr/>
        </p:nvSpPr>
        <p:spPr>
          <a:xfrm>
            <a:off x="15919910" y="10242051"/>
            <a:ext cx="2800040" cy="2807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400" spc="600">
                <a:solidFill>
                  <a:srgbClr val="FFFFFF"/>
                </a:solidFill>
              </a:defRPr>
            </a:lvl1pPr>
          </a:lstStyle>
          <a:p>
            <a:r>
              <a:t>АКСЕЛЕРАТОР ДГУ</a:t>
            </a:r>
          </a:p>
        </p:txBody>
      </p:sp>
      <p:sp>
        <p:nvSpPr>
          <p:cNvPr id="103" name="Подзаголовок 2"/>
          <p:cNvSpPr txBox="1"/>
          <p:nvPr/>
        </p:nvSpPr>
        <p:spPr>
          <a:xfrm>
            <a:off x="1258569" y="701675"/>
            <a:ext cx="8900161" cy="7061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4800" b="1">
                <a:solidFill>
                  <a:srgbClr val="9933FF"/>
                </a:solidFill>
              </a:defRPr>
            </a:lvl1pPr>
          </a:lstStyle>
          <a:p>
            <a:r>
              <a:rPr dirty="0" err="1"/>
              <a:t>Техническая</a:t>
            </a:r>
            <a:r>
              <a:rPr dirty="0"/>
              <a:t> </a:t>
            </a:r>
            <a:r>
              <a:rPr dirty="0" err="1"/>
              <a:t>значимость</a:t>
            </a:r>
            <a:r>
              <a:rPr dirty="0"/>
              <a:t> </a:t>
            </a:r>
            <a:r>
              <a:rPr dirty="0" err="1"/>
              <a:t>идеи</a:t>
            </a:r>
            <a:endParaRPr dirty="0"/>
          </a:p>
        </p:txBody>
      </p:sp>
      <p:pic>
        <p:nvPicPr>
          <p:cNvPr id="104" name="Рисунок 11" descr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" y="10859102"/>
            <a:ext cx="20104102" cy="450250"/>
          </a:xfrm>
          <a:prstGeom prst="rect">
            <a:avLst/>
          </a:prstGeom>
          <a:ln w="12700">
            <a:miter lim="400000"/>
          </a:ln>
        </p:spPr>
      </p:pic>
      <p:sp>
        <p:nvSpPr>
          <p:cNvPr id="105" name="TextBox 1"/>
          <p:cNvSpPr txBox="1"/>
          <p:nvPr/>
        </p:nvSpPr>
        <p:spPr>
          <a:xfrm>
            <a:off x="1258569" y="1744127"/>
            <a:ext cx="17299512" cy="78482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2500">
                <a:solidFill>
                  <a:srgbClr val="9933FF"/>
                </a:solidFill>
              </a:defRPr>
            </a:pPr>
            <a:r>
              <a:rPr sz="3600" dirty="0" err="1"/>
              <a:t>Основные</a:t>
            </a:r>
            <a:r>
              <a:rPr sz="3600" dirty="0"/>
              <a:t> </a:t>
            </a:r>
            <a:r>
              <a:rPr sz="3600" dirty="0" err="1"/>
              <a:t>преимущества</a:t>
            </a:r>
            <a:r>
              <a:rPr sz="3600" dirty="0"/>
              <a:t> </a:t>
            </a:r>
            <a:r>
              <a:rPr lang="ru-RU" sz="3600" dirty="0"/>
              <a:t>проекта</a:t>
            </a:r>
          </a:p>
          <a:p>
            <a:pPr>
              <a:defRPr sz="2500">
                <a:solidFill>
                  <a:srgbClr val="9933FF"/>
                </a:solidFill>
              </a:defRPr>
            </a:pPr>
            <a:r>
              <a:rPr lang="ru-RU" sz="3600" dirty="0">
                <a:solidFill>
                  <a:srgbClr val="002060"/>
                </a:solidFill>
              </a:rPr>
              <a:t>Автоматизация Обслуживания Клиентов: Ваш продукт позволяет компаниям полностью или частично автоматизировать процессы ответов на вопросы клиентов, освобождая персонал от рутинных задач и ускоряя обслуживание. </a:t>
            </a:r>
          </a:p>
          <a:p>
            <a:pPr>
              <a:defRPr sz="2500">
                <a:solidFill>
                  <a:srgbClr val="9933FF"/>
                </a:solidFill>
              </a:defRPr>
            </a:pPr>
            <a:r>
              <a:rPr lang="ru-RU" sz="3600" dirty="0">
                <a:solidFill>
                  <a:srgbClr val="002060"/>
                </a:solidFill>
              </a:rPr>
              <a:t>Эффективность и Оптимизация Ресурсов: Улучшение эффективности работы компании за счет сокращения времени, затрачиваемого на решение стандартных вопросов, и оптимизации использования персонала. </a:t>
            </a:r>
          </a:p>
          <a:p>
            <a:pPr>
              <a:defRPr sz="2500">
                <a:solidFill>
                  <a:srgbClr val="9933FF"/>
                </a:solidFill>
              </a:defRPr>
            </a:pPr>
            <a:r>
              <a:rPr lang="ru-RU" sz="3600" dirty="0">
                <a:solidFill>
                  <a:srgbClr val="002060"/>
                </a:solidFill>
              </a:rPr>
              <a:t>Улучшение Пользовательского Опыта: Быстрые, точные и качественные ответы на вопросы пользователей способствуют повышению удовлетворенности клиентов и улучшению их общего восприятия бренда. </a:t>
            </a:r>
          </a:p>
          <a:p>
            <a:pPr>
              <a:defRPr sz="2500">
                <a:solidFill>
                  <a:srgbClr val="9933FF"/>
                </a:solidFill>
              </a:defRPr>
            </a:pPr>
            <a:r>
              <a:rPr lang="ru-RU" sz="3600" dirty="0">
                <a:solidFill>
                  <a:srgbClr val="002060"/>
                </a:solidFill>
              </a:rPr>
              <a:t>Масштабируемость: Возможность использования вашей платформы компаниями различных масштабов — от стартапов до крупных корпораций — что обеспечивает масштабируемость и гибкость.</a:t>
            </a:r>
          </a:p>
          <a:p>
            <a:pPr>
              <a:defRPr sz="2500">
                <a:solidFill>
                  <a:srgbClr val="9933FF"/>
                </a:solidFill>
              </a:defRPr>
            </a:pPr>
            <a:endParaRPr sz="3600" dirty="0"/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object 13"/>
          <p:cNvSpPr/>
          <p:nvPr/>
        </p:nvSpPr>
        <p:spPr>
          <a:xfrm>
            <a:off x="14096891" y="9029065"/>
            <a:ext cx="6006774" cy="1958940"/>
          </a:xfrm>
          <a:prstGeom prst="rect">
            <a:avLst/>
          </a:prstGeom>
          <a:solidFill>
            <a:srgbClr val="CC00FF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9933FF"/>
                </a:solidFill>
              </a:defRPr>
            </a:pPr>
            <a:endParaRPr/>
          </a:p>
        </p:txBody>
      </p:sp>
      <p:pic>
        <p:nvPicPr>
          <p:cNvPr id="115" name="Рисунок 17" descr="Рисунок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28850" y="9532549"/>
            <a:ext cx="4241830" cy="476323"/>
          </a:xfrm>
          <a:prstGeom prst="rect">
            <a:avLst/>
          </a:prstGeom>
          <a:ln w="12700">
            <a:miter lim="400000"/>
          </a:ln>
        </p:spPr>
      </p:pic>
      <p:sp>
        <p:nvSpPr>
          <p:cNvPr id="116" name="Подзаголовок 2"/>
          <p:cNvSpPr txBox="1"/>
          <p:nvPr/>
        </p:nvSpPr>
        <p:spPr>
          <a:xfrm>
            <a:off x="15919910" y="10242051"/>
            <a:ext cx="2800040" cy="2807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400" spc="600">
                <a:solidFill>
                  <a:srgbClr val="FFFFFF"/>
                </a:solidFill>
              </a:defRPr>
            </a:lvl1pPr>
          </a:lstStyle>
          <a:p>
            <a:r>
              <a:t>АКСЕЛЕРАТОР ДГУ</a:t>
            </a:r>
          </a:p>
        </p:txBody>
      </p:sp>
      <p:sp>
        <p:nvSpPr>
          <p:cNvPr id="117" name="Подзаголовок 2"/>
          <p:cNvSpPr txBox="1"/>
          <p:nvPr/>
        </p:nvSpPr>
        <p:spPr>
          <a:xfrm>
            <a:off x="1258569" y="701675"/>
            <a:ext cx="10271761" cy="7061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4800" b="1">
                <a:solidFill>
                  <a:srgbClr val="9933FF"/>
                </a:solidFill>
              </a:defRPr>
            </a:lvl1pPr>
          </a:lstStyle>
          <a:p>
            <a:r>
              <a:t>Перспективы коммерциализации</a:t>
            </a:r>
          </a:p>
        </p:txBody>
      </p:sp>
      <p:pic>
        <p:nvPicPr>
          <p:cNvPr id="118" name="Рисунок 11" descr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" y="10859102"/>
            <a:ext cx="20104102" cy="450250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71054A45-18CD-5697-6160-F298B2DADA5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34935250"/>
              </p:ext>
            </p:extLst>
          </p:nvPr>
        </p:nvGraphicFramePr>
        <p:xfrm>
          <a:off x="99483" y="2027355"/>
          <a:ext cx="16029517" cy="72996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object 13"/>
          <p:cNvSpPr/>
          <p:nvPr/>
        </p:nvSpPr>
        <p:spPr>
          <a:xfrm>
            <a:off x="14096891" y="9029065"/>
            <a:ext cx="6006774" cy="1958940"/>
          </a:xfrm>
          <a:prstGeom prst="rect">
            <a:avLst/>
          </a:prstGeom>
          <a:solidFill>
            <a:srgbClr val="CC00FF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9933FF"/>
                </a:solidFill>
              </a:defRPr>
            </a:pPr>
            <a:endParaRPr/>
          </a:p>
        </p:txBody>
      </p:sp>
      <p:pic>
        <p:nvPicPr>
          <p:cNvPr id="129" name="Рисунок 17" descr="Рисунок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28850" y="9532549"/>
            <a:ext cx="4241830" cy="476323"/>
          </a:xfrm>
          <a:prstGeom prst="rect">
            <a:avLst/>
          </a:prstGeom>
          <a:ln w="12700">
            <a:miter lim="400000"/>
          </a:ln>
        </p:spPr>
      </p:pic>
      <p:sp>
        <p:nvSpPr>
          <p:cNvPr id="130" name="Подзаголовок 2"/>
          <p:cNvSpPr txBox="1"/>
          <p:nvPr/>
        </p:nvSpPr>
        <p:spPr>
          <a:xfrm>
            <a:off x="15919910" y="10242051"/>
            <a:ext cx="2800040" cy="2807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400" spc="600">
                <a:solidFill>
                  <a:srgbClr val="FFFFFF"/>
                </a:solidFill>
              </a:defRPr>
            </a:lvl1pPr>
          </a:lstStyle>
          <a:p>
            <a:r>
              <a:t>АКСЕЛЕРАТОР ДГУ</a:t>
            </a:r>
          </a:p>
        </p:txBody>
      </p:sp>
      <p:sp>
        <p:nvSpPr>
          <p:cNvPr id="131" name="Подзаголовок 2"/>
          <p:cNvSpPr txBox="1"/>
          <p:nvPr/>
        </p:nvSpPr>
        <p:spPr>
          <a:xfrm>
            <a:off x="291161" y="49918"/>
            <a:ext cx="11338561" cy="7061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4800" b="1">
                <a:solidFill>
                  <a:srgbClr val="9933FF"/>
                </a:solidFill>
              </a:defRPr>
            </a:lvl1pPr>
          </a:lstStyle>
          <a:p>
            <a:r>
              <a:rPr dirty="0" err="1"/>
              <a:t>Целевая</a:t>
            </a:r>
            <a:r>
              <a:rPr dirty="0"/>
              <a:t> </a:t>
            </a:r>
            <a:r>
              <a:rPr dirty="0" err="1"/>
              <a:t>аудитория</a:t>
            </a:r>
            <a:endParaRPr dirty="0"/>
          </a:p>
        </p:txBody>
      </p:sp>
      <p:pic>
        <p:nvPicPr>
          <p:cNvPr id="132" name="Рисунок 11" descr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" y="10859102"/>
            <a:ext cx="20104102" cy="450250"/>
          </a:xfrm>
          <a:prstGeom prst="rect">
            <a:avLst/>
          </a:prstGeom>
          <a:ln w="12700">
            <a:miter lim="400000"/>
          </a:ln>
        </p:spPr>
      </p:pic>
      <p:sp>
        <p:nvSpPr>
          <p:cNvPr id="133" name="TextBox 1"/>
          <p:cNvSpPr txBox="1"/>
          <p:nvPr/>
        </p:nvSpPr>
        <p:spPr>
          <a:xfrm>
            <a:off x="466058" y="1259601"/>
            <a:ext cx="16139161" cy="17543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2400"/>
            </a:pP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Сегмент рынка: 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B2B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 sz="2400"/>
            </a:pP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Границы рынка: РД, региона РФ</a:t>
            </a:r>
            <a:endParaRPr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 sz="2400"/>
            </a:pPr>
            <a:endParaRPr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1B6A4AE6-6CFA-516A-0034-EB6AAF3139B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87085217"/>
              </p:ext>
            </p:extLst>
          </p:nvPr>
        </p:nvGraphicFramePr>
        <p:xfrm>
          <a:off x="161258" y="2707922"/>
          <a:ext cx="17821942" cy="89351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object 13"/>
          <p:cNvSpPr/>
          <p:nvPr/>
        </p:nvSpPr>
        <p:spPr>
          <a:xfrm>
            <a:off x="14096891" y="9029065"/>
            <a:ext cx="6006774" cy="1958940"/>
          </a:xfrm>
          <a:prstGeom prst="rect">
            <a:avLst/>
          </a:prstGeom>
          <a:solidFill>
            <a:srgbClr val="CC00FF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9933FF"/>
                </a:solidFill>
              </a:defRPr>
            </a:pPr>
            <a:endParaRPr/>
          </a:p>
        </p:txBody>
      </p:sp>
      <p:pic>
        <p:nvPicPr>
          <p:cNvPr id="136" name="Рисунок 17" descr="Рисунок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28850" y="9532549"/>
            <a:ext cx="4241830" cy="476323"/>
          </a:xfrm>
          <a:prstGeom prst="rect">
            <a:avLst/>
          </a:prstGeom>
          <a:ln w="12700">
            <a:miter lim="400000"/>
          </a:ln>
        </p:spPr>
      </p:pic>
      <p:sp>
        <p:nvSpPr>
          <p:cNvPr id="137" name="Подзаголовок 2"/>
          <p:cNvSpPr txBox="1"/>
          <p:nvPr/>
        </p:nvSpPr>
        <p:spPr>
          <a:xfrm>
            <a:off x="15919910" y="10242050"/>
            <a:ext cx="2800040" cy="2807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400" spc="600">
                <a:solidFill>
                  <a:srgbClr val="FFFFFF"/>
                </a:solidFill>
              </a:defRPr>
            </a:lvl1pPr>
          </a:lstStyle>
          <a:p>
            <a:r>
              <a:t>АКСЕЛЕРАТОР ДГУ</a:t>
            </a:r>
          </a:p>
        </p:txBody>
      </p:sp>
      <p:sp>
        <p:nvSpPr>
          <p:cNvPr id="138" name="Подзаголовок 2"/>
          <p:cNvSpPr txBox="1"/>
          <p:nvPr/>
        </p:nvSpPr>
        <p:spPr>
          <a:xfrm>
            <a:off x="1258569" y="701675"/>
            <a:ext cx="11338561" cy="7061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4800" b="1">
                <a:solidFill>
                  <a:srgbClr val="9933FF"/>
                </a:solidFill>
              </a:defRPr>
            </a:lvl1pPr>
          </a:lstStyle>
          <a:p>
            <a:r>
              <a:t>Команда</a:t>
            </a:r>
          </a:p>
        </p:txBody>
      </p:sp>
      <p:pic>
        <p:nvPicPr>
          <p:cNvPr id="139" name="Рисунок 11" descr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" y="10859102"/>
            <a:ext cx="20104102" cy="450250"/>
          </a:xfrm>
          <a:prstGeom prst="rect">
            <a:avLst/>
          </a:prstGeom>
          <a:ln w="12700">
            <a:miter lim="400000"/>
          </a:ln>
        </p:spPr>
      </p:pic>
      <p:sp>
        <p:nvSpPr>
          <p:cNvPr id="140" name="TextBox 1"/>
          <p:cNvSpPr txBox="1"/>
          <p:nvPr/>
        </p:nvSpPr>
        <p:spPr>
          <a:xfrm>
            <a:off x="1258569" y="2649315"/>
            <a:ext cx="17074709" cy="2554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>
              <a:buSzPct val="100000"/>
              <a:defRPr sz="2400">
                <a:solidFill>
                  <a:srgbClr val="9933FF"/>
                </a:solidFill>
              </a:defRPr>
            </a:pPr>
            <a:r>
              <a:rPr lang="ru-RU" sz="3200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Каирбеков</a:t>
            </a:r>
            <a:r>
              <a:rPr lang="ru-RU" sz="3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Салам </a:t>
            </a:r>
            <a:r>
              <a:rPr lang="ru-RU" sz="3200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Илмутдинович</a:t>
            </a:r>
            <a:r>
              <a:rPr lang="ru-RU" sz="3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4 курс </a:t>
            </a:r>
          </a:p>
          <a:p>
            <a:pPr>
              <a:buSzPct val="100000"/>
              <a:defRPr sz="2400">
                <a:solidFill>
                  <a:srgbClr val="9933FF"/>
                </a:solidFill>
              </a:defRPr>
            </a:pPr>
            <a:r>
              <a:rPr lang="ru-RU" sz="3200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Магомеднабиев</a:t>
            </a:r>
            <a:r>
              <a:rPr lang="ru-RU" sz="3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3200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Маматхан</a:t>
            </a:r>
            <a:r>
              <a:rPr lang="ru-RU" sz="3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3200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Магомеднабиевич</a:t>
            </a:r>
            <a:r>
              <a:rPr lang="ru-RU" sz="3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4 курс </a:t>
            </a:r>
          </a:p>
          <a:p>
            <a:pPr>
              <a:buSzPct val="100000"/>
              <a:defRPr sz="2400">
                <a:solidFill>
                  <a:srgbClr val="9933FF"/>
                </a:solidFill>
              </a:defRPr>
            </a:pPr>
            <a:r>
              <a:rPr lang="ru-RU" sz="3200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Гимбатов</a:t>
            </a:r>
            <a:r>
              <a:rPr lang="ru-RU" sz="3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Абдулла </a:t>
            </a:r>
            <a:r>
              <a:rPr lang="ru-RU" sz="3200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Алимагомедович</a:t>
            </a:r>
            <a:r>
              <a:rPr lang="ru-RU" sz="3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4 курс </a:t>
            </a:r>
          </a:p>
          <a:p>
            <a:pPr>
              <a:buSzPct val="100000"/>
              <a:defRPr sz="2400">
                <a:solidFill>
                  <a:srgbClr val="9933FF"/>
                </a:solidFill>
              </a:defRPr>
            </a:pPr>
            <a:r>
              <a:rPr lang="ru-RU" sz="3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Исламов </a:t>
            </a:r>
            <a:r>
              <a:rPr lang="ru-RU" sz="3200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Рашитбек</a:t>
            </a:r>
            <a:r>
              <a:rPr lang="ru-RU" sz="3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3200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Завурович</a:t>
            </a:r>
            <a:r>
              <a:rPr lang="ru-RU" sz="3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4 курс </a:t>
            </a:r>
          </a:p>
          <a:p>
            <a:pPr>
              <a:buSzPct val="100000"/>
              <a:defRPr sz="2400">
                <a:solidFill>
                  <a:srgbClr val="9933FF"/>
                </a:solidFill>
              </a:defRPr>
            </a:pPr>
            <a:r>
              <a:rPr lang="ru-RU" sz="3200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Гусенгаджиев</a:t>
            </a:r>
            <a:r>
              <a:rPr lang="ru-RU" sz="3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3200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Салахудин</a:t>
            </a:r>
            <a:r>
              <a:rPr lang="ru-RU" sz="3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3200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Загидгаджиевич</a:t>
            </a:r>
            <a:r>
              <a:rPr lang="ru-RU" sz="3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4 курс</a:t>
            </a:r>
            <a:endParaRPr sz="40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Рисунок 29" descr="Рисунок 2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7283" y="0"/>
            <a:ext cx="9476817" cy="11309350"/>
          </a:xfrm>
          <a:prstGeom prst="rect">
            <a:avLst/>
          </a:prstGeom>
          <a:ln w="12700">
            <a:miter lim="400000"/>
          </a:ln>
        </p:spPr>
      </p:pic>
      <p:pic>
        <p:nvPicPr>
          <p:cNvPr id="143" name="Рисунок 13" descr="Рисунок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650" y="1060724"/>
            <a:ext cx="1600200" cy="1600202"/>
          </a:xfrm>
          <a:prstGeom prst="rect">
            <a:avLst/>
          </a:prstGeom>
          <a:ln w="12700">
            <a:miter lim="400000"/>
          </a:ln>
        </p:spPr>
      </p:pic>
      <p:sp>
        <p:nvSpPr>
          <p:cNvPr id="144" name="Подзаголовок 2"/>
          <p:cNvSpPr txBox="1"/>
          <p:nvPr/>
        </p:nvSpPr>
        <p:spPr>
          <a:xfrm>
            <a:off x="1182369" y="5108308"/>
            <a:ext cx="8468361" cy="9478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6600" b="1">
                <a:solidFill>
                  <a:srgbClr val="9933FF"/>
                </a:solidFill>
              </a:defRPr>
            </a:lvl1pPr>
          </a:lstStyle>
          <a:p>
            <a:r>
              <a:t>Спасибо за внимание!</a:t>
            </a:r>
          </a:p>
        </p:txBody>
      </p:sp>
      <p:pic>
        <p:nvPicPr>
          <p:cNvPr id="145" name="Рисунок 15" descr="Рисунок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" y="10859102"/>
            <a:ext cx="10627177" cy="450250"/>
          </a:xfrm>
          <a:prstGeom prst="rect">
            <a:avLst/>
          </a:prstGeom>
          <a:ln w="12700">
            <a:miter lim="400000"/>
          </a:ln>
        </p:spPr>
      </p:pic>
      <p:pic>
        <p:nvPicPr>
          <p:cNvPr id="146" name="Рисунок 18" descr="Рисунок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482133" y="987524"/>
            <a:ext cx="2362202" cy="619965"/>
          </a:xfrm>
          <a:prstGeom prst="rect">
            <a:avLst/>
          </a:prstGeom>
          <a:ln w="12700">
            <a:miter lim="400000"/>
          </a:ln>
        </p:spPr>
      </p:pic>
      <p:pic>
        <p:nvPicPr>
          <p:cNvPr id="147" name="Рисунок 19" descr="Рисунок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280017" y="889645"/>
            <a:ext cx="1643178" cy="815722"/>
          </a:xfrm>
          <a:prstGeom prst="rect">
            <a:avLst/>
          </a:prstGeom>
          <a:ln w="12700">
            <a:miter lim="400000"/>
          </a:ln>
        </p:spPr>
      </p:pic>
      <p:pic>
        <p:nvPicPr>
          <p:cNvPr id="148" name="Рисунок 23" descr="Рисунок 2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280017" y="6492876"/>
            <a:ext cx="6397196" cy="718352"/>
          </a:xfrm>
          <a:prstGeom prst="rect">
            <a:avLst/>
          </a:prstGeom>
          <a:ln w="12700">
            <a:miter lim="400000"/>
          </a:ln>
        </p:spPr>
      </p:pic>
      <p:sp>
        <p:nvSpPr>
          <p:cNvPr id="149" name="Подзаголовок 2"/>
          <p:cNvSpPr txBox="1"/>
          <p:nvPr/>
        </p:nvSpPr>
        <p:spPr>
          <a:xfrm>
            <a:off x="15730219" y="7406631"/>
            <a:ext cx="4328162" cy="4447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800" spc="600">
                <a:solidFill>
                  <a:srgbClr val="FFFFFF"/>
                </a:solidFill>
              </a:defRPr>
            </a:lvl1pPr>
          </a:lstStyle>
          <a:p>
            <a:r>
              <a:t>АКСЕЛЕРАТОР ДГУ</a:t>
            </a:r>
          </a:p>
        </p:txBody>
      </p:sp>
      <p:sp>
        <p:nvSpPr>
          <p:cNvPr id="150" name="Подзаголовок 2"/>
          <p:cNvSpPr txBox="1"/>
          <p:nvPr/>
        </p:nvSpPr>
        <p:spPr>
          <a:xfrm>
            <a:off x="18385149" y="9617075"/>
            <a:ext cx="1280162" cy="4447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800" b="1" spc="600">
                <a:solidFill>
                  <a:srgbClr val="FFFFFF"/>
                </a:solidFill>
              </a:defRPr>
            </a:lvl1pPr>
          </a:lstStyle>
          <a:p>
            <a:r>
              <a:t>2023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402</Words>
  <Application>Microsoft Office PowerPoint</Application>
  <PresentationFormat>Произвольный</PresentationFormat>
  <Paragraphs>45</Paragraphs>
  <Slides>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4" baseType="lpstr">
      <vt:lpstr>Arial</vt:lpstr>
      <vt:lpstr>Calibri</vt:lpstr>
      <vt:lpstr>Lato</vt:lpstr>
      <vt:lpstr>Roboto Condensed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Сабина Рамазановна Магомедова</cp:lastModifiedBy>
  <cp:revision>7</cp:revision>
  <dcterms:modified xsi:type="dcterms:W3CDTF">2023-12-29T11:08:19Z</dcterms:modified>
</cp:coreProperties>
</file>