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815"/>
    <a:srgbClr val="FBA612"/>
    <a:srgbClr val="C2E9F0"/>
    <a:srgbClr val="FBA919"/>
    <a:srgbClr val="FFBB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E7B93-59F1-4BFA-A6FD-A0EF9E1D6C9F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E41B3-0A56-4082-BD58-F9A437F3A8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739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3E41B3-0A56-4082-BD58-F9A437F3A82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91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inobrnauki.gov.ru/press-center/news/nauka/56802/" TargetMode="External"/><Relationship Id="rId2" Type="http://schemas.openxmlformats.org/officeDocument/2006/relationships/hyperlink" Target="https://dimrus.com/manuals/dilin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tr.gov.ru/tech/90133279350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62456" y="1531679"/>
            <a:ext cx="8290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</a:t>
            </a:r>
            <a:r>
              <a:rPr lang="en-US" sz="3200" dirty="0"/>
              <a:t> PoChek#2</a:t>
            </a:r>
            <a:endParaRPr lang="ru-RU" sz="3200" dirty="0"/>
          </a:p>
          <a:p>
            <a:r>
              <a:rPr lang="ru-RU" sz="3200" dirty="0"/>
              <a:t>Проект:</a:t>
            </a:r>
            <a:r>
              <a:rPr lang="en-US" sz="3200" dirty="0"/>
              <a:t> </a:t>
            </a:r>
            <a:r>
              <a:rPr lang="ru-RU" sz="3200" dirty="0"/>
              <a:t>	Система метео-мониторинга 			высоковольтных линий 				электропередачи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671848" y="9572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3C6AB55-C8E1-424A-B2B4-4A9D23768471}"/>
              </a:ext>
            </a:extLst>
          </p:cNvPr>
          <p:cNvSpPr/>
          <p:nvPr/>
        </p:nvSpPr>
        <p:spPr>
          <a:xfrm>
            <a:off x="144363" y="831978"/>
            <a:ext cx="5562754" cy="471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Какую проблему решает проект?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B6B54CE-C9AC-4630-A6C5-E559E53AB355}"/>
              </a:ext>
            </a:extLst>
          </p:cNvPr>
          <p:cNvSpPr/>
          <p:nvPr/>
        </p:nvSpPr>
        <p:spPr>
          <a:xfrm>
            <a:off x="144364" y="1397877"/>
            <a:ext cx="11903274" cy="1671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Сложность и трудоемкость  наблюдения за техническим состоянием ВЛЭП в режиме реального времени по всей длине трассы ВЛЭП.</a:t>
            </a: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Сложность определения необходимости реагирования оперативных служб для устранения негативного влияния и/или возможности повреждения ВЛЭП в зависимости из складывающихся метеорологических условий в режиме реального времени</a:t>
            </a:r>
          </a:p>
          <a:p>
            <a:pPr algn="just"/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1D3BF3DE-4D37-4362-B577-AADF1BC22777}"/>
              </a:ext>
            </a:extLst>
          </p:cNvPr>
          <p:cNvSpPr/>
          <p:nvPr/>
        </p:nvSpPr>
        <p:spPr>
          <a:xfrm>
            <a:off x="144362" y="3247695"/>
            <a:ext cx="2935168" cy="4713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Кто наши потребители?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C1F88BD0-2E74-450F-BAD1-77307677C9A2}"/>
              </a:ext>
            </a:extLst>
          </p:cNvPr>
          <p:cNvSpPr/>
          <p:nvPr/>
        </p:nvSpPr>
        <p:spPr>
          <a:xfrm>
            <a:off x="212680" y="4714921"/>
            <a:ext cx="2798533" cy="675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Почему это актуально и важно?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6A15FEC6-51D2-4C34-8318-4434EB9AA5F7}"/>
              </a:ext>
            </a:extLst>
          </p:cNvPr>
          <p:cNvSpPr/>
          <p:nvPr/>
        </p:nvSpPr>
        <p:spPr>
          <a:xfrm>
            <a:off x="3190202" y="3230134"/>
            <a:ext cx="8789118" cy="21601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1. Электросетевые компании с направлениями деятельности: распределительная компания и/или сбытовая компания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2. Федеральная сетевая компания-Россети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3. Межрегиональная распределительная сетевая компания – Россети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4. Нефтегазодобывающие компании, занимающиеся разработкой удаленных от центра принятия решений месторождений</a:t>
            </a:r>
          </a:p>
          <a:p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5F44DCCA-6F18-440B-8234-FA96BE26A42A}"/>
              </a:ext>
            </a:extLst>
          </p:cNvPr>
          <p:cNvSpPr/>
          <p:nvPr/>
        </p:nvSpPr>
        <p:spPr>
          <a:xfrm>
            <a:off x="212681" y="5551433"/>
            <a:ext cx="11834957" cy="12108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Позволяет компаниям перейти на предиктивные методы обслуживания оборудования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Снижает издержки на обслуживание и проведение визуальных осмотров ВЛЭП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Повышает наблюдаемость технического состояния ВЛЭП в режиме реального времени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378371" y="3587745"/>
            <a:ext cx="11613932" cy="25889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Снижение операционных расходов, достижение необходимой отсрочки капитальных затрат и минимизация рисков возникновения аварийных ситуаций. Кроме того, потребитель продукта сможет следовать самым актуальным трендам современного управления активами своей компании: ESG, энергоэффективность, предиктивная диагностика и цифровизация нового поколения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3298855" y="3637050"/>
            <a:ext cx="5939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78371" y="1299882"/>
            <a:ext cx="11529849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Программно-технический комплекс определения и прогнозирования технического состояния ВЛЭП в зависимости от метеоусловий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378372" y="2400680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расчета текущего технического состояния ВЛЭП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6413506-2E5F-4E34-BEE6-85B8F921B1E5}"/>
              </a:ext>
            </a:extLst>
          </p:cNvPr>
          <p:cNvSpPr/>
          <p:nvPr/>
        </p:nvSpPr>
        <p:spPr>
          <a:xfrm>
            <a:off x="4281343" y="2400680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предиктивной аналитики и анализа данных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ECFDCBA-D462-443E-98BB-7D268F6118E3}"/>
              </a:ext>
            </a:extLst>
          </p:cNvPr>
          <p:cNvSpPr/>
          <p:nvPr/>
        </p:nvSpPr>
        <p:spPr>
          <a:xfrm>
            <a:off x="8198221" y="2351375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визуализации данных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178678" y="0"/>
            <a:ext cx="2249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:a16="http://schemas.microsoft.com/office/drawing/2014/main" xmlns="" id="{D8A2B535-AA30-47B1-99A5-D50F1C35CFCC}"/>
              </a:ext>
            </a:extLst>
          </p:cNvPr>
          <p:cNvSpPr/>
          <p:nvPr/>
        </p:nvSpPr>
        <p:spPr>
          <a:xfrm>
            <a:off x="178678" y="683173"/>
            <a:ext cx="7893267" cy="40143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Конкуренты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На рынке РФ 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</a:rPr>
              <a:t>Продукт: </a:t>
            </a:r>
            <a:r>
              <a:rPr lang="ru-RU" sz="2000" dirty="0" err="1">
                <a:solidFill>
                  <a:schemeClr val="tx1"/>
                </a:solidFill>
                <a:hlinkClick r:id="rId2"/>
              </a:rPr>
              <a:t>DiLin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: Система мониторинга технического состояния воздушных линий электропередачи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Производитель: ООО «ДИМРУС», г. Пермь, Россия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Продукт: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Система «Смарт-провод»</a:t>
            </a:r>
            <a:r>
              <a:rPr lang="ru-RU" sz="2000" dirty="0">
                <a:solidFill>
                  <a:schemeClr val="tx1"/>
                </a:solidFill>
              </a:rPr>
              <a:t>, Россия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Разработчик: </a:t>
            </a:r>
            <a:r>
              <a:rPr lang="ru-RU" sz="2000" b="0" i="0" dirty="0">
                <a:solidFill>
                  <a:srgbClr val="3A3C40"/>
                </a:solidFill>
                <a:effectLst/>
                <a:latin typeface="Geometria"/>
              </a:rPr>
              <a:t>Казанский государственный энергетический университет, г. Казань, Россия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Продукт: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Система мониторинга воздушных линий электропередачи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6">
            <a:extLst>
              <a:ext uri="{FF2B5EF4-FFF2-40B4-BE49-F238E27FC236}">
                <a16:creationId xmlns:a16="http://schemas.microsoft.com/office/drawing/2014/main" xmlns="" id="{0746F2D5-813D-4CD2-ACA3-252852333038}"/>
              </a:ext>
            </a:extLst>
          </p:cNvPr>
          <p:cNvSpPr/>
          <p:nvPr/>
        </p:nvSpPr>
        <p:spPr>
          <a:xfrm>
            <a:off x="178678" y="4828892"/>
            <a:ext cx="11876688" cy="18977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Конкурентные преимущества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Низкая, по отношению с основными конкурентами, стоимость системы за счет отсутствия в базовой версии продукта дополнительных датчиков и блоков, которые также повышают затраты на монтаж и наладку системы и сами по себе требуют дополнительного обслуживания и проверки.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Неограниченный срок службы системы (у конкурентов ограничение 5-10 лет)</a:t>
            </a:r>
          </a:p>
        </p:txBody>
      </p:sp>
      <p:sp>
        <p:nvSpPr>
          <p:cNvPr id="18" name="Прямоугольник: скругленные углы 6">
            <a:extLst>
              <a:ext uri="{FF2B5EF4-FFF2-40B4-BE49-F238E27FC236}">
                <a16:creationId xmlns:a16="http://schemas.microsoft.com/office/drawing/2014/main" xmlns="" id="{0C7E4E81-7831-4A1B-A2D7-ED60D33943DA}"/>
              </a:ext>
            </a:extLst>
          </p:cNvPr>
          <p:cNvSpPr/>
          <p:nvPr/>
        </p:nvSpPr>
        <p:spPr>
          <a:xfrm>
            <a:off x="8250623" y="841615"/>
            <a:ext cx="3804743" cy="3697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 предиктивной аналитики в целом</a:t>
            </a:r>
          </a:p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</a:rPr>
              <a:t>2020 год: 12,4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</a:p>
          <a:p>
            <a:pPr algn="just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2027 </a:t>
            </a:r>
            <a:r>
              <a:rPr lang="ru-RU" sz="2000" dirty="0">
                <a:solidFill>
                  <a:schemeClr val="tx1"/>
                </a:solidFill>
              </a:rPr>
              <a:t>год: 40,3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  <a:endParaRPr lang="ru-RU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100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 систем мониторинга управления (электроэнергетика)</a:t>
            </a:r>
          </a:p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</a:rPr>
              <a:t>2023 год: 47,58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</a:p>
          <a:p>
            <a:pPr algn="just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202</a:t>
            </a:r>
            <a:r>
              <a:rPr lang="ru-RU" sz="2000" dirty="0">
                <a:solidFill>
                  <a:schemeClr val="tx1"/>
                </a:solidFill>
              </a:rPr>
              <a:t>8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год: 98,44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  <a:endParaRPr lang="ru-RU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1093075" y="0"/>
            <a:ext cx="10520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И ПЛАНИРУЕМЫЕ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4083" y="693684"/>
            <a:ext cx="11960772" cy="6053958"/>
          </a:xfrm>
          <a:prstGeom prst="roundRect">
            <a:avLst>
              <a:gd name="adj" fmla="val 71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84AE2CA-50CA-4068-ABEF-0706C78AE0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396" r="6274" b="3189"/>
          <a:stretch/>
        </p:blipFill>
        <p:spPr>
          <a:xfrm>
            <a:off x="147145" y="800737"/>
            <a:ext cx="5935294" cy="37239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F52D24C-2718-437D-ADE5-0752723E12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3525" t="2717" r="10862" b="3562"/>
          <a:stretch/>
        </p:blipFill>
        <p:spPr>
          <a:xfrm>
            <a:off x="6145501" y="2882207"/>
            <a:ext cx="5653549" cy="3446549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43343C5C-F5FF-45C7-B9CD-038CCB57AAAC}"/>
              </a:ext>
            </a:extLst>
          </p:cNvPr>
          <p:cNvCxnSpPr>
            <a:cxnSpLocks/>
          </p:cNvCxnSpPr>
          <p:nvPr/>
        </p:nvCxnSpPr>
        <p:spPr>
          <a:xfrm>
            <a:off x="6082439" y="1066800"/>
            <a:ext cx="0" cy="538688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BA15560-8CBF-40D7-8411-1BBEE97FD974}"/>
              </a:ext>
            </a:extLst>
          </p:cNvPr>
          <p:cNvSpPr txBox="1"/>
          <p:nvPr/>
        </p:nvSpPr>
        <p:spPr>
          <a:xfrm>
            <a:off x="6695442" y="2511984"/>
            <a:ext cx="5019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результаты развития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CBE5491-8081-46E9-B309-876357ADF731}"/>
              </a:ext>
            </a:extLst>
          </p:cNvPr>
          <p:cNvSpPr txBox="1"/>
          <p:nvPr/>
        </p:nvSpPr>
        <p:spPr>
          <a:xfrm>
            <a:off x="982007" y="4524638"/>
            <a:ext cx="4139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Уровень текущего развития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525E4E3-488F-4BA6-B315-EF7C1137DFC3}"/>
              </a:ext>
            </a:extLst>
          </p:cNvPr>
          <p:cNvSpPr txBox="1"/>
          <p:nvPr/>
        </p:nvSpPr>
        <p:spPr>
          <a:xfrm>
            <a:off x="84083" y="5252591"/>
            <a:ext cx="61147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Разработана концепции программно-технического комплекса метео-мониторинга воздушных линий электропередачи.  Определены метеофакторы, оказывающие существенное влияние на текущее и прогнозируемое техническое состояние ВЛЭП.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21E2B1-C50F-49F7-AA71-877CA06F9EA6}"/>
              </a:ext>
            </a:extLst>
          </p:cNvPr>
          <p:cNvSpPr txBox="1"/>
          <p:nvPr/>
        </p:nvSpPr>
        <p:spPr>
          <a:xfrm>
            <a:off x="6236585" y="1397066"/>
            <a:ext cx="6114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год </a:t>
            </a:r>
            <a:r>
              <a:rPr lang="ru-RU" dirty="0"/>
              <a:t>создан </a:t>
            </a:r>
            <a:r>
              <a:rPr lang="en-US" dirty="0"/>
              <a:t>MVP </a:t>
            </a:r>
            <a:r>
              <a:rPr lang="ru-RU" dirty="0"/>
              <a:t>продукта проекта</a:t>
            </a:r>
          </a:p>
          <a:p>
            <a:r>
              <a:rPr lang="ru-RU" b="1" dirty="0"/>
              <a:t>2027 год </a:t>
            </a:r>
            <a:r>
              <a:rPr lang="ru-RU" dirty="0"/>
              <a:t>выполнен запуск пилотного производства 	продукта проекта </a:t>
            </a:r>
            <a:endParaRPr lang="ru-RU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27BE9D0-FBAD-4415-8944-6D6F4C25A0F5}"/>
              </a:ext>
            </a:extLst>
          </p:cNvPr>
          <p:cNvSpPr txBox="1"/>
          <p:nvPr/>
        </p:nvSpPr>
        <p:spPr>
          <a:xfrm>
            <a:off x="238732" y="6419367"/>
            <a:ext cx="6114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*оценка уровней текущей готовности проекта выполнена командой самостоятельно</a:t>
            </a:r>
            <a:endParaRPr lang="ru-RU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2EF063E-3164-4622-B066-FDF4AD66F94E}"/>
              </a:ext>
            </a:extLst>
          </p:cNvPr>
          <p:cNvSpPr txBox="1"/>
          <p:nvPr/>
        </p:nvSpPr>
        <p:spPr>
          <a:xfrm>
            <a:off x="6109562" y="6305724"/>
            <a:ext cx="599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*планируемые результаты показаны при условии соблюдения сроков и объемов  </a:t>
            </a:r>
          </a:p>
          <a:p>
            <a:r>
              <a:rPr lang="ru-RU" sz="1200" dirty="0"/>
              <a:t>  финансирования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979748" y="4581914"/>
            <a:ext cx="1451162" cy="590554"/>
          </a:xfrm>
          <a:prstGeom prst="roundRect">
            <a:avLst/>
          </a:prstGeom>
          <a:solidFill>
            <a:srgbClr val="FBA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2025</a:t>
            </a:r>
            <a:r>
              <a:rPr lang="ru-RU" dirty="0"/>
              <a:t> год</a:t>
            </a:r>
          </a:p>
          <a:p>
            <a:r>
              <a:rPr lang="ru-RU" dirty="0"/>
              <a:t>Создан </a:t>
            </a:r>
            <a:r>
              <a:rPr lang="de-DE" dirty="0"/>
              <a:t>MVP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12471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5038" y="2249387"/>
            <a:ext cx="1848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809210" y="1169728"/>
            <a:ext cx="7297752" cy="11387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Разработка концепции программно-технического комплекса метео-мониторинга воздушных линий электропередачи.  Определение метеофакторов, оказывающих существенное влияние на текущее и прогнозируемое техническое состояние ВЛЭП.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30824" y="3983360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79616" y="3952264"/>
            <a:ext cx="936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9129201" y="2343247"/>
            <a:ext cx="2977761" cy="19236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Разработка методик,  связывающих текущие и прогнозные метеоусловия с режимными параметрами ВЛЭП в режиме реального времени с их техническим состоянием.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CD7BA98-8D7B-4B24-B856-8C295DDC3DD6}"/>
              </a:ext>
            </a:extLst>
          </p:cNvPr>
          <p:cNvSpPr txBox="1"/>
          <p:nvPr/>
        </p:nvSpPr>
        <p:spPr>
          <a:xfrm>
            <a:off x="8237220" y="3915301"/>
            <a:ext cx="93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Этап 2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33950C2-85ED-40DF-B923-FD40A0B468C0}"/>
              </a:ext>
            </a:extLst>
          </p:cNvPr>
          <p:cNvSpPr txBox="1"/>
          <p:nvPr/>
        </p:nvSpPr>
        <p:spPr>
          <a:xfrm>
            <a:off x="3872992" y="1196916"/>
            <a:ext cx="93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Этап 1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0258460-3248-4221-BF2C-6F6A79984834}"/>
              </a:ext>
            </a:extLst>
          </p:cNvPr>
          <p:cNvSpPr txBox="1"/>
          <p:nvPr/>
        </p:nvSpPr>
        <p:spPr>
          <a:xfrm>
            <a:off x="4496863" y="5199523"/>
            <a:ext cx="5720080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Создание программного комплекса оценки текущего и прогнозного технического состояния ВЛЭП.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4B89B7-D001-44EE-AC12-E0128B25A8DC}"/>
              </a:ext>
            </a:extLst>
          </p:cNvPr>
          <p:cNvSpPr txBox="1"/>
          <p:nvPr/>
        </p:nvSpPr>
        <p:spPr>
          <a:xfrm>
            <a:off x="85038" y="5332902"/>
            <a:ext cx="4314241" cy="1400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Интеграция разработанного программного комплекса с существующей российской электронной картографической системой и системой предоставления метеоданных в режиме реального времени.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xmlns="" id="{AE58F0D6-C16B-4601-8DC9-BF9E0D2CF62D}"/>
              </a:ext>
            </a:extLst>
          </p:cNvPr>
          <p:cNvCxnSpPr>
            <a:cxnSpLocks/>
          </p:cNvCxnSpPr>
          <p:nvPr/>
        </p:nvCxnSpPr>
        <p:spPr>
          <a:xfrm flipV="1">
            <a:off x="4809210" y="4263392"/>
            <a:ext cx="0" cy="861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B9003D14-432B-4BAB-90BA-776FB5A2CD21}"/>
              </a:ext>
            </a:extLst>
          </p:cNvPr>
          <p:cNvCxnSpPr/>
          <p:nvPr/>
        </p:nvCxnSpPr>
        <p:spPr>
          <a:xfrm flipH="1">
            <a:off x="8157210" y="4263390"/>
            <a:ext cx="9719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4291F8C8-4D11-4792-97F4-CEAD3D642678}"/>
              </a:ext>
            </a:extLst>
          </p:cNvPr>
          <p:cNvCxnSpPr>
            <a:cxnSpLocks/>
          </p:cNvCxnSpPr>
          <p:nvPr/>
        </p:nvCxnSpPr>
        <p:spPr>
          <a:xfrm flipH="1">
            <a:off x="4227167" y="2298917"/>
            <a:ext cx="582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xmlns="" id="{EB8F4A12-C65E-4B6F-8A18-872350A5C2A9}"/>
              </a:ext>
            </a:extLst>
          </p:cNvPr>
          <p:cNvCxnSpPr>
            <a:cxnSpLocks/>
          </p:cNvCxnSpPr>
          <p:nvPr/>
        </p:nvCxnSpPr>
        <p:spPr>
          <a:xfrm flipV="1">
            <a:off x="2209165" y="4248150"/>
            <a:ext cx="0" cy="1084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5060A85-84A4-4198-8CCB-6ECEB4D1A444}"/>
              </a:ext>
            </a:extLst>
          </p:cNvPr>
          <p:cNvSpPr txBox="1"/>
          <p:nvPr/>
        </p:nvSpPr>
        <p:spPr>
          <a:xfrm>
            <a:off x="764203" y="4257615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015F014-66BC-4A8C-B72C-B4A7D5617C28}"/>
              </a:ext>
            </a:extLst>
          </p:cNvPr>
          <p:cNvSpPr txBox="1"/>
          <p:nvPr/>
        </p:nvSpPr>
        <p:spPr>
          <a:xfrm>
            <a:off x="4511506" y="5884073"/>
            <a:ext cx="7558535" cy="892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Этап 5 </a:t>
            </a:r>
            <a:r>
              <a:rPr lang="ru-RU" sz="1700" dirty="0"/>
              <a:t>Выбор оптимальных технических систем контроля текущих метеоусловий в районе прохождения трассы контролируемых ВЛЭП и их связь с разработанным программным комплексом.  </a:t>
            </a:r>
          </a:p>
        </p:txBody>
      </p:sp>
      <p:sp>
        <p:nvSpPr>
          <p:cNvPr id="36" name="Скругленный прямоугольник 2">
            <a:extLst>
              <a:ext uri="{FF2B5EF4-FFF2-40B4-BE49-F238E27FC236}">
                <a16:creationId xmlns:a16="http://schemas.microsoft.com/office/drawing/2014/main" xmlns="" id="{9E9F814B-F6F2-4D79-922A-7307A0A4D402}"/>
              </a:ext>
            </a:extLst>
          </p:cNvPr>
          <p:cNvSpPr/>
          <p:nvPr/>
        </p:nvSpPr>
        <p:spPr>
          <a:xfrm>
            <a:off x="10399565" y="4352374"/>
            <a:ext cx="1792435" cy="135740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2027 </a:t>
            </a:r>
            <a:r>
              <a:rPr lang="ru-RU" dirty="0"/>
              <a:t>год </a:t>
            </a:r>
          </a:p>
          <a:p>
            <a:r>
              <a:rPr lang="ru-RU" dirty="0"/>
              <a:t>Полноценный продукт выведен на рынок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45234" y="892747"/>
            <a:ext cx="4521449" cy="1850452"/>
          </a:xfrm>
          <a:prstGeom prst="roundRect">
            <a:avLst>
              <a:gd name="adj" fmla="val 100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Прямые продажи через системы электронной коммерции, в том числе через электронную систему госзакупок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4793727" y="123646"/>
            <a:ext cx="7225552" cy="2145831"/>
          </a:xfrm>
          <a:prstGeom prst="roundRect">
            <a:avLst>
              <a:gd name="adj" fmla="val 81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Снижение операционных расходов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Отсрочка капитальных затрат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Минимизация рисков возникновения аварийных ситуаций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Следование потребителя актуальным трендам современного управления активами: ESG, энергоэффективность, предиктивная диагностика и цифровизация нового поколения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4840940" y="2498579"/>
            <a:ext cx="7178337" cy="2404934"/>
          </a:xfrm>
          <a:prstGeom prst="roundRect">
            <a:avLst>
              <a:gd name="adj" fmla="val 5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 Электросетевые компании с направлениями деятельности: распределительная компания и/или сбытовая компания</a:t>
            </a:r>
          </a:p>
          <a:p>
            <a:r>
              <a:rPr lang="ru-RU" dirty="0">
                <a:solidFill>
                  <a:schemeClr val="tx1"/>
                </a:solidFill>
              </a:rPr>
              <a:t>2. Федеральная сетевая компания-Россети</a:t>
            </a:r>
          </a:p>
          <a:p>
            <a:r>
              <a:rPr lang="ru-RU" dirty="0">
                <a:solidFill>
                  <a:schemeClr val="tx1"/>
                </a:solidFill>
              </a:rPr>
              <a:t>3. Межрегиональная распределительная сетевая компания – Россети</a:t>
            </a:r>
          </a:p>
          <a:p>
            <a:r>
              <a:rPr lang="ru-RU" dirty="0">
                <a:solidFill>
                  <a:schemeClr val="tx1"/>
                </a:solidFill>
              </a:rPr>
              <a:t>4. Нефтегазодобывающие компании, занимающиеся разработкой удаленных от центра принятия решений месторождений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31399" y="3086080"/>
            <a:ext cx="4421989" cy="3269128"/>
          </a:xfrm>
          <a:prstGeom prst="roundRect">
            <a:avLst>
              <a:gd name="adj" fmla="val 60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Финансовые ресурсы на операционные расходы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Технические ресурсы для разработки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Информационные ресурсы для формирования ценностного предложения, продвижения продукта и привлечения партнеров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4743303" y="5053339"/>
            <a:ext cx="7275969" cy="1421033"/>
          </a:xfrm>
          <a:prstGeom prst="roundRect">
            <a:avLst>
              <a:gd name="adj" fmla="val 132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ООО «РУРИКО» 	ООО «Яндекс»	ООО «3В Сервис» (</a:t>
            </a:r>
            <a:r>
              <a:rPr lang="de-DE" dirty="0">
                <a:solidFill>
                  <a:schemeClr val="tx1"/>
                </a:solidFill>
              </a:rPr>
              <a:t>SimInThech)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Разработка 	Метеоданные,	Программный продукт для </a:t>
            </a:r>
          </a:p>
          <a:p>
            <a:r>
              <a:rPr lang="ru-RU" dirty="0">
                <a:solidFill>
                  <a:schemeClr val="tx1"/>
                </a:solidFill>
              </a:rPr>
              <a:t>и продвижение	Картография	разработки и настройки системы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>
            <a:cxnSpLocks/>
          </p:cNvCxnSpPr>
          <p:nvPr/>
        </p:nvCxnSpPr>
        <p:spPr>
          <a:xfrm>
            <a:off x="4634753" y="591671"/>
            <a:ext cx="0" cy="3269129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4657588" y="3860800"/>
            <a:ext cx="0" cy="287528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45234" y="2910315"/>
            <a:ext cx="4589519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136139" y="67468"/>
            <a:ext cx="4521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793727" y="67468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Ценностное предложение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69871" y="2577855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Целевая аудитория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839397" y="5098385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партнеры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234" y="3174359"/>
            <a:ext cx="3550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Необходимые ресурсы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36139" y="904377"/>
            <a:ext cx="1774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Каналы сбыта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C43CC45-D027-45FE-9BEE-EA1DC5CC4774}"/>
              </a:ext>
            </a:extLst>
          </p:cNvPr>
          <p:cNvCxnSpPr>
            <a:cxnSpLocks/>
          </p:cNvCxnSpPr>
          <p:nvPr/>
        </p:nvCxnSpPr>
        <p:spPr>
          <a:xfrm>
            <a:off x="4657588" y="5010895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723AA7F3-ECA2-4FEE-902D-270E593BCD21}"/>
              </a:ext>
            </a:extLst>
          </p:cNvPr>
          <p:cNvCxnSpPr/>
          <p:nvPr/>
        </p:nvCxnSpPr>
        <p:spPr>
          <a:xfrm>
            <a:off x="6553200" y="5602224"/>
            <a:ext cx="0" cy="6641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33E298CC-7516-495E-81DF-4911C8A6BCFD}"/>
              </a:ext>
            </a:extLst>
          </p:cNvPr>
          <p:cNvCxnSpPr/>
          <p:nvPr/>
        </p:nvCxnSpPr>
        <p:spPr>
          <a:xfrm>
            <a:off x="8336280" y="5602224"/>
            <a:ext cx="0" cy="6641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513396"/>
            <a:ext cx="11501717" cy="19871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336176" y="1359084"/>
            <a:ext cx="11501717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Создание </a:t>
            </a:r>
            <a:r>
              <a:rPr lang="en-US" sz="2400" dirty="0">
                <a:solidFill>
                  <a:schemeClr val="tx1"/>
                </a:solidFill>
              </a:rPr>
              <a:t>MVP </a:t>
            </a:r>
            <a:r>
              <a:rPr lang="ru-RU" sz="2400" dirty="0">
                <a:solidFill>
                  <a:schemeClr val="tx1"/>
                </a:solidFill>
              </a:rPr>
              <a:t>и переход в стадию тестирования в реальной системе: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30 000 000 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613392"/>
            <a:ext cx="91424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источники финансирования:</a:t>
            </a:r>
          </a:p>
          <a:p>
            <a:endParaRPr lang="ru-RU" sz="2000" b="1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Собственные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Привлечение грантов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Участие в конкурсах на финансирование инновационных разработок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466262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4826033"/>
            <a:ext cx="10932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endParaRPr lang="ru-RU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Операционные расходы на проведение исследований и разработку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Расходы на продвижение продукта и формирование ценностного предложения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720</Words>
  <Application>Microsoft Office PowerPoint</Application>
  <PresentationFormat>Произвольный</PresentationFormat>
  <Paragraphs>106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26</cp:revision>
  <dcterms:created xsi:type="dcterms:W3CDTF">2023-09-06T12:36:24Z</dcterms:created>
  <dcterms:modified xsi:type="dcterms:W3CDTF">2023-12-28T05:50:21Z</dcterms:modified>
</cp:coreProperties>
</file>