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04EE"/>
    <a:srgbClr val="A3FF2E"/>
    <a:srgbClr val="DEC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234" y="-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Производство мороженого в России, тыс.тонн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9F-4D80-96C3-71E5E38C71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9F-4D80-96C3-71E5E38C71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9F-4D80-96C3-71E5E38C71A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9F-4D80-96C3-71E5E38C71A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613917631"/>
        <c:axId val="1613918111"/>
      </c:barChart>
      <c:catAx>
        <c:axId val="1613917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3918111"/>
        <c:crosses val="autoZero"/>
        <c:auto val="1"/>
        <c:lblAlgn val="ctr"/>
        <c:lblOffset val="100"/>
        <c:noMultiLvlLbl val="0"/>
      </c:catAx>
      <c:valAx>
        <c:axId val="161391811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13917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EA9CA-5895-44CC-B207-258E254AB5D2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12AFD-B098-4A1B-82B2-2CD689B00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4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12AFD-B098-4A1B-82B2-2CD689B0096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771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D930F41F-7AA7-1706-8BDA-FCBA87FF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C39820CB-5F2A-6A15-4E5A-F0C55FEDA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E16B1541-3F25-5F3F-3987-BFAD37FBF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013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087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490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07935" lvl="0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415869" lvl="1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623804" lvl="2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831738" lvl="3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039673" lvl="4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247607" lvl="5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455542" lvl="6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1663476" lvl="7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1871411" lvl="8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5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07935" lvl="0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415869" lvl="1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623804" lvl="2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831738" lvl="3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039673" lvl="4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247607" lvl="5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455542" lvl="6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1663476" lvl="7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1871411" lvl="8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07935" lvl="0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415869" lvl="1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623804" lvl="2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831738" lvl="3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039673" lvl="4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247607" lvl="5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455542" lvl="6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1663476" lvl="7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1871411" lvl="8" indent="-10396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29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54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6054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mailto:diana.star.06@bk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45"/>
            <a:ext cx="9144000" cy="527586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9572" y="1136612"/>
            <a:ext cx="7304856" cy="3934287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Montserrat Medium" panose="00000600000000000000" pitchFamily="2" charset="-52"/>
              </a:rPr>
              <a:t>Разработка технологии производства мороженого </a:t>
            </a:r>
          </a:p>
          <a:p>
            <a:r>
              <a:rPr lang="ru-RU" sz="3600" dirty="0">
                <a:solidFill>
                  <a:schemeClr val="tx1"/>
                </a:solidFill>
                <a:latin typeface="Montserrat Medium" panose="00000600000000000000" pitchFamily="2" charset="-52"/>
              </a:rPr>
              <a:t>с пробиотиками и пребиотиками «Симбиоайс»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7669"/>
            <a:ext cx="2026568" cy="738181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419872" y="3644715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563889" y="3665010"/>
            <a:ext cx="208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 Regular" panose="00000500000000000000" pitchFamily="2" charset="-52"/>
              </a:rPr>
              <a:t>стартап проект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55" y="387963"/>
            <a:ext cx="2089273" cy="77021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36" y="4476526"/>
            <a:ext cx="1409772" cy="3302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DA4241B-4944-4365-AD43-5E05568F56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38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01    АКТУАЛЬНОСТЬ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>
            <a:off x="1115616" y="160818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id="{8BF088AB-BA9E-4842-985E-672E24FAD38B}"/>
              </a:ext>
            </a:extLst>
          </p:cNvPr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F0194-221E-454F-A9EC-538CF03DDEEE}"/>
              </a:ext>
            </a:extLst>
          </p:cNvPr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095312" y="232739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14">
            <a:extLst>
              <a:ext uri="{FF2B5EF4-FFF2-40B4-BE49-F238E27FC236}">
                <a16:creationId xmlns:a16="http://schemas.microsoft.com/office/drawing/2014/main" id="{B9F7F063-4AE2-49D3-9F25-DEA68A8E1944}"/>
              </a:ext>
            </a:extLst>
          </p:cNvPr>
          <p:cNvSpPr/>
          <p:nvPr/>
        </p:nvSpPr>
        <p:spPr>
          <a:xfrm>
            <a:off x="375232" y="2859629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5984A1-6C1E-45C0-B841-25AD7BB65325}"/>
              </a:ext>
            </a:extLst>
          </p:cNvPr>
          <p:cNvSpPr txBox="1"/>
          <p:nvPr/>
        </p:nvSpPr>
        <p:spPr>
          <a:xfrm>
            <a:off x="395536" y="2932508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A31C4F1-C00A-4F8A-BB5E-9B92C5E94F61}"/>
              </a:ext>
            </a:extLst>
          </p:cNvPr>
          <p:cNvCxnSpPr>
            <a:cxnSpLocks/>
          </p:cNvCxnSpPr>
          <p:nvPr/>
        </p:nvCxnSpPr>
        <p:spPr>
          <a:xfrm flipV="1">
            <a:off x="971600" y="3388728"/>
            <a:ext cx="7272808" cy="1241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4">
            <a:extLst>
              <a:ext uri="{FF2B5EF4-FFF2-40B4-BE49-F238E27FC236}">
                <a16:creationId xmlns:a16="http://schemas.microsoft.com/office/drawing/2014/main" id="{D7D9E6D0-1F6C-467C-AD38-3B73ECD48C0A}"/>
              </a:ext>
            </a:extLst>
          </p:cNvPr>
          <p:cNvSpPr/>
          <p:nvPr/>
        </p:nvSpPr>
        <p:spPr>
          <a:xfrm>
            <a:off x="4572000" y="116675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2D5103-2543-459C-8598-F4AC5B39E99B}"/>
              </a:ext>
            </a:extLst>
          </p:cNvPr>
          <p:cNvSpPr txBox="1"/>
          <p:nvPr/>
        </p:nvSpPr>
        <p:spPr>
          <a:xfrm>
            <a:off x="4592304" y="123353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4</a:t>
            </a:r>
          </a:p>
        </p:txBody>
      </p:sp>
      <p:sp>
        <p:nvSpPr>
          <p:cNvPr id="33" name="Скругленный прямоугольник 14">
            <a:extLst>
              <a:ext uri="{FF2B5EF4-FFF2-40B4-BE49-F238E27FC236}">
                <a16:creationId xmlns:a16="http://schemas.microsoft.com/office/drawing/2014/main" id="{6C521A1A-C850-4E9C-BA11-20D6D5BE899C}"/>
              </a:ext>
            </a:extLst>
          </p:cNvPr>
          <p:cNvSpPr/>
          <p:nvPr/>
        </p:nvSpPr>
        <p:spPr>
          <a:xfrm>
            <a:off x="4582152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EA6A1E-AD9A-4FA9-AFF2-B6BA0C7FF29D}"/>
              </a:ext>
            </a:extLst>
          </p:cNvPr>
          <p:cNvSpPr txBox="1"/>
          <p:nvPr/>
        </p:nvSpPr>
        <p:spPr>
          <a:xfrm>
            <a:off x="4582152" y="198274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9222" y="985281"/>
            <a:ext cx="3644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Инновации в технологии производства продуктов питания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692" y="1741748"/>
            <a:ext cx="3497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Польза пробиотиков и пребиотиков для потребителя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692" y="2686657"/>
            <a:ext cx="7191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интереса к здоровому питанию у населения (от 72% до 79% прирост интересующихся за последние 3 года)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9008" y="1022539"/>
            <a:ext cx="305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Персонализация продуктов питания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9022" y="1742820"/>
            <a:ext cx="3075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Тренд на лакомство полезное для здоровья</a:t>
            </a:r>
          </a:p>
        </p:txBody>
      </p:sp>
      <p:pic>
        <p:nvPicPr>
          <p:cNvPr id="1028" name="Picture 4" descr="https://dairynews.ru/upload/medialibrary/058/iy38dnqxcb363wpe3j62xmgt91v7k460/content_im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57589"/>
            <a:ext cx="5146492" cy="284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27584" y="6530860"/>
            <a:ext cx="67438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https://dairynews.ru/news/rynok-morozhenogo-rossii-final-sezona-2023-g.html</a:t>
            </a:r>
            <a:endParaRPr lang="ru-RU" sz="1200" dirty="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335EF328-931D-3FF9-60FF-085FEAE9A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434230"/>
              </p:ext>
            </p:extLst>
          </p:nvPr>
        </p:nvGraphicFramePr>
        <p:xfrm>
          <a:off x="463096" y="3557589"/>
          <a:ext cx="4119056" cy="2849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44291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02    ЦЕЛЕВАЯ АУДИТОРИЯ</a:t>
            </a:r>
          </a:p>
        </p:txBody>
      </p:sp>
      <p:sp>
        <p:nvSpPr>
          <p:cNvPr id="37" name="Скругленный прямоугольник 14">
            <a:extLst>
              <a:ext uri="{FF2B5EF4-FFF2-40B4-BE49-F238E27FC236}">
                <a16:creationId xmlns:a16="http://schemas.microsoft.com/office/drawing/2014/main" id="{C218447C-CCE5-429B-941E-59CE05A8B782}"/>
              </a:ext>
            </a:extLst>
          </p:cNvPr>
          <p:cNvSpPr/>
          <p:nvPr/>
        </p:nvSpPr>
        <p:spPr>
          <a:xfrm>
            <a:off x="519248" y="172142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585311-2169-44F4-ADEC-70630520034C}"/>
              </a:ext>
            </a:extLst>
          </p:cNvPr>
          <p:cNvSpPr txBox="1"/>
          <p:nvPr/>
        </p:nvSpPr>
        <p:spPr>
          <a:xfrm>
            <a:off x="539552" y="179430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D67ED44-7B74-46E5-BDE9-E6BEF4159052}"/>
              </a:ext>
            </a:extLst>
          </p:cNvPr>
          <p:cNvCxnSpPr>
            <a:cxnSpLocks/>
          </p:cNvCxnSpPr>
          <p:nvPr/>
        </p:nvCxnSpPr>
        <p:spPr>
          <a:xfrm flipV="1">
            <a:off x="1187624" y="2132856"/>
            <a:ext cx="2448272" cy="11391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4">
            <a:extLst>
              <a:ext uri="{FF2B5EF4-FFF2-40B4-BE49-F238E27FC236}">
                <a16:creationId xmlns:a16="http://schemas.microsoft.com/office/drawing/2014/main" id="{6243B6E2-9236-4E57-9B81-D2345C811A7E}"/>
              </a:ext>
            </a:extLst>
          </p:cNvPr>
          <p:cNvSpPr/>
          <p:nvPr/>
        </p:nvSpPr>
        <p:spPr>
          <a:xfrm>
            <a:off x="5100097" y="1678868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8D9E9D-0A89-4162-9EDB-23C042754A59}"/>
              </a:ext>
            </a:extLst>
          </p:cNvPr>
          <p:cNvSpPr txBox="1"/>
          <p:nvPr/>
        </p:nvSpPr>
        <p:spPr>
          <a:xfrm>
            <a:off x="5120401" y="175174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FDB8A29C-A819-48B2-B923-62AE4E850746}"/>
              </a:ext>
            </a:extLst>
          </p:cNvPr>
          <p:cNvCxnSpPr>
            <a:cxnSpLocks/>
          </p:cNvCxnSpPr>
          <p:nvPr/>
        </p:nvCxnSpPr>
        <p:spPr>
          <a:xfrm>
            <a:off x="5796136" y="2132856"/>
            <a:ext cx="280831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13746" y="1824209"/>
            <a:ext cx="9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HORECA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20504" y="1801041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Фермеры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5110" y="2350395"/>
            <a:ext cx="4132914" cy="2849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Семейные рестораны и кафе среднего </a:t>
            </a:r>
            <a:r>
              <a:rPr lang="ru-RU" dirty="0"/>
              <a:t>ценового сегмента (рестораны первого и высшего класса, кафе с полным обслуживание официантами, детские кафе) ориентированные на самостоятельное производство блюд и полуфабрикатов из натуральных ингредиентов.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0CE3-2426-A32F-C187-BD3ECA151E01}"/>
              </a:ext>
            </a:extLst>
          </p:cNvPr>
          <p:cNvSpPr txBox="1"/>
          <p:nvPr/>
        </p:nvSpPr>
        <p:spPr>
          <a:xfrm>
            <a:off x="5247356" y="2314784"/>
            <a:ext cx="3332684" cy="1857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Фермеры, производящие молочную продукцию, заинтересованные и готовые вкладываться в производство мороженного, так же имеющие ранок сбыта.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588687-8A7C-D402-197B-2F1B36DEBEDB}"/>
              </a:ext>
            </a:extLst>
          </p:cNvPr>
          <p:cNvSpPr txBox="1"/>
          <p:nvPr/>
        </p:nvSpPr>
        <p:spPr>
          <a:xfrm>
            <a:off x="519248" y="836469"/>
            <a:ext cx="80607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 проекте рассматривается Омская область, в перспективе возможны все регионы РФ.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656A27-DF64-2B02-9CE9-CDF9B184B35A}"/>
              </a:ext>
            </a:extLst>
          </p:cNvPr>
          <p:cNvSpPr txBox="1"/>
          <p:nvPr/>
        </p:nvSpPr>
        <p:spPr>
          <a:xfrm>
            <a:off x="655110" y="5436756"/>
            <a:ext cx="80404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Гипотеза о крупных производителях как ЦА не подтвердилась, после проведения пользовательского интервью с компанией «Инмарко»</a:t>
            </a:r>
          </a:p>
        </p:txBody>
      </p:sp>
    </p:spTree>
    <p:extLst>
      <p:ext uri="{BB962C8B-B14F-4D97-AF65-F5344CB8AC3E}">
        <p14:creationId xmlns:p14="http://schemas.microsoft.com/office/powerpoint/2010/main" val="97285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03  КЛЮЧЕВАЯ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181" y="1087103"/>
            <a:ext cx="1633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</a:t>
            </a:r>
            <a:r>
              <a:rPr lang="en-US" sz="1600" dirty="0">
                <a:latin typeface="Montserrat Medium" panose="00000600000000000000" pitchFamily="2" charset="-52"/>
              </a:rPr>
              <a:t>HORECA</a:t>
            </a:r>
            <a:r>
              <a:rPr lang="ru-RU" sz="1600" dirty="0">
                <a:latin typeface="Montserrat Medium" panose="00000600000000000000" pitchFamily="2" charset="-52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960" y="2673627"/>
            <a:ext cx="18325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Для фермеров: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0367" y="4106405"/>
            <a:ext cx="55531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Подтверждение (исследование, анкетирование):</a:t>
            </a:r>
          </a:p>
          <a:p>
            <a:r>
              <a:rPr lang="ru-RU" sz="1600" dirty="0">
                <a:latin typeface="Montserrat Medium" panose="00000600000000000000" pitchFamily="2" charset="-52"/>
              </a:rPr>
              <a:t>Омская область, Одесский район</a:t>
            </a:r>
          </a:p>
          <a:p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48130" y="964901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Имеют желание расширить свой ассортимент продуктами высокого качества в средне-высоком сегменте.</a:t>
            </a:r>
          </a:p>
        </p:txBody>
      </p:sp>
      <p:sp>
        <p:nvSpPr>
          <p:cNvPr id="23" name="Скругленный прямоугольник 21">
            <a:extLst>
              <a:ext uri="{FF2B5EF4-FFF2-40B4-BE49-F238E27FC236}">
                <a16:creationId xmlns:a16="http://schemas.microsoft.com/office/drawing/2014/main" id="{A7CADEE9-BFD6-49B0-BF05-27839E448BB6}"/>
              </a:ext>
            </a:extLst>
          </p:cNvPr>
          <p:cNvSpPr/>
          <p:nvPr/>
        </p:nvSpPr>
        <p:spPr>
          <a:xfrm>
            <a:off x="1948130" y="254908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Переработка получаемого в сельском хозяйстве сырья в мороженое – продукт, обладающий большей маржинальностью.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9FEE91-61C1-AFD7-84AC-2150FE8D37A1}"/>
              </a:ext>
            </a:extLst>
          </p:cNvPr>
          <p:cNvSpPr txBox="1"/>
          <p:nvPr/>
        </p:nvSpPr>
        <p:spPr>
          <a:xfrm>
            <a:off x="322964" y="4821714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1-й фермер: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3D321D-8FAF-19AA-721C-AA2C818D8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67" y="5158895"/>
            <a:ext cx="1339627" cy="13396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8F6F91-4A31-2CC9-6704-CF6A08788511}"/>
              </a:ext>
            </a:extLst>
          </p:cNvPr>
          <p:cNvSpPr txBox="1"/>
          <p:nvPr/>
        </p:nvSpPr>
        <p:spPr>
          <a:xfrm>
            <a:off x="1565673" y="5176884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Мне интересна данная идея и я готов её реализовывать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3BE1D7-15F3-5492-6FB1-BC310010127B}"/>
              </a:ext>
            </a:extLst>
          </p:cNvPr>
          <p:cNvSpPr txBox="1"/>
          <p:nvPr/>
        </p:nvSpPr>
        <p:spPr>
          <a:xfrm>
            <a:off x="3365873" y="4836888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2-й фермер: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C689F11-57DC-4F79-9877-DADD71FC8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73" y="5191046"/>
            <a:ext cx="1339627" cy="13396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EE6C9C0-8DCC-A61F-7A5F-694C7C1E59F5}"/>
              </a:ext>
            </a:extLst>
          </p:cNvPr>
          <p:cNvSpPr txBox="1"/>
          <p:nvPr/>
        </p:nvSpPr>
        <p:spPr>
          <a:xfrm>
            <a:off x="4714928" y="5167889"/>
            <a:ext cx="1589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Мне не подходит данная идея, у меня другое направление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0C6252-E717-6213-A726-50028DA43B9F}"/>
              </a:ext>
            </a:extLst>
          </p:cNvPr>
          <p:cNvSpPr txBox="1"/>
          <p:nvPr/>
        </p:nvSpPr>
        <p:spPr>
          <a:xfrm>
            <a:off x="6168679" y="4830421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3-й фермер: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644154E-048F-7B1B-37AB-4FBA7D870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182" y="5191046"/>
            <a:ext cx="1339627" cy="13396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8300E7-7C0C-A373-93B9-568167D00965}"/>
              </a:ext>
            </a:extLst>
          </p:cNvPr>
          <p:cNvSpPr txBox="1"/>
          <p:nvPr/>
        </p:nvSpPr>
        <p:spPr>
          <a:xfrm>
            <a:off x="7380427" y="5148198"/>
            <a:ext cx="1589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Эта идея производства не подходит для моего направления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04    ПРЕДЛАГАЕМОЕ РЕШЕНИЕ И ОСНОВНОЙ ФУНКЦИОНАЛ</a:t>
            </a:r>
          </a:p>
        </p:txBody>
      </p:sp>
      <p:sp>
        <p:nvSpPr>
          <p:cNvPr id="36" name="Скругленный прямоугольник 21">
            <a:extLst>
              <a:ext uri="{FF2B5EF4-FFF2-40B4-BE49-F238E27FC236}">
                <a16:creationId xmlns:a16="http://schemas.microsoft.com/office/drawing/2014/main" id="{0B40104A-C006-4151-807A-320AC2C61B51}"/>
              </a:ext>
            </a:extLst>
          </p:cNvPr>
          <p:cNvSpPr/>
          <p:nvPr/>
        </p:nvSpPr>
        <p:spPr>
          <a:xfrm>
            <a:off x="1979712" y="1283090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Технология производства мороженого с пробиотиками и пребиотиками </a:t>
            </a:r>
          </a:p>
        </p:txBody>
      </p:sp>
      <p:sp>
        <p:nvSpPr>
          <p:cNvPr id="37" name="Скругленный прямоугольник 21">
            <a:extLst>
              <a:ext uri="{FF2B5EF4-FFF2-40B4-BE49-F238E27FC236}">
                <a16:creationId xmlns:a16="http://schemas.microsoft.com/office/drawing/2014/main" id="{037FE2F9-ECC4-4BEE-A500-C844238BC58F}"/>
              </a:ext>
            </a:extLst>
          </p:cNvPr>
          <p:cNvSpPr/>
          <p:nvPr/>
        </p:nvSpPr>
        <p:spPr>
          <a:xfrm>
            <a:off x="1979712" y="2867269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Полезное воздействие пробиотиков и пребиотиков на пищеварение человека.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Технология – использования закваски из термофильных бифидобактерий и маточного молочка. </a:t>
            </a:r>
            <a:r>
              <a:rPr lang="ru-RU" dirty="0"/>
              <a:t>и</a:t>
            </a:r>
          </a:p>
        </p:txBody>
      </p:sp>
      <p:sp>
        <p:nvSpPr>
          <p:cNvPr id="38" name="Скругленный прямоугольник 21">
            <a:extLst>
              <a:ext uri="{FF2B5EF4-FFF2-40B4-BE49-F238E27FC236}">
                <a16:creationId xmlns:a16="http://schemas.microsoft.com/office/drawing/2014/main" id="{18E1DD4A-BE57-4555-80AD-2A2B78854713}"/>
              </a:ext>
            </a:extLst>
          </p:cNvPr>
          <p:cNvSpPr/>
          <p:nvPr/>
        </p:nvSpPr>
        <p:spPr>
          <a:xfrm>
            <a:off x="1979712" y="4451448"/>
            <a:ext cx="6696744" cy="1353821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Собственное производство продукции по уникальной рецептуре без консервантов.</a:t>
            </a:r>
          </a:p>
          <a:p>
            <a:pPr marL="342900" indent="-342900" algn="ctr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 Шоковая заморозка.</a:t>
            </a:r>
          </a:p>
          <a:p>
            <a:pPr marL="342900" indent="-342900" algn="ctr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 Технологии консервации.</a:t>
            </a:r>
          </a:p>
        </p:txBody>
      </p:sp>
      <p:sp>
        <p:nvSpPr>
          <p:cNvPr id="32" name="Скругленный прямоугольник 3">
            <a:extLst>
              <a:ext uri="{FF2B5EF4-FFF2-40B4-BE49-F238E27FC236}">
                <a16:creationId xmlns:a16="http://schemas.microsoft.com/office/drawing/2014/main" id="{0C11F87E-9243-4727-BD28-17577D950685}"/>
              </a:ext>
            </a:extLst>
          </p:cNvPr>
          <p:cNvSpPr/>
          <p:nvPr/>
        </p:nvSpPr>
        <p:spPr>
          <a:xfrm>
            <a:off x="107504" y="162880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751229-4FEF-4647-B0F7-3F5286241818}"/>
              </a:ext>
            </a:extLst>
          </p:cNvPr>
          <p:cNvSpPr txBox="1"/>
          <p:nvPr/>
        </p:nvSpPr>
        <p:spPr>
          <a:xfrm>
            <a:off x="369532" y="1630541"/>
            <a:ext cx="1864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Базовый продукт</a:t>
            </a:r>
          </a:p>
        </p:txBody>
      </p:sp>
      <p:sp>
        <p:nvSpPr>
          <p:cNvPr id="30" name="Скругленный прямоугольник 18">
            <a:extLst>
              <a:ext uri="{FF2B5EF4-FFF2-40B4-BE49-F238E27FC236}">
                <a16:creationId xmlns:a16="http://schemas.microsoft.com/office/drawing/2014/main" id="{FAEF7E11-A5F0-4D3F-92D2-1B13D9A71CB7}"/>
              </a:ext>
            </a:extLst>
          </p:cNvPr>
          <p:cNvSpPr/>
          <p:nvPr/>
        </p:nvSpPr>
        <p:spPr>
          <a:xfrm>
            <a:off x="91820" y="3361499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62BC8D-72B8-4EE2-8ED9-2E53A2919AA1}"/>
              </a:ext>
            </a:extLst>
          </p:cNvPr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Свойства</a:t>
            </a:r>
          </a:p>
        </p:txBody>
      </p:sp>
      <p:sp>
        <p:nvSpPr>
          <p:cNvPr id="28" name="Скругленный прямоугольник 20">
            <a:extLst>
              <a:ext uri="{FF2B5EF4-FFF2-40B4-BE49-F238E27FC236}">
                <a16:creationId xmlns:a16="http://schemas.microsoft.com/office/drawing/2014/main" id="{0C64351B-DEB2-46D2-805A-338CACCA9403}"/>
              </a:ext>
            </a:extLst>
          </p:cNvPr>
          <p:cNvSpPr/>
          <p:nvPr/>
        </p:nvSpPr>
        <p:spPr>
          <a:xfrm>
            <a:off x="107504" y="4791540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6671F6-FA5E-4367-B516-3632841C47BD}"/>
              </a:ext>
            </a:extLst>
          </p:cNvPr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</a:t>
            </a:r>
            <a:r>
              <a:rPr lang="en-US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5</a:t>
            </a: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ЦЕННОСТНОЕ ПРЕДЛОЖЕНИЕ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CC6947-57E8-BF00-175C-13FF486EE1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9" t="23031" r="23607" b="23045"/>
          <a:stretch/>
        </p:blipFill>
        <p:spPr>
          <a:xfrm>
            <a:off x="6948264" y="47057"/>
            <a:ext cx="1584176" cy="1584176"/>
          </a:xfrm>
          <a:prstGeom prst="rect">
            <a:avLst/>
          </a:prstGeom>
        </p:spPr>
      </p:pic>
      <p:sp>
        <p:nvSpPr>
          <p:cNvPr id="3" name="Скругленный прямоугольник 21">
            <a:extLst>
              <a:ext uri="{FF2B5EF4-FFF2-40B4-BE49-F238E27FC236}">
                <a16:creationId xmlns:a16="http://schemas.microsoft.com/office/drawing/2014/main" id="{8C86DEAB-4EA0-7B1A-E5D9-319B3EB0F7D1}"/>
              </a:ext>
            </a:extLst>
          </p:cNvPr>
          <p:cNvSpPr/>
          <p:nvPr/>
        </p:nvSpPr>
        <p:spPr>
          <a:xfrm>
            <a:off x="863588" y="1659296"/>
            <a:ext cx="7272808" cy="4032448"/>
          </a:xfrm>
          <a:prstGeom prst="roundRect">
            <a:avLst/>
          </a:prstGeom>
          <a:solidFill>
            <a:schemeClr val="bg1"/>
          </a:solidFill>
          <a:ln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6F823C-7E8F-212D-F08A-899FCE2D5B6D}"/>
              </a:ext>
            </a:extLst>
          </p:cNvPr>
          <p:cNvSpPr txBox="1"/>
          <p:nvPr/>
        </p:nvSpPr>
        <p:spPr>
          <a:xfrm>
            <a:off x="935596" y="2132856"/>
            <a:ext cx="7272808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      Помогаем</a:t>
            </a:r>
            <a:r>
              <a:rPr lang="ru-RU" dirty="0"/>
              <a:t> производителям мороженого</a:t>
            </a:r>
            <a:r>
              <a:rPr lang="en-US" dirty="0"/>
              <a:t>/</a:t>
            </a:r>
            <a:r>
              <a:rPr lang="ru-RU" dirty="0"/>
              <a:t>компаниям</a:t>
            </a:r>
            <a:r>
              <a:rPr lang="en-US" dirty="0"/>
              <a:t>/</a:t>
            </a:r>
            <a:r>
              <a:rPr lang="ru-RU" dirty="0"/>
              <a:t>фермерам малого и среднего бизнеса.</a:t>
            </a:r>
          </a:p>
          <a:p>
            <a:pPr>
              <a:lnSpc>
                <a:spcPct val="150000"/>
              </a:lnSpc>
            </a:pPr>
            <a:r>
              <a:rPr lang="ru-RU" dirty="0"/>
              <a:t>      </a:t>
            </a:r>
            <a:r>
              <a:rPr lang="ru-RU" b="1" dirty="0"/>
              <a:t>В ситуации</a:t>
            </a:r>
            <a:r>
              <a:rPr lang="ru-RU" dirty="0"/>
              <a:t>, когда  есть потребность в расширении ассортимента мороженого, </a:t>
            </a:r>
            <a:r>
              <a:rPr lang="ru-RU" b="1" dirty="0"/>
              <a:t>решить проблему </a:t>
            </a:r>
            <a:r>
              <a:rPr lang="ru-RU" dirty="0"/>
              <a:t>отсутствия технологий.</a:t>
            </a:r>
          </a:p>
          <a:p>
            <a:pPr>
              <a:lnSpc>
                <a:spcPct val="150000"/>
              </a:lnSpc>
            </a:pPr>
            <a:r>
              <a:rPr lang="ru-RU" dirty="0"/>
              <a:t>      </a:t>
            </a:r>
            <a:r>
              <a:rPr lang="ru-RU" b="1" dirty="0"/>
              <a:t>С помощью технологии </a:t>
            </a:r>
            <a:r>
              <a:rPr lang="ru-RU" dirty="0"/>
              <a:t>производства, заморозки и хранения мороженого с пробиотиками и пребиотиками.</a:t>
            </a:r>
          </a:p>
          <a:p>
            <a:pPr>
              <a:lnSpc>
                <a:spcPct val="150000"/>
              </a:lnSpc>
            </a:pPr>
            <a:r>
              <a:rPr lang="ru-RU" dirty="0"/>
              <a:t>     </a:t>
            </a:r>
            <a:r>
              <a:rPr lang="ru-RU" b="1" dirty="0"/>
              <a:t>И получать </a:t>
            </a:r>
            <a:r>
              <a:rPr lang="ru-RU" dirty="0"/>
              <a:t>стабильно высокий доход от постоянных покупателей, которые приобретают полезное лакомство.  </a:t>
            </a:r>
          </a:p>
        </p:txBody>
      </p:sp>
      <p:sp>
        <p:nvSpPr>
          <p:cNvPr id="5" name="Скругленный прямоугольник 3">
            <a:extLst>
              <a:ext uri="{FF2B5EF4-FFF2-40B4-BE49-F238E27FC236}">
                <a16:creationId xmlns:a16="http://schemas.microsoft.com/office/drawing/2014/main" id="{EC7A24D3-B987-803A-AAAF-456F2EC5BF46}"/>
              </a:ext>
            </a:extLst>
          </p:cNvPr>
          <p:cNvSpPr/>
          <p:nvPr/>
        </p:nvSpPr>
        <p:spPr>
          <a:xfrm>
            <a:off x="719572" y="1657426"/>
            <a:ext cx="2342816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Мы - компания </a:t>
            </a:r>
            <a:r>
              <a:rPr lang="ru-RU" dirty="0" err="1">
                <a:solidFill>
                  <a:schemeClr val="tx1"/>
                </a:solidFill>
              </a:rPr>
              <a:t>Симбиоайс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06    КАНАЛЫ КОММУНИКАЦИЙ И ПРОДАЖ</a:t>
            </a:r>
          </a:p>
        </p:txBody>
      </p:sp>
      <p:sp>
        <p:nvSpPr>
          <p:cNvPr id="27" name="Скругленный прямоугольник 21">
            <a:extLst>
              <a:ext uri="{FF2B5EF4-FFF2-40B4-BE49-F238E27FC236}">
                <a16:creationId xmlns:a16="http://schemas.microsoft.com/office/drawing/2014/main" id="{FE7AD5DC-F427-4664-BA97-EE108E2FCA76}"/>
              </a:ext>
            </a:extLst>
          </p:cNvPr>
          <p:cNvSpPr/>
          <p:nvPr/>
        </p:nvSpPr>
        <p:spPr>
          <a:xfrm>
            <a:off x="858810" y="3861048"/>
            <a:ext cx="7426380" cy="220486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Федерация рестораторов и отельеров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Ассоциация пищевой перерабатывающей промышленности Омской области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22">
            <a:extLst>
              <a:ext uri="{FF2B5EF4-FFF2-40B4-BE49-F238E27FC236}">
                <a16:creationId xmlns:a16="http://schemas.microsoft.com/office/drawing/2014/main" id="{5CBDEEA6-6E0F-4E8C-9F3D-532C6F4CB6F6}"/>
              </a:ext>
            </a:extLst>
          </p:cNvPr>
          <p:cNvSpPr/>
          <p:nvPr/>
        </p:nvSpPr>
        <p:spPr>
          <a:xfrm>
            <a:off x="858810" y="5445224"/>
            <a:ext cx="7426380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23">
            <a:extLst>
              <a:ext uri="{FF2B5EF4-FFF2-40B4-BE49-F238E27FC236}">
                <a16:creationId xmlns:a16="http://schemas.microsoft.com/office/drawing/2014/main" id="{7A501D78-C4D2-4461-BB3B-5CCDFFA42CA3}"/>
              </a:ext>
            </a:extLst>
          </p:cNvPr>
          <p:cNvSpPr/>
          <p:nvPr/>
        </p:nvSpPr>
        <p:spPr>
          <a:xfrm>
            <a:off x="4932040" y="1030557"/>
            <a:ext cx="3888878" cy="2007594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Закрытые дегустации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Статьи в профильных журналах Реклама в профильных группах (Тг и ВК)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Презентации на форумах и конференциях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24">
            <a:extLst>
              <a:ext uri="{FF2B5EF4-FFF2-40B4-BE49-F238E27FC236}">
                <a16:creationId xmlns:a16="http://schemas.microsoft.com/office/drawing/2014/main" id="{D442E56C-0F56-4D27-8E0E-7B17A1EFC19C}"/>
              </a:ext>
            </a:extLst>
          </p:cNvPr>
          <p:cNvSpPr/>
          <p:nvPr/>
        </p:nvSpPr>
        <p:spPr>
          <a:xfrm>
            <a:off x="4932040" y="2559980"/>
            <a:ext cx="3888878" cy="625586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Скругленный прямоугольник 2">
            <a:extLst>
              <a:ext uri="{FF2B5EF4-FFF2-40B4-BE49-F238E27FC236}">
                <a16:creationId xmlns:a16="http://schemas.microsoft.com/office/drawing/2014/main" id="{D7B0AE2F-D2C1-481C-A97C-38E92F3CFBCA}"/>
              </a:ext>
            </a:extLst>
          </p:cNvPr>
          <p:cNvSpPr/>
          <p:nvPr/>
        </p:nvSpPr>
        <p:spPr>
          <a:xfrm>
            <a:off x="395537" y="1083809"/>
            <a:ext cx="4392488" cy="200759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3FF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E-mail </a:t>
            </a:r>
            <a:r>
              <a:rPr lang="ru-RU" sz="1600" dirty="0">
                <a:solidFill>
                  <a:schemeClr val="tx1"/>
                </a:solidFill>
              </a:rPr>
              <a:t>рассылки;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Прямые встречи с технологами производств;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Акселерационные программы «Мой бизнес» для СМСП в сфера общественного питания;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</a:rPr>
              <a:t>Агровыставки</a:t>
            </a:r>
            <a:r>
              <a:rPr lang="ru-RU" sz="1600" dirty="0">
                <a:solidFill>
                  <a:schemeClr val="tx1"/>
                </a:solidFill>
              </a:rPr>
              <a:t> и форумы;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3">
            <a:extLst>
              <a:ext uri="{FF2B5EF4-FFF2-40B4-BE49-F238E27FC236}">
                <a16:creationId xmlns:a16="http://schemas.microsoft.com/office/drawing/2014/main" id="{058B7A16-F423-4CC8-80E8-AB2D85E85F1E}"/>
              </a:ext>
            </a:extLst>
          </p:cNvPr>
          <p:cNvSpPr/>
          <p:nvPr/>
        </p:nvSpPr>
        <p:spPr>
          <a:xfrm>
            <a:off x="395537" y="2563050"/>
            <a:ext cx="4392488" cy="620688"/>
          </a:xfrm>
          <a:prstGeom prst="roundRect">
            <a:avLst/>
          </a:prstGeom>
          <a:solidFill>
            <a:srgbClr val="DEC6FE"/>
          </a:solidFill>
          <a:ln>
            <a:solidFill>
              <a:srgbClr val="DEC6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951B61A-05A5-4F37-A3E7-1AAC13B2844E}"/>
              </a:ext>
            </a:extLst>
          </p:cNvPr>
          <p:cNvSpPr txBox="1"/>
          <p:nvPr/>
        </p:nvSpPr>
        <p:spPr>
          <a:xfrm>
            <a:off x="2030501" y="2691294"/>
            <a:ext cx="1122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 Medium" panose="00000600000000000000" pitchFamily="2" charset="-52"/>
              </a:rPr>
              <a:t>B2B 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9273CC-955F-488F-B631-C3264856BE68}"/>
              </a:ext>
            </a:extLst>
          </p:cNvPr>
          <p:cNvSpPr txBox="1"/>
          <p:nvPr/>
        </p:nvSpPr>
        <p:spPr>
          <a:xfrm>
            <a:off x="3090775" y="5524735"/>
            <a:ext cx="296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Партнеры в продажах и коммуникации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12A713-E1A0-4486-9A98-73CA8135D751}"/>
              </a:ext>
            </a:extLst>
          </p:cNvPr>
          <p:cNvSpPr txBox="1"/>
          <p:nvPr/>
        </p:nvSpPr>
        <p:spPr>
          <a:xfrm>
            <a:off x="5886369" y="2629739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Как информируем о продукте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4;p5">
            <a:extLst>
              <a:ext uri="{FF2B5EF4-FFF2-40B4-BE49-F238E27FC236}">
                <a16:creationId xmlns:a16="http://schemas.microsoft.com/office/drawing/2014/main" id="{9FF2A781-729D-A7D8-EC4C-E41F2AD4AA64}"/>
              </a:ext>
            </a:extLst>
          </p:cNvPr>
          <p:cNvGrpSpPr/>
          <p:nvPr/>
        </p:nvGrpSpPr>
        <p:grpSpPr>
          <a:xfrm>
            <a:off x="1021637" y="2449344"/>
            <a:ext cx="2981713" cy="2814763"/>
            <a:chOff x="1974850" y="3027325"/>
            <a:chExt cx="6248400" cy="6361150"/>
          </a:xfrm>
        </p:grpSpPr>
        <p:sp>
          <p:nvSpPr>
            <p:cNvPr id="4" name="Google Shape;125;p5">
              <a:extLst>
                <a:ext uri="{FF2B5EF4-FFF2-40B4-BE49-F238E27FC236}">
                  <a16:creationId xmlns:a16="http://schemas.microsoft.com/office/drawing/2014/main" id="{648A9502-B491-1B73-D445-833C819A2134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26;p5">
              <a:extLst>
                <a:ext uri="{FF2B5EF4-FFF2-40B4-BE49-F238E27FC236}">
                  <a16:creationId xmlns:a16="http://schemas.microsoft.com/office/drawing/2014/main" id="{F69A4304-8578-6DC2-A88C-81683285C579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7;p5">
              <a:extLst>
                <a:ext uri="{FF2B5EF4-FFF2-40B4-BE49-F238E27FC236}">
                  <a16:creationId xmlns:a16="http://schemas.microsoft.com/office/drawing/2014/main" id="{86DB53FE-35FE-537B-9B02-D5A9877153D8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r>
                <a:rPr lang="ru-RU" sz="819" kern="0" dirty="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rPr>
                <a:t>59555555е</a:t>
              </a:r>
              <a:endParaRPr sz="819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8;p5">
              <a:extLst>
                <a:ext uri="{FF2B5EF4-FFF2-40B4-BE49-F238E27FC236}">
                  <a16:creationId xmlns:a16="http://schemas.microsoft.com/office/drawing/2014/main" id="{255B930C-4170-74B2-E5C2-A4084D504F5A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r>
                <a:rPr lang="ru-RU" sz="819" kern="0" dirty="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819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141;p5">
            <a:extLst>
              <a:ext uri="{FF2B5EF4-FFF2-40B4-BE49-F238E27FC236}">
                <a16:creationId xmlns:a16="http://schemas.microsoft.com/office/drawing/2014/main" id="{FF436A89-292E-8DB6-25B2-C185A52FB22E}"/>
              </a:ext>
            </a:extLst>
          </p:cNvPr>
          <p:cNvGrpSpPr/>
          <p:nvPr/>
        </p:nvGrpSpPr>
        <p:grpSpPr>
          <a:xfrm>
            <a:off x="748435" y="2182143"/>
            <a:ext cx="945160" cy="3248615"/>
            <a:chOff x="1658384" y="3226727"/>
            <a:chExt cx="1766381" cy="6044067"/>
          </a:xfrm>
        </p:grpSpPr>
        <p:sp>
          <p:nvSpPr>
            <p:cNvPr id="9" name="Google Shape;142;p5">
              <a:extLst>
                <a:ext uri="{FF2B5EF4-FFF2-40B4-BE49-F238E27FC236}">
                  <a16:creationId xmlns:a16="http://schemas.microsoft.com/office/drawing/2014/main" id="{E2ABD7D1-3CC0-DC91-7A95-D25022873DF6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RAM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1327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3;p5">
              <a:extLst>
                <a:ext uri="{FF2B5EF4-FFF2-40B4-BE49-F238E27FC236}">
                  <a16:creationId xmlns:a16="http://schemas.microsoft.com/office/drawing/2014/main" id="{DB353AC6-43DC-BB79-6BD2-34394CDDD9B7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TAM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294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4;p5">
              <a:extLst>
                <a:ext uri="{FF2B5EF4-FFF2-40B4-BE49-F238E27FC236}">
                  <a16:creationId xmlns:a16="http://schemas.microsoft.com/office/drawing/2014/main" id="{48FE139D-3DA6-97B3-7839-5EF3D91B0029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SAM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82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5;p5">
              <a:extLst>
                <a:ext uri="{FF2B5EF4-FFF2-40B4-BE49-F238E27FC236}">
                  <a16:creationId xmlns:a16="http://schemas.microsoft.com/office/drawing/2014/main" id="{32477CCB-C8FD-3183-05DC-0D56AE3E6F0B}"/>
                </a:ext>
              </a:extLst>
            </p:cNvPr>
            <p:cNvSpPr/>
            <p:nvPr/>
          </p:nvSpPr>
          <p:spPr>
            <a:xfrm>
              <a:off x="1672163" y="7746794"/>
              <a:ext cx="1752602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SOM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5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371317-9FB2-B50F-D2D4-10528CAA7A5A}"/>
              </a:ext>
            </a:extLst>
          </p:cNvPr>
          <p:cNvSpPr txBox="1"/>
          <p:nvPr/>
        </p:nvSpPr>
        <p:spPr>
          <a:xfrm>
            <a:off x="1721725" y="2652406"/>
            <a:ext cx="195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928.9 млн. руб.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1B4B-CB9A-9EF3-11A1-8F42C54F9EE3}"/>
              </a:ext>
            </a:extLst>
          </p:cNvPr>
          <p:cNvSpPr txBox="1"/>
          <p:nvPr/>
        </p:nvSpPr>
        <p:spPr>
          <a:xfrm>
            <a:off x="1889104" y="4555353"/>
            <a:ext cx="1708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3.5 млн. руб.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7B2BF9-99A6-D08C-35AF-70EC886B97FA}"/>
              </a:ext>
            </a:extLst>
          </p:cNvPr>
          <p:cNvSpPr txBox="1"/>
          <p:nvPr/>
        </p:nvSpPr>
        <p:spPr>
          <a:xfrm>
            <a:off x="1721725" y="3204322"/>
            <a:ext cx="1841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205.8 млн. руб.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6342A-3119-401D-EBFD-71CD432720A0}"/>
              </a:ext>
            </a:extLst>
          </p:cNvPr>
          <p:cNvSpPr txBox="1"/>
          <p:nvPr/>
        </p:nvSpPr>
        <p:spPr>
          <a:xfrm>
            <a:off x="1894216" y="3779791"/>
            <a:ext cx="1412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59.5 млн. руб.</a:t>
            </a:r>
            <a:endParaRPr lang="ru-RU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FF1BDFA-70A1-9095-4C9E-CD18565B1661}"/>
              </a:ext>
            </a:extLst>
          </p:cNvPr>
          <p:cNvSpPr/>
          <p:nvPr/>
        </p:nvSpPr>
        <p:spPr>
          <a:xfrm>
            <a:off x="0" y="690342"/>
            <a:ext cx="4005763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en-US" sz="2183" kern="0" dirty="0">
                <a:solidFill>
                  <a:srgbClr val="000000"/>
                </a:solidFill>
                <a:latin typeface="Montserrat Medium" panose="00000600000000000000" pitchFamily="2" charset="-52"/>
                <a:cs typeface="Arial"/>
                <a:sym typeface="Arial"/>
              </a:rPr>
              <a:t>	</a:t>
            </a:r>
            <a:r>
              <a:rPr lang="ru-RU" sz="2183" kern="0" dirty="0">
                <a:solidFill>
                  <a:srgbClr val="000000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07 ОЦЕНКА РЫНКА</a:t>
            </a:r>
          </a:p>
        </p:txBody>
      </p:sp>
      <p:grpSp>
        <p:nvGrpSpPr>
          <p:cNvPr id="2" name="Google Shape;124;p5">
            <a:extLst>
              <a:ext uri="{FF2B5EF4-FFF2-40B4-BE49-F238E27FC236}">
                <a16:creationId xmlns:a16="http://schemas.microsoft.com/office/drawing/2014/main" id="{E289C99C-FA8B-8965-7DFC-65BF478ABCBF}"/>
              </a:ext>
            </a:extLst>
          </p:cNvPr>
          <p:cNvGrpSpPr/>
          <p:nvPr/>
        </p:nvGrpSpPr>
        <p:grpSpPr>
          <a:xfrm>
            <a:off x="5465500" y="2413025"/>
            <a:ext cx="2981713" cy="2814763"/>
            <a:chOff x="1974850" y="3027325"/>
            <a:chExt cx="6248400" cy="6361150"/>
          </a:xfrm>
        </p:grpSpPr>
        <p:sp>
          <p:nvSpPr>
            <p:cNvPr id="21" name="Google Shape;125;p5">
              <a:extLst>
                <a:ext uri="{FF2B5EF4-FFF2-40B4-BE49-F238E27FC236}">
                  <a16:creationId xmlns:a16="http://schemas.microsoft.com/office/drawing/2014/main" id="{2DE634BD-CB33-2BC3-0BB5-2EF12A3ADB44}"/>
                </a:ext>
              </a:extLst>
            </p:cNvPr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26;p5">
              <a:extLst>
                <a:ext uri="{FF2B5EF4-FFF2-40B4-BE49-F238E27FC236}">
                  <a16:creationId xmlns:a16="http://schemas.microsoft.com/office/drawing/2014/main" id="{1A61DFFC-B8E4-0441-E139-1DF9D7A07671}"/>
                </a:ext>
              </a:extLst>
            </p:cNvPr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27;p5">
              <a:extLst>
                <a:ext uri="{FF2B5EF4-FFF2-40B4-BE49-F238E27FC236}">
                  <a16:creationId xmlns:a16="http://schemas.microsoft.com/office/drawing/2014/main" id="{B132B950-CE25-26C0-146B-C762D543CE56}"/>
                </a:ext>
              </a:extLst>
            </p:cNvPr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819" kern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28;p5">
              <a:extLst>
                <a:ext uri="{FF2B5EF4-FFF2-40B4-BE49-F238E27FC236}">
                  <a16:creationId xmlns:a16="http://schemas.microsoft.com/office/drawing/2014/main" id="{8FF0DEB0-4A70-FD64-58DA-FD42653C0C6F}"/>
                </a:ext>
              </a:extLst>
            </p:cNvPr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1800"/>
              </a:pPr>
              <a:endParaRPr sz="1200" kern="0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oogle Shape;141;p5">
            <a:extLst>
              <a:ext uri="{FF2B5EF4-FFF2-40B4-BE49-F238E27FC236}">
                <a16:creationId xmlns:a16="http://schemas.microsoft.com/office/drawing/2014/main" id="{1D040469-8F7A-0AEA-65F8-1B7D0A4E593F}"/>
              </a:ext>
            </a:extLst>
          </p:cNvPr>
          <p:cNvGrpSpPr/>
          <p:nvPr/>
        </p:nvGrpSpPr>
        <p:grpSpPr>
          <a:xfrm>
            <a:off x="5095551" y="1955174"/>
            <a:ext cx="945160" cy="3248615"/>
            <a:chOff x="1658384" y="3226727"/>
            <a:chExt cx="1766381" cy="6044067"/>
          </a:xfrm>
        </p:grpSpPr>
        <p:sp>
          <p:nvSpPr>
            <p:cNvPr id="26" name="Google Shape;142;p5">
              <a:extLst>
                <a:ext uri="{FF2B5EF4-FFF2-40B4-BE49-F238E27FC236}">
                  <a16:creationId xmlns:a16="http://schemas.microsoft.com/office/drawing/2014/main" id="{F4265E32-0C9A-82AD-0AF7-7D5120F779D6}"/>
                </a:ext>
              </a:extLst>
            </p:cNvPr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RAM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1272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43;p5">
              <a:extLst>
                <a:ext uri="{FF2B5EF4-FFF2-40B4-BE49-F238E27FC236}">
                  <a16:creationId xmlns:a16="http://schemas.microsoft.com/office/drawing/2014/main" id="{AA55187B-F7D0-8FB5-37B6-B09D9E5F8C15}"/>
                </a:ext>
              </a:extLst>
            </p:cNvPr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TAM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989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44;p5">
              <a:extLst>
                <a:ext uri="{FF2B5EF4-FFF2-40B4-BE49-F238E27FC236}">
                  <a16:creationId xmlns:a16="http://schemas.microsoft.com/office/drawing/2014/main" id="{EF51FD97-BD6A-C528-4E8E-68D696C5A361}"/>
                </a:ext>
              </a:extLst>
            </p:cNvPr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SAM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258 ед.</a:t>
              </a:r>
              <a:endParaRPr sz="1400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45;p5">
              <a:extLst>
                <a:ext uri="{FF2B5EF4-FFF2-40B4-BE49-F238E27FC236}">
                  <a16:creationId xmlns:a16="http://schemas.microsoft.com/office/drawing/2014/main" id="{333E7F1A-5928-D4C6-9198-A07305705DD0}"/>
                </a:ext>
              </a:extLst>
            </p:cNvPr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83" tIns="20786" rIns="41583" bIns="20786" anchor="ctr" anchorCtr="0">
              <a:noAutofit/>
            </a:bodyPr>
            <a:lstStyle/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SOM</a:t>
              </a:r>
            </a:p>
            <a:p>
              <a:pPr algn="ctr" defTabSz="415869">
                <a:buClr>
                  <a:srgbClr val="000000"/>
                </a:buClr>
                <a:buSzPts val="3600"/>
              </a:pPr>
              <a:r>
                <a:rPr lang="ru-RU" sz="1400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19 ед</a:t>
              </a:r>
              <a:r>
                <a:rPr lang="ru-RU" sz="819" kern="0" dirty="0">
                  <a:solidFill>
                    <a:srgbClr val="000000"/>
                  </a:solidFill>
                  <a:latin typeface="Montserrat Medium" panose="00000600000000000000" pitchFamily="2" charset="-52"/>
                  <a:ea typeface="Calibri"/>
                  <a:cs typeface="Calibri"/>
                  <a:sym typeface="Calibri"/>
                </a:rPr>
                <a:t>.</a:t>
              </a:r>
              <a:endParaRPr sz="819" kern="0" dirty="0">
                <a:solidFill>
                  <a:srgbClr val="000000"/>
                </a:solidFill>
                <a:latin typeface="Montserrat Medium" panose="00000600000000000000" pitchFamily="2" charset="-52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E3F63A1-416B-0DFD-3DDF-38D8FDBF09E6}"/>
              </a:ext>
            </a:extLst>
          </p:cNvPr>
          <p:cNvSpPr txBox="1"/>
          <p:nvPr/>
        </p:nvSpPr>
        <p:spPr>
          <a:xfrm>
            <a:off x="6091601" y="2637493"/>
            <a:ext cx="197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890.4 млн. руб.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EEB337-A790-B92A-D01C-E39FEF483EA0}"/>
              </a:ext>
            </a:extLst>
          </p:cNvPr>
          <p:cNvSpPr txBox="1"/>
          <p:nvPr/>
        </p:nvSpPr>
        <p:spPr>
          <a:xfrm>
            <a:off x="6291027" y="4566045"/>
            <a:ext cx="1773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13.3 млн. </a:t>
            </a:r>
            <a:r>
              <a:rPr lang="ru-RU" sz="14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руб</a:t>
            </a:r>
            <a:endParaRPr lang="ru-RU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78D6D3-EB0E-8796-BB6C-46C2336A1FAB}"/>
              </a:ext>
            </a:extLst>
          </p:cNvPr>
          <p:cNvSpPr txBox="1"/>
          <p:nvPr/>
        </p:nvSpPr>
        <p:spPr>
          <a:xfrm>
            <a:off x="6191622" y="3204926"/>
            <a:ext cx="1971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692.3 млн. руб.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A27362-4A0C-DD01-3361-C3730F311995}"/>
              </a:ext>
            </a:extLst>
          </p:cNvPr>
          <p:cNvSpPr txBox="1"/>
          <p:nvPr/>
        </p:nvSpPr>
        <p:spPr>
          <a:xfrm>
            <a:off x="6299289" y="3808180"/>
            <a:ext cx="1939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180.6 млн. руб.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CB8464-2E96-F810-A8B8-4C8BD1B58522}"/>
              </a:ext>
            </a:extLst>
          </p:cNvPr>
          <p:cNvSpPr txBox="1"/>
          <p:nvPr/>
        </p:nvSpPr>
        <p:spPr>
          <a:xfrm>
            <a:off x="1721725" y="162204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Фермеры: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F64B31-8CF4-FF70-B3B4-CCADB7515949}"/>
              </a:ext>
            </a:extLst>
          </p:cNvPr>
          <p:cNvSpPr txBox="1"/>
          <p:nvPr/>
        </p:nvSpPr>
        <p:spPr>
          <a:xfrm>
            <a:off x="6385565" y="162671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HORECA</a:t>
            </a:r>
            <a:r>
              <a:rPr lang="ru-RU" dirty="0"/>
              <a:t>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76E16B-9744-180E-BC39-F9D1AE6BCEAC}"/>
              </a:ext>
            </a:extLst>
          </p:cNvPr>
          <p:cNvSpPr txBox="1"/>
          <p:nvPr/>
        </p:nvSpPr>
        <p:spPr>
          <a:xfrm>
            <a:off x="748435" y="5564959"/>
            <a:ext cx="7691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Оценка рынка Омска и Омской области (количество покупателей технологии производства мороженного)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FA2501-BD59-50FD-2B1A-876655878703}"/>
              </a:ext>
            </a:extLst>
          </p:cNvPr>
          <p:cNvSpPr txBox="1"/>
          <p:nvPr/>
        </p:nvSpPr>
        <p:spPr>
          <a:xfrm>
            <a:off x="651610" y="6373809"/>
            <a:ext cx="24554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https://www.testfirm.ru/marketing/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C1A227F-0239-D25F-511C-86D98F23D859}"/>
              </a:ext>
            </a:extLst>
          </p:cNvPr>
          <p:cNvSpPr txBox="1"/>
          <p:nvPr/>
        </p:nvSpPr>
        <p:spPr>
          <a:xfrm>
            <a:off x="4540448" y="62839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https://55.rosstat.gov.ru/storage/mediabank/objekt_torg-2023.htm?ysclid=m3tomuezkz730344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7CC6643A-5AF0-4F9F-59BA-080111D0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97D789-A193-AEDE-8E57-2406FD370DFD}"/>
              </a:ext>
            </a:extLst>
          </p:cNvPr>
          <p:cNvSpPr/>
          <p:nvPr/>
        </p:nvSpPr>
        <p:spPr>
          <a:xfrm>
            <a:off x="0" y="448769"/>
            <a:ext cx="7812361" cy="428259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marL="0" lvl="1" defTabSz="415869">
              <a:buClr>
                <a:srgbClr val="000000"/>
              </a:buClr>
              <a:buSzPts val="5400"/>
            </a:pPr>
            <a:r>
              <a:rPr lang="ru-RU" sz="2183" kern="0" dirty="0">
                <a:solidFill>
                  <a:srgbClr val="000000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	08 ФИНАНСОВЫЕ ПОКАЗАТЕЛИ ПРОЕКТА</a:t>
            </a: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id="{AFC3B28F-73F9-BFB2-34F2-70D133248F2B}"/>
              </a:ext>
            </a:extLst>
          </p:cNvPr>
          <p:cNvSpPr/>
          <p:nvPr/>
        </p:nvSpPr>
        <p:spPr>
          <a:xfrm>
            <a:off x="446441" y="1454389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787649-A48A-AB34-617B-D9C975992465}"/>
              </a:ext>
            </a:extLst>
          </p:cNvPr>
          <p:cNvSpPr txBox="1"/>
          <p:nvPr/>
        </p:nvSpPr>
        <p:spPr>
          <a:xfrm>
            <a:off x="478268" y="1452901"/>
            <a:ext cx="175296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5869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Рыночная стоимость продукта</a:t>
            </a:r>
            <a:r>
              <a:rPr lang="en-US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/ </a:t>
            </a: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решения: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6029DD0-FB70-C94E-954B-C1925621B4AA}"/>
              </a:ext>
            </a:extLst>
          </p:cNvPr>
          <p:cNvCxnSpPr>
            <a:cxnSpLocks/>
          </p:cNvCxnSpPr>
          <p:nvPr/>
        </p:nvCxnSpPr>
        <p:spPr>
          <a:xfrm flipV="1">
            <a:off x="2429628" y="1790485"/>
            <a:ext cx="2659967" cy="2107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1">
            <a:extLst>
              <a:ext uri="{FF2B5EF4-FFF2-40B4-BE49-F238E27FC236}">
                <a16:creationId xmlns:a16="http://schemas.microsoft.com/office/drawing/2014/main" id="{05B3C72C-6F35-CD79-80AB-8806C954AF21}"/>
              </a:ext>
            </a:extLst>
          </p:cNvPr>
          <p:cNvSpPr/>
          <p:nvPr/>
        </p:nvSpPr>
        <p:spPr>
          <a:xfrm>
            <a:off x="446441" y="2752695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928442-3035-0084-5BEC-C5E4C322F216}"/>
              </a:ext>
            </a:extLst>
          </p:cNvPr>
          <p:cNvSpPr txBox="1"/>
          <p:nvPr/>
        </p:nvSpPr>
        <p:spPr>
          <a:xfrm>
            <a:off x="508617" y="2841837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Выручка за 1-3 года:</a:t>
            </a:r>
          </a:p>
        </p:txBody>
      </p:sp>
      <p:sp>
        <p:nvSpPr>
          <p:cNvPr id="32" name="Скругленный прямоугольник 11">
            <a:extLst>
              <a:ext uri="{FF2B5EF4-FFF2-40B4-BE49-F238E27FC236}">
                <a16:creationId xmlns:a16="http://schemas.microsoft.com/office/drawing/2014/main" id="{E187029A-2BDF-6C23-63D9-23EE8FAC3F06}"/>
              </a:ext>
            </a:extLst>
          </p:cNvPr>
          <p:cNvSpPr/>
          <p:nvPr/>
        </p:nvSpPr>
        <p:spPr>
          <a:xfrm>
            <a:off x="446441" y="331577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7B4A64-1CFA-4F70-056A-E7AECEF509D4}"/>
              </a:ext>
            </a:extLst>
          </p:cNvPr>
          <p:cNvSpPr txBox="1"/>
          <p:nvPr/>
        </p:nvSpPr>
        <p:spPr>
          <a:xfrm>
            <a:off x="508617" y="3331948"/>
            <a:ext cx="17226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Структура затрат из бизнес-модели:    </a:t>
            </a:r>
          </a:p>
        </p:txBody>
      </p:sp>
      <p:sp>
        <p:nvSpPr>
          <p:cNvPr id="34" name="Скругленный прямоугольник 11">
            <a:extLst>
              <a:ext uri="{FF2B5EF4-FFF2-40B4-BE49-F238E27FC236}">
                <a16:creationId xmlns:a16="http://schemas.microsoft.com/office/drawing/2014/main" id="{06FC2387-9CAB-5204-C358-6781DD1AC9E1}"/>
              </a:ext>
            </a:extLst>
          </p:cNvPr>
          <p:cNvSpPr/>
          <p:nvPr/>
        </p:nvSpPr>
        <p:spPr>
          <a:xfrm>
            <a:off x="446441" y="387673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46DE699-2A74-7C86-ED35-411C1FB97666}"/>
              </a:ext>
            </a:extLst>
          </p:cNvPr>
          <p:cNvSpPr txBox="1"/>
          <p:nvPr/>
        </p:nvSpPr>
        <p:spPr>
          <a:xfrm>
            <a:off x="508617" y="3965873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Постоянные:</a:t>
            </a:r>
          </a:p>
        </p:txBody>
      </p:sp>
      <p:sp>
        <p:nvSpPr>
          <p:cNvPr id="36" name="Скругленный прямоугольник 11">
            <a:extLst>
              <a:ext uri="{FF2B5EF4-FFF2-40B4-BE49-F238E27FC236}">
                <a16:creationId xmlns:a16="http://schemas.microsoft.com/office/drawing/2014/main" id="{9D86E1BB-B00F-45BC-FB47-4061998C3567}"/>
              </a:ext>
            </a:extLst>
          </p:cNvPr>
          <p:cNvSpPr/>
          <p:nvPr/>
        </p:nvSpPr>
        <p:spPr>
          <a:xfrm>
            <a:off x="446441" y="4426732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801C0D-E0F6-6F93-3BE2-A705E033E09E}"/>
              </a:ext>
            </a:extLst>
          </p:cNvPr>
          <p:cNvSpPr txBox="1"/>
          <p:nvPr/>
        </p:nvSpPr>
        <p:spPr>
          <a:xfrm>
            <a:off x="508617" y="4515874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Переменные:</a:t>
            </a:r>
          </a:p>
        </p:txBody>
      </p:sp>
      <p:sp>
        <p:nvSpPr>
          <p:cNvPr id="39" name="Скругленный прямоугольник 11">
            <a:extLst>
              <a:ext uri="{FF2B5EF4-FFF2-40B4-BE49-F238E27FC236}">
                <a16:creationId xmlns:a16="http://schemas.microsoft.com/office/drawing/2014/main" id="{DA9A5C52-CC11-1C55-2EE0-AC0FCACAC001}"/>
              </a:ext>
            </a:extLst>
          </p:cNvPr>
          <p:cNvSpPr/>
          <p:nvPr/>
        </p:nvSpPr>
        <p:spPr>
          <a:xfrm>
            <a:off x="446441" y="497665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9BB7F2-E228-E810-6C25-C7D9DCF91778}"/>
              </a:ext>
            </a:extLst>
          </p:cNvPr>
          <p:cNvSpPr txBox="1"/>
          <p:nvPr/>
        </p:nvSpPr>
        <p:spPr>
          <a:xfrm>
            <a:off x="508617" y="4970579"/>
            <a:ext cx="1824762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Потенциальный доход от проекта (1-3 года)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88B1D33-F3A9-366E-1D26-71F85AE657F9}"/>
              </a:ext>
            </a:extLst>
          </p:cNvPr>
          <p:cNvCxnSpPr>
            <a:cxnSpLocks/>
          </p:cNvCxnSpPr>
          <p:nvPr/>
        </p:nvCxnSpPr>
        <p:spPr>
          <a:xfrm>
            <a:off x="2406343" y="3090585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7185E3B0-C6BA-8704-313E-60A355B385F2}"/>
              </a:ext>
            </a:extLst>
          </p:cNvPr>
          <p:cNvCxnSpPr>
            <a:cxnSpLocks/>
          </p:cNvCxnSpPr>
          <p:nvPr/>
        </p:nvCxnSpPr>
        <p:spPr>
          <a:xfrm>
            <a:off x="2424584" y="3646530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389233B-DDEA-4BC0-3213-F1DC715EBFA6}"/>
              </a:ext>
            </a:extLst>
          </p:cNvPr>
          <p:cNvCxnSpPr>
            <a:cxnSpLocks/>
          </p:cNvCxnSpPr>
          <p:nvPr/>
        </p:nvCxnSpPr>
        <p:spPr>
          <a:xfrm>
            <a:off x="2424584" y="4216431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65E2D5B-18BC-865A-404D-31585266097D}"/>
              </a:ext>
            </a:extLst>
          </p:cNvPr>
          <p:cNvCxnSpPr>
            <a:cxnSpLocks/>
          </p:cNvCxnSpPr>
          <p:nvPr/>
        </p:nvCxnSpPr>
        <p:spPr>
          <a:xfrm>
            <a:off x="2442826" y="4714548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0FB158A-DCFF-3C4C-E641-F35221E20035}"/>
              </a:ext>
            </a:extLst>
          </p:cNvPr>
          <p:cNvCxnSpPr>
            <a:cxnSpLocks/>
          </p:cNvCxnSpPr>
          <p:nvPr/>
        </p:nvCxnSpPr>
        <p:spPr>
          <a:xfrm>
            <a:off x="2439178" y="5296963"/>
            <a:ext cx="593932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11CF005-B4DA-3230-E47D-4DE6ECF0E4E9}"/>
              </a:ext>
            </a:extLst>
          </p:cNvPr>
          <p:cNvCxnSpPr>
            <a:cxnSpLocks/>
          </p:cNvCxnSpPr>
          <p:nvPr/>
        </p:nvCxnSpPr>
        <p:spPr>
          <a:xfrm>
            <a:off x="4225499" y="2349975"/>
            <a:ext cx="0" cy="3127442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CCB091A-B9E3-3889-FF89-5C9C68DC8CF1}"/>
              </a:ext>
            </a:extLst>
          </p:cNvPr>
          <p:cNvCxnSpPr>
            <a:cxnSpLocks/>
          </p:cNvCxnSpPr>
          <p:nvPr/>
        </p:nvCxnSpPr>
        <p:spPr>
          <a:xfrm>
            <a:off x="6385739" y="2360711"/>
            <a:ext cx="0" cy="312840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CA74424-E61D-D122-E23D-B54BFD910596}"/>
              </a:ext>
            </a:extLst>
          </p:cNvPr>
          <p:cNvSpPr txBox="1"/>
          <p:nvPr/>
        </p:nvSpPr>
        <p:spPr>
          <a:xfrm>
            <a:off x="2411760" y="1484784"/>
            <a:ext cx="2270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Технология: 700 000 руб.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1E5363-D7BF-6E12-6DF7-8D8EFFA0C46F}"/>
              </a:ext>
            </a:extLst>
          </p:cNvPr>
          <p:cNvSpPr txBox="1"/>
          <p:nvPr/>
        </p:nvSpPr>
        <p:spPr>
          <a:xfrm>
            <a:off x="2775288" y="2163839"/>
            <a:ext cx="71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E6F15F-B30B-4D74-0886-2160FD763871}"/>
              </a:ext>
            </a:extLst>
          </p:cNvPr>
          <p:cNvSpPr txBox="1"/>
          <p:nvPr/>
        </p:nvSpPr>
        <p:spPr>
          <a:xfrm>
            <a:off x="4950335" y="2166899"/>
            <a:ext cx="71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 год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A6FCE1-5EBA-F041-27E0-26FB7A420316}"/>
              </a:ext>
            </a:extLst>
          </p:cNvPr>
          <p:cNvSpPr txBox="1"/>
          <p:nvPr/>
        </p:nvSpPr>
        <p:spPr>
          <a:xfrm>
            <a:off x="7125382" y="2163839"/>
            <a:ext cx="71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 год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0DCFD6-EEB4-379B-1093-433AAA05C748}"/>
              </a:ext>
            </a:extLst>
          </p:cNvPr>
          <p:cNvSpPr txBox="1"/>
          <p:nvPr/>
        </p:nvSpPr>
        <p:spPr>
          <a:xfrm>
            <a:off x="2627879" y="2773714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1,4 млн руб.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1E5017-0155-291F-2CB5-8F5D8B216626}"/>
              </a:ext>
            </a:extLst>
          </p:cNvPr>
          <p:cNvSpPr txBox="1"/>
          <p:nvPr/>
        </p:nvSpPr>
        <p:spPr>
          <a:xfrm>
            <a:off x="4807911" y="2773714"/>
            <a:ext cx="1203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2,1 млн руб.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C1B045-D0D1-91A1-6BC9-C09FC1845E8D}"/>
              </a:ext>
            </a:extLst>
          </p:cNvPr>
          <p:cNvSpPr txBox="1"/>
          <p:nvPr/>
        </p:nvSpPr>
        <p:spPr>
          <a:xfrm>
            <a:off x="6882270" y="2773714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3,5 млн руб.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FB8AD7-B994-0F0A-7F0F-FFD6081118EF}"/>
              </a:ext>
            </a:extLst>
          </p:cNvPr>
          <p:cNvSpPr txBox="1"/>
          <p:nvPr/>
        </p:nvSpPr>
        <p:spPr>
          <a:xfrm>
            <a:off x="2642128" y="3344289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700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051FA5-77CF-CA57-AA98-94096D8ECF09}"/>
              </a:ext>
            </a:extLst>
          </p:cNvPr>
          <p:cNvSpPr txBox="1"/>
          <p:nvPr/>
        </p:nvSpPr>
        <p:spPr>
          <a:xfrm>
            <a:off x="4749619" y="3338423"/>
            <a:ext cx="13184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400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F6632A-3464-A20E-F8FB-97AE3E42A02E}"/>
              </a:ext>
            </a:extLst>
          </p:cNvPr>
          <p:cNvSpPr txBox="1"/>
          <p:nvPr/>
        </p:nvSpPr>
        <p:spPr>
          <a:xfrm>
            <a:off x="6882270" y="3347174"/>
            <a:ext cx="13235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400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37D484-46A1-7177-4381-6B88F7769FA4}"/>
              </a:ext>
            </a:extLst>
          </p:cNvPr>
          <p:cNvSpPr txBox="1"/>
          <p:nvPr/>
        </p:nvSpPr>
        <p:spPr>
          <a:xfrm>
            <a:off x="2624183" y="3911239"/>
            <a:ext cx="16013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340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CEE51-A2AC-7ADC-792B-B7660B920BD6}"/>
              </a:ext>
            </a:extLst>
          </p:cNvPr>
          <p:cNvSpPr txBox="1"/>
          <p:nvPr/>
        </p:nvSpPr>
        <p:spPr>
          <a:xfrm>
            <a:off x="4734593" y="3911239"/>
            <a:ext cx="1318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300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C57426-CD30-96F2-D5E2-C92251AE204B}"/>
              </a:ext>
            </a:extLst>
          </p:cNvPr>
          <p:cNvSpPr txBox="1"/>
          <p:nvPr/>
        </p:nvSpPr>
        <p:spPr>
          <a:xfrm>
            <a:off x="6882270" y="3911239"/>
            <a:ext cx="1318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300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EB69851-8374-0D7F-5651-5A9074C41128}"/>
              </a:ext>
            </a:extLst>
          </p:cNvPr>
          <p:cNvSpPr txBox="1"/>
          <p:nvPr/>
        </p:nvSpPr>
        <p:spPr>
          <a:xfrm>
            <a:off x="2627879" y="4413910"/>
            <a:ext cx="1318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360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FDE6705-1C96-6AF8-FE22-EBD0DD245941}"/>
              </a:ext>
            </a:extLst>
          </p:cNvPr>
          <p:cNvSpPr txBox="1"/>
          <p:nvPr/>
        </p:nvSpPr>
        <p:spPr>
          <a:xfrm>
            <a:off x="4716784" y="4409748"/>
            <a:ext cx="1318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100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0D3B47F-EA36-688B-AAA3-CA1D135E7AE9}"/>
              </a:ext>
            </a:extLst>
          </p:cNvPr>
          <p:cNvSpPr txBox="1"/>
          <p:nvPr/>
        </p:nvSpPr>
        <p:spPr>
          <a:xfrm>
            <a:off x="6877023" y="4408260"/>
            <a:ext cx="1318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100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68E7CC-BBFE-3B1D-AD94-30D11F041A5E}"/>
              </a:ext>
            </a:extLst>
          </p:cNvPr>
          <p:cNvSpPr txBox="1"/>
          <p:nvPr/>
        </p:nvSpPr>
        <p:spPr>
          <a:xfrm>
            <a:off x="2627879" y="4986210"/>
            <a:ext cx="1318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700 </a:t>
            </a:r>
            <a:r>
              <a:rPr lang="ru-RU" sz="1400" dirty="0" err="1"/>
              <a:t>тыс</a:t>
            </a:r>
            <a:r>
              <a:rPr lang="ru-RU" sz="1400" dirty="0"/>
              <a:t> руб.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BA0AC1-E39C-FB50-4437-D5035EA860A5}"/>
              </a:ext>
            </a:extLst>
          </p:cNvPr>
          <p:cNvSpPr txBox="1"/>
          <p:nvPr/>
        </p:nvSpPr>
        <p:spPr>
          <a:xfrm>
            <a:off x="4775521" y="4978223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1,7 млн руб.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C34D7A1-BC53-7628-C66F-D2281DEE922C}"/>
              </a:ext>
            </a:extLst>
          </p:cNvPr>
          <p:cNvSpPr txBox="1"/>
          <p:nvPr/>
        </p:nvSpPr>
        <p:spPr>
          <a:xfrm>
            <a:off x="6932715" y="4988613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3,1 млн руб.</a:t>
            </a:r>
          </a:p>
        </p:txBody>
      </p:sp>
      <p:sp>
        <p:nvSpPr>
          <p:cNvPr id="63" name="Скругленный прямоугольник 11">
            <a:extLst>
              <a:ext uri="{FF2B5EF4-FFF2-40B4-BE49-F238E27FC236}">
                <a16:creationId xmlns:a16="http://schemas.microsoft.com/office/drawing/2014/main" id="{551A3E6D-3170-AF0D-03AA-854D6D01913B}"/>
              </a:ext>
            </a:extLst>
          </p:cNvPr>
          <p:cNvSpPr/>
          <p:nvPr/>
        </p:nvSpPr>
        <p:spPr>
          <a:xfrm>
            <a:off x="446441" y="5765449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>
              <a:buClr>
                <a:srgbClr val="000000"/>
              </a:buClr>
            </a:pPr>
            <a:endParaRPr lang="ru-RU" sz="63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8960652-5A87-DD74-F0DB-2F371B61BA16}"/>
              </a:ext>
            </a:extLst>
          </p:cNvPr>
          <p:cNvSpPr txBox="1"/>
          <p:nvPr/>
        </p:nvSpPr>
        <p:spPr>
          <a:xfrm>
            <a:off x="486296" y="5829396"/>
            <a:ext cx="2131214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8">
              <a:buClr>
                <a:srgbClr val="000000"/>
              </a:buClr>
            </a:pPr>
            <a:r>
              <a:rPr lang="ru-RU" sz="91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Срок окупаемости:</a:t>
            </a:r>
          </a:p>
        </p:txBody>
      </p: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B5D56BB2-F13E-D669-7CF3-BE244B0C8A1B}"/>
              </a:ext>
            </a:extLst>
          </p:cNvPr>
          <p:cNvCxnSpPr>
            <a:cxnSpLocks/>
          </p:cNvCxnSpPr>
          <p:nvPr/>
        </p:nvCxnSpPr>
        <p:spPr>
          <a:xfrm flipV="1">
            <a:off x="3946324" y="6133946"/>
            <a:ext cx="2659967" cy="2107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78537EA0-99E5-A0F2-3064-B1295CD80923}"/>
              </a:ext>
            </a:extLst>
          </p:cNvPr>
          <p:cNvSpPr txBox="1"/>
          <p:nvPr/>
        </p:nvSpPr>
        <p:spPr>
          <a:xfrm>
            <a:off x="4719302" y="5826169"/>
            <a:ext cx="10402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6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412447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F8CF-2364-98DC-DC3E-3F8F2DF1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656228-AAF9-9B70-FED4-574BCFBE2EEB}"/>
              </a:ext>
            </a:extLst>
          </p:cNvPr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09    ПЛАН РАЗВИТИЯ ПРОЕКТА</a:t>
            </a:r>
          </a:p>
        </p:txBody>
      </p:sp>
      <p:sp>
        <p:nvSpPr>
          <p:cNvPr id="35" name="Скругленный прямоугольник 14">
            <a:extLst>
              <a:ext uri="{FF2B5EF4-FFF2-40B4-BE49-F238E27FC236}">
                <a16:creationId xmlns:a16="http://schemas.microsoft.com/office/drawing/2014/main" id="{60C948B4-43EE-497C-DC44-6B0FEE469106}"/>
              </a:ext>
            </a:extLst>
          </p:cNvPr>
          <p:cNvSpPr/>
          <p:nvPr/>
        </p:nvSpPr>
        <p:spPr>
          <a:xfrm>
            <a:off x="417092" y="1665155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F264A9-4FB3-5EB6-7D5D-BACF0387A56E}"/>
              </a:ext>
            </a:extLst>
          </p:cNvPr>
          <p:cNvSpPr txBox="1"/>
          <p:nvPr/>
        </p:nvSpPr>
        <p:spPr>
          <a:xfrm>
            <a:off x="345084" y="1659928"/>
            <a:ext cx="88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1 этап</a:t>
            </a:r>
          </a:p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2025 год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908BDAB-6150-8D03-BF5F-B1E56C4DDB26}"/>
              </a:ext>
            </a:extLst>
          </p:cNvPr>
          <p:cNvCxnSpPr>
            <a:cxnSpLocks/>
          </p:cNvCxnSpPr>
          <p:nvPr/>
        </p:nvCxnSpPr>
        <p:spPr>
          <a:xfrm>
            <a:off x="1331640" y="508518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EB30337-10DE-4D2D-CF41-9AEFE771BC04}"/>
              </a:ext>
            </a:extLst>
          </p:cNvPr>
          <p:cNvCxnSpPr>
            <a:cxnSpLocks/>
          </p:cNvCxnSpPr>
          <p:nvPr/>
        </p:nvCxnSpPr>
        <p:spPr>
          <a:xfrm>
            <a:off x="1280664" y="6342744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14">
            <a:extLst>
              <a:ext uri="{FF2B5EF4-FFF2-40B4-BE49-F238E27FC236}">
                <a16:creationId xmlns:a16="http://schemas.microsoft.com/office/drawing/2014/main" id="{F668F3C0-9AAF-C3DC-B81A-8ED46B3A7F50}"/>
              </a:ext>
            </a:extLst>
          </p:cNvPr>
          <p:cNvSpPr/>
          <p:nvPr/>
        </p:nvSpPr>
        <p:spPr>
          <a:xfrm>
            <a:off x="395536" y="3880682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14">
            <a:extLst>
              <a:ext uri="{FF2B5EF4-FFF2-40B4-BE49-F238E27FC236}">
                <a16:creationId xmlns:a16="http://schemas.microsoft.com/office/drawing/2014/main" id="{529C71B3-179C-B8B6-09D9-4218924B3B2F}"/>
              </a:ext>
            </a:extLst>
          </p:cNvPr>
          <p:cNvSpPr/>
          <p:nvPr/>
        </p:nvSpPr>
        <p:spPr>
          <a:xfrm>
            <a:off x="418869" y="5386195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3F08CB-3E2B-DC09-6BF7-75300C745764}"/>
              </a:ext>
            </a:extLst>
          </p:cNvPr>
          <p:cNvSpPr txBox="1"/>
          <p:nvPr/>
        </p:nvSpPr>
        <p:spPr>
          <a:xfrm>
            <a:off x="345084" y="3885908"/>
            <a:ext cx="88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2 этап</a:t>
            </a:r>
          </a:p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2026 год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22FB1-3E28-D40A-39A5-BD13C3A56302}"/>
              </a:ext>
            </a:extLst>
          </p:cNvPr>
          <p:cNvSpPr txBox="1"/>
          <p:nvPr/>
        </p:nvSpPr>
        <p:spPr>
          <a:xfrm>
            <a:off x="364225" y="5370515"/>
            <a:ext cx="88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3 этап</a:t>
            </a:r>
          </a:p>
          <a:p>
            <a:pPr algn="ctr"/>
            <a:r>
              <a:rPr lang="ru-RU" sz="1200" dirty="0">
                <a:latin typeface="Montserrat Medium" panose="00000600000000000000" pitchFamily="2" charset="-52"/>
              </a:rPr>
              <a:t>2027 год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3ADCF0-59E8-616B-FE43-6DF79C61C523}"/>
              </a:ext>
            </a:extLst>
          </p:cNvPr>
          <p:cNvSpPr txBox="1"/>
          <p:nvPr/>
        </p:nvSpPr>
        <p:spPr>
          <a:xfrm>
            <a:off x="1606104" y="514325"/>
            <a:ext cx="5310336" cy="3301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оздание юридического лица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одготовка материально-технической базы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технологии: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Тестирование и подбор параметров производственного                    процесса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наиболее экономически выгодного продукта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олучение опытного образца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прав на интеллектуальную собственность получение патента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58BC80-1882-89C9-54BA-4CFCCC2BBC5C}"/>
              </a:ext>
            </a:extLst>
          </p:cNvPr>
          <p:cNvSpPr txBox="1"/>
          <p:nvPr/>
        </p:nvSpPr>
        <p:spPr>
          <a:xfrm>
            <a:off x="1606104" y="3653392"/>
            <a:ext cx="5310336" cy="1339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окупка дополнительного оборудования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олучение партий новых изделий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математической модели процесса ферментации мороженного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59C26EC-04B5-E147-BEB7-E0738F092CCE}"/>
              </a:ext>
            </a:extLst>
          </p:cNvPr>
          <p:cNvCxnSpPr>
            <a:cxnSpLocks/>
          </p:cNvCxnSpPr>
          <p:nvPr/>
        </p:nvCxnSpPr>
        <p:spPr>
          <a:xfrm>
            <a:off x="1331640" y="3429000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F718C37-D6C7-E50E-BFDF-80C3A73856D7}"/>
              </a:ext>
            </a:extLst>
          </p:cNvPr>
          <p:cNvSpPr txBox="1"/>
          <p:nvPr/>
        </p:nvSpPr>
        <p:spPr>
          <a:xfrm>
            <a:off x="1606104" y="5193059"/>
            <a:ext cx="5310336" cy="1076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новых образцов мороженного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технологии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нормативно-технической документации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98881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10    КОМАНДА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FA71C9E-2F22-F726-DB11-3938BDCDF0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6016" y="980727"/>
            <a:ext cx="1798594" cy="180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EEF4AE5-7665-10CA-07C0-EC1CF935B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980727"/>
            <a:ext cx="1800000" cy="180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B1E4C5-D62E-BD70-9D01-C997E3C65040}"/>
              </a:ext>
            </a:extLst>
          </p:cNvPr>
          <p:cNvSpPr txBox="1"/>
          <p:nvPr/>
        </p:nvSpPr>
        <p:spPr>
          <a:xfrm>
            <a:off x="2300490" y="1557561"/>
            <a:ext cx="1761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Старцева Диана</a:t>
            </a:r>
          </a:p>
          <a:p>
            <a:r>
              <a:rPr lang="ru-RU" dirty="0"/>
              <a:t>- Лидер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867224-98C6-E9C2-E67F-9E3A5C9ABA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143" y="3933256"/>
            <a:ext cx="1800000" cy="180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249ED3-EBF8-85C9-1416-F1EE37CF93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610" y="3933256"/>
            <a:ext cx="1800000" cy="180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D6C3EF-746E-5087-DC84-F9D2AF956919}"/>
              </a:ext>
            </a:extLst>
          </p:cNvPr>
          <p:cNvSpPr txBox="1"/>
          <p:nvPr/>
        </p:nvSpPr>
        <p:spPr>
          <a:xfrm>
            <a:off x="2300490" y="4510088"/>
            <a:ext cx="2128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u="sng" dirty="0"/>
              <a:t>Доброхотова Ирина                     </a:t>
            </a:r>
          </a:p>
          <a:p>
            <a:r>
              <a:rPr lang="ru-RU" dirty="0"/>
              <a:t>- Аналитик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5BA355-500F-8558-CC03-154441CC2322}"/>
              </a:ext>
            </a:extLst>
          </p:cNvPr>
          <p:cNvSpPr txBox="1"/>
          <p:nvPr/>
        </p:nvSpPr>
        <p:spPr>
          <a:xfrm>
            <a:off x="6514610" y="1557561"/>
            <a:ext cx="2599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Владимирова Екатерина</a:t>
            </a:r>
          </a:p>
          <a:p>
            <a:r>
              <a:rPr lang="ru-RU" dirty="0"/>
              <a:t>- Технолог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E56DE7-FA1F-4934-1EBB-46A801D340D1}"/>
              </a:ext>
            </a:extLst>
          </p:cNvPr>
          <p:cNvSpPr txBox="1"/>
          <p:nvPr/>
        </p:nvSpPr>
        <p:spPr>
          <a:xfrm>
            <a:off x="6514610" y="4510087"/>
            <a:ext cx="1891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u="sng" dirty="0" err="1"/>
              <a:t>Гольцман</a:t>
            </a:r>
            <a:r>
              <a:rPr lang="ru-RU" sz="1800" u="sng" dirty="0"/>
              <a:t> Регина                               </a:t>
            </a:r>
          </a:p>
          <a:p>
            <a:r>
              <a:rPr lang="ru-RU" dirty="0"/>
              <a:t>- Администратор</a:t>
            </a:r>
          </a:p>
        </p:txBody>
      </p:sp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016224" cy="68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758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" y="6024517"/>
            <a:ext cx="1083210" cy="582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53" y="6165304"/>
            <a:ext cx="1368152" cy="4154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3" y="6159044"/>
            <a:ext cx="1063352" cy="3817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165304"/>
            <a:ext cx="1326552" cy="3325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42" y="5534005"/>
            <a:ext cx="1222594" cy="415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82" y="5661723"/>
            <a:ext cx="1201986" cy="1802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83436"/>
            <a:ext cx="2026568" cy="738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2" y="498542"/>
            <a:ext cx="2089273" cy="77021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11560" y="1956934"/>
            <a:ext cx="5617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Контакты команды «</a:t>
            </a:r>
            <a:r>
              <a:rPr lang="ru-RU" sz="2400" dirty="0" err="1">
                <a:latin typeface="Montserrat Medium" panose="00000600000000000000" pitchFamily="2" charset="-52"/>
              </a:rPr>
              <a:t>Биомороженое</a:t>
            </a:r>
            <a:r>
              <a:rPr lang="ru-RU" sz="2400" dirty="0">
                <a:latin typeface="Montserrat Medium" panose="00000600000000000000" pitchFamily="2" charset="-52"/>
              </a:rPr>
              <a:t>»:</a:t>
            </a:r>
          </a:p>
          <a:p>
            <a:endParaRPr lang="ru-RU" sz="2400" dirty="0">
              <a:latin typeface="Montserrat Medium" panose="00000600000000000000" pitchFamily="2" charset="-52"/>
            </a:endParaRPr>
          </a:p>
          <a:p>
            <a:r>
              <a:rPr lang="ru-RU" sz="2400" dirty="0" err="1">
                <a:latin typeface="Montserrat Medium" panose="00000600000000000000" pitchFamily="2" charset="-52"/>
              </a:rPr>
              <a:t>Эл.почта</a:t>
            </a:r>
            <a:r>
              <a:rPr lang="ru-RU" sz="2400" dirty="0">
                <a:latin typeface="Montserrat Medium" panose="00000600000000000000" pitchFamily="2" charset="-52"/>
              </a:rPr>
              <a:t>- </a:t>
            </a:r>
            <a:r>
              <a:rPr lang="en-US" sz="2400" dirty="0">
                <a:latin typeface="Montserrat Medium" panose="00000600000000000000" pitchFamily="2" charset="-52"/>
                <a:hlinkClick r:id="rId12"/>
              </a:rPr>
              <a:t>diana</a:t>
            </a:r>
            <a:r>
              <a:rPr lang="ru-RU" sz="2400" dirty="0">
                <a:latin typeface="Montserrat Medium" panose="00000600000000000000" pitchFamily="2" charset="-52"/>
                <a:hlinkClick r:id="rId12"/>
              </a:rPr>
              <a:t>.</a:t>
            </a:r>
            <a:r>
              <a:rPr lang="en-US" sz="2400" dirty="0">
                <a:latin typeface="Montserrat Medium" panose="00000600000000000000" pitchFamily="2" charset="-52"/>
                <a:hlinkClick r:id="rId12"/>
              </a:rPr>
              <a:t>star</a:t>
            </a:r>
            <a:r>
              <a:rPr lang="ru-RU" sz="2400" dirty="0">
                <a:latin typeface="Montserrat Medium" panose="00000600000000000000" pitchFamily="2" charset="-52"/>
                <a:hlinkClick r:id="rId12"/>
              </a:rPr>
              <a:t>.</a:t>
            </a:r>
            <a:r>
              <a:rPr lang="en-US" sz="2400" dirty="0">
                <a:latin typeface="Montserrat Medium" panose="00000600000000000000" pitchFamily="2" charset="-52"/>
                <a:hlinkClick r:id="rId12"/>
              </a:rPr>
              <a:t>06@bk</a:t>
            </a:r>
            <a:r>
              <a:rPr lang="ru-RU" sz="2400" dirty="0">
                <a:latin typeface="Montserrat Medium" panose="00000600000000000000" pitchFamily="2" charset="-52"/>
                <a:hlinkClick r:id="rId12"/>
              </a:rPr>
              <a:t>.</a:t>
            </a:r>
            <a:r>
              <a:rPr lang="en-US" sz="2400" dirty="0" err="1">
                <a:latin typeface="Montserrat Medium" panose="00000600000000000000" pitchFamily="2" charset="-52"/>
                <a:hlinkClick r:id="rId12"/>
              </a:rPr>
              <a:t>ru</a:t>
            </a:r>
            <a:endParaRPr lang="ru-RU" sz="2400" dirty="0">
              <a:latin typeface="Montserrat Medium" panose="00000600000000000000" pitchFamily="2" charset="-52"/>
            </a:endParaRPr>
          </a:p>
          <a:p>
            <a:r>
              <a:rPr lang="ru-RU" sz="2400" dirty="0">
                <a:latin typeface="Montserrat Medium" panose="00000600000000000000" pitchFamily="2" charset="-52"/>
              </a:rPr>
              <a:t>Старцева Диана Петровна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2515" y="4132987"/>
            <a:ext cx="399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 Medium" panose="00000600000000000000" pitchFamily="2" charset="-52"/>
              </a:rPr>
              <a:t>Спасибо за внимание!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8E292D-B714-4806-981F-60C08611C6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7" y="5293467"/>
            <a:ext cx="1027469" cy="6856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96FE65-309D-4AD6-93FD-AF1839638B9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455" y="2489977"/>
            <a:ext cx="2504782" cy="245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8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804</Words>
  <Application>Microsoft Office PowerPoint</Application>
  <PresentationFormat>Экран (4:3)</PresentationFormat>
  <Paragraphs>163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Montserrat Medium</vt:lpstr>
      <vt:lpstr>Montserrat Regular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Акселератор ОмГТУ</dc:title>
  <dc:creator>Мария И. Веревкина</dc:creator>
  <cp:lastModifiedBy>Пользователь</cp:lastModifiedBy>
  <cp:revision>37</cp:revision>
  <dcterms:created xsi:type="dcterms:W3CDTF">2024-06-06T03:31:29Z</dcterms:created>
  <dcterms:modified xsi:type="dcterms:W3CDTF">2024-12-03T16:13:59Z</dcterms:modified>
</cp:coreProperties>
</file>