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295" r:id="rId4"/>
    <p:sldId id="261" r:id="rId5"/>
    <p:sldId id="262" r:id="rId6"/>
    <p:sldId id="263" r:id="rId7"/>
    <p:sldId id="273" r:id="rId8"/>
    <p:sldId id="279" r:id="rId9"/>
    <p:sldId id="296" r:id="rId10"/>
    <p:sldId id="266" r:id="rId11"/>
    <p:sldId id="269" r:id="rId12"/>
    <p:sldId id="270" r:id="rId13"/>
    <p:sldId id="271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8F00FF"/>
    <a:srgbClr val="5B9BD5"/>
    <a:srgbClr val="D9D9D9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93059" autoAdjust="0"/>
  </p:normalViewPr>
  <p:slideViewPr>
    <p:cSldViewPr snapToGrid="0" showGuides="1">
      <p:cViewPr varScale="1">
        <p:scale>
          <a:sx n="83" d="100"/>
          <a:sy n="83" d="100"/>
        </p:scale>
        <p:origin x="-29" y="72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3031194"/>
            <a:ext cx="9144000" cy="889606"/>
          </a:xfrm>
        </p:spPr>
        <p:txBody>
          <a:bodyPr>
            <a:normAutofit/>
          </a:bodyPr>
          <a:lstStyle/>
          <a:p>
            <a:r>
              <a:rPr lang="ru-RU" sz="4500" dirty="0">
                <a:solidFill>
                  <a:schemeClr val="tx1"/>
                </a:solidFill>
              </a:rPr>
              <a:t>Соревнования </a:t>
            </a:r>
            <a:r>
              <a:rPr lang="en-US" sz="4500" dirty="0">
                <a:solidFill>
                  <a:schemeClr val="tx1"/>
                </a:solidFill>
              </a:rPr>
              <a:t>LEGO </a:t>
            </a:r>
            <a:r>
              <a:rPr lang="ru-RU" sz="4500" dirty="0">
                <a:solidFill>
                  <a:schemeClr val="tx1"/>
                </a:solidFill>
              </a:rPr>
              <a:t>сумо</a:t>
            </a:r>
            <a:endParaRPr lang="ru-RU" sz="4500" dirty="0">
              <a:solidFill>
                <a:schemeClr val="tx1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 rot="16200000">
            <a:off x="8291696" y="2953251"/>
            <a:ext cx="6858001" cy="951498"/>
            <a:chOff x="0" y="692501"/>
            <a:chExt cx="2624903" cy="9707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/>
          <p:cNvSpPr txBox="1"/>
          <p:nvPr/>
        </p:nvSpPr>
        <p:spPr>
          <a:xfrm>
            <a:off x="95434" y="5533818"/>
            <a:ext cx="9144000" cy="889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45" algn="l">
              <a:spcBef>
                <a:spcPts val="1000"/>
              </a:spcBef>
            </a:pPr>
            <a:r>
              <a:rPr lang="ru-RU" sz="18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Докладчик: Болотбек уулу Тилекбек</a:t>
            </a:r>
            <a:endParaRPr lang="ru-RU" sz="18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11567160" y="6216015"/>
            <a:ext cx="426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1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/>
          <p:cNvSpPr txBox="1"/>
          <p:nvPr/>
        </p:nvSpPr>
        <p:spPr>
          <a:xfrm>
            <a:off x="0" y="0"/>
            <a:ext cx="1037216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10" name="Таблица 10"/>
          <p:cNvGraphicFramePr>
            <a:graphicFrameLocks noGrp="1"/>
          </p:cNvGraphicFramePr>
          <p:nvPr/>
        </p:nvGraphicFramePr>
        <p:xfrm>
          <a:off x="403860" y="1661135"/>
          <a:ext cx="10198100" cy="3157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0"/>
                <a:gridCol w="6858000"/>
              </a:tblGrid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Проект родился по инициативе студентов, которым нарвилось собирать и устривать бои роботов 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LEGO </a:t>
                      </a: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роботов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Соревнование LEGO Сумо — это мероприятие, которое объединяющая элементы робототехники и соревнования. Участники создают своих роботов из конструктора LEGO, которые сражаются на арене, стремясь вытолкнуть противника за её пределы. 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/>
          <p:cNvSpPr txBox="1"/>
          <p:nvPr/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8" name="Группа 37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8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Обучающиеся </a:t>
                      </a:r>
                      <a:r>
                        <a:rPr lang="ru-RU" sz="2600" dirty="0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школ, колледжей, университетов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/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 panose="020F0502020204030204"/>
              <a:buNone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8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Обучающиеся школ, колледжей и университетов  часто сталкиваются с  недостатком практического опыта и мотивации  в  изучении STEM-предметов. 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Традиционные уроки  и  лекции  могут  быть  слишком  теоретическими  и  не  достаточно  увлекательными,  что  приводит  к  потере  интереса  к  науке  и  технике.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Проект  LEGO  сумо  решает  эту  проблему,  предлагая  занимательный  и  практический  подход  к  обучению  STEM-дисциплинам.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/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Решение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6" name="Таблица 10"/>
          <p:cNvGraphicFramePr>
            <a:graphicFrameLocks noGrp="1"/>
          </p:cNvGraphicFramePr>
          <p:nvPr/>
        </p:nvGraphicFramePr>
        <p:xfrm>
          <a:off x="467360" y="108201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Практическое обучение: Проект предоставляет возможность собрать робота, запрограммировать его поведение и проверить его в реальных условиях соревнований.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Игровой  формат:  Соревнования  LEGO  сумо  предлагают  занимательный  и  мотивирующий  формат  обучения,  который  делает  процесс  более  увлекательным  и  интересным.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Командная работа:  Участники  работают  в  командах,  что  способствует  развитию  коммуникативных  навыков  и  командного духа.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Стимул  к  самосовершенствованию:  Соревнования  заставляют  участников  стараться  улучшать  свои  навыки  и  достигать  более  высоких  результатов.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Доступность:  Проект  доступен  для  студентов  всех  уровней  подготовки  и  интересов.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/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8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Ключевые характеристики: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Доступность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Простота сборки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Творческий потенциал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Практические навыки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Социальное взаимодействие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Набор  LEGO  для  создания  робота-сумо:  $30-$50 (в зависимости  от  комплектации).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Платформа  для  проведения  соревнований:  $1000-$2000 (однократные  затраты  на  разработку  и  поддержку).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/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Рынок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7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Рынок для продукта "LEGO Сумо"  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уже существует, но он находится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в стадии активного развития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289339" y="1688871"/>
            <a:ext cx="4451892" cy="4388152"/>
          </a:xfrm>
          <a:prstGeom prst="ellipse">
            <a:avLst/>
          </a:prstGeom>
          <a:solidFill>
            <a:srgbClr val="FCAF17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dirty="0"/>
          </a:p>
        </p:txBody>
      </p:sp>
      <p:sp>
        <p:nvSpPr>
          <p:cNvPr id="6" name="TextBox 4"/>
          <p:cNvSpPr txBox="1"/>
          <p:nvPr/>
        </p:nvSpPr>
        <p:spPr>
          <a:xfrm>
            <a:off x="7002243" y="2083915"/>
            <a:ext cx="151304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 dirty="0">
                <a:solidFill>
                  <a:schemeClr val="bg1"/>
                </a:solidFill>
              </a:rPr>
              <a:t>TAM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altLang="en-US" b="1" dirty="0">
                <a:solidFill>
                  <a:schemeClr val="bg1"/>
                </a:solidFill>
              </a:rPr>
              <a:t>1</a:t>
            </a:r>
            <a:r>
              <a:rPr lang="ru-RU" b="1" dirty="0">
                <a:solidFill>
                  <a:schemeClr val="bg1"/>
                </a:solidFill>
              </a:rPr>
              <a:t> млрд чел.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469579" y="2674694"/>
            <a:ext cx="2872977" cy="3007286"/>
          </a:xfrm>
          <a:prstGeom prst="ellipse">
            <a:avLst/>
          </a:prstGeom>
          <a:solidFill>
            <a:srgbClr val="9F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dirty="0"/>
          </a:p>
        </p:txBody>
      </p:sp>
      <p:sp>
        <p:nvSpPr>
          <p:cNvPr id="9" name="TextBox 7"/>
          <p:cNvSpPr txBox="1"/>
          <p:nvPr/>
        </p:nvSpPr>
        <p:spPr>
          <a:xfrm>
            <a:off x="8001236" y="3236616"/>
            <a:ext cx="174061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 dirty="0">
                <a:solidFill>
                  <a:schemeClr val="bg1"/>
                </a:solidFill>
              </a:rPr>
              <a:t>SAM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500 </a:t>
            </a:r>
            <a:r>
              <a:rPr lang="ru-RU" b="1" dirty="0" err="1">
                <a:solidFill>
                  <a:schemeClr val="bg1"/>
                </a:solidFill>
              </a:rPr>
              <a:t>млн чел.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314743" y="3993683"/>
            <a:ext cx="1607496" cy="1429867"/>
          </a:xfrm>
          <a:prstGeom prst="ellipse">
            <a:avLst/>
          </a:prstGeom>
          <a:solidFill>
            <a:srgbClr val="FD493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dirty="0"/>
          </a:p>
        </p:txBody>
      </p:sp>
      <p:sp>
        <p:nvSpPr>
          <p:cNvPr id="11" name="TextBox 9"/>
          <p:cNvSpPr txBox="1"/>
          <p:nvPr/>
        </p:nvSpPr>
        <p:spPr>
          <a:xfrm>
            <a:off x="8396671" y="4385451"/>
            <a:ext cx="144364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 dirty="0">
                <a:solidFill>
                  <a:schemeClr val="bg1"/>
                </a:solidFill>
              </a:rPr>
              <a:t>SOM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10</a:t>
            </a:r>
            <a:r>
              <a:rPr lang="ru-RU" b="1" dirty="0">
                <a:solidFill>
                  <a:schemeClr val="bg1"/>
                </a:solidFill>
              </a:rPr>
              <a:t> млн чел.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462465" y="1402173"/>
          <a:ext cx="10315577" cy="457644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1133"/>
                <a:gridCol w="2141111"/>
                <a:gridCol w="2141111"/>
                <a:gridCol w="2141111"/>
                <a:gridCol w="2141111"/>
              </a:tblGrid>
              <a:tr h="7485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  <a:endParaRPr lang="ru-RU" sz="1600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</a:rPr>
                        <a:t>Мы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 Компьютерные  игры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Кружки и секции по робототехнике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World Robot Olympiad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Доступность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Простота  использования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Игровой  формат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  <a:endParaRPr lang="ru-RU" sz="1600" dirty="0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  <a:endParaRPr lang="ru-RU" sz="1600" dirty="0"/>
                    </a:p>
                  </a:txBody>
                  <a:tcPr anchor="ctr" anchorCtr="0"/>
                </a:tc>
              </a:tr>
            </a:tbl>
          </a:graphicData>
        </a:graphic>
      </p:graphicFrame>
      <p:grpSp>
        <p:nvGrpSpPr>
          <p:cNvPr id="27" name="Группа 26"/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/>
          <p:cNvSpPr txBox="1"/>
          <p:nvPr/>
        </p:nvSpPr>
        <p:spPr>
          <a:xfrm>
            <a:off x="0" y="0"/>
            <a:ext cx="10206182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7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Продукт: Набор LEGO для создания роботов-сумо.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Услуга: Организация соревнований LEGO сумо (онлайн и оффлайн) + Платформа для проведения соревнований.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Технология: Платформа для проведения соревнований LEGO сумо (виртуальный ринг, система подсчета баллов,  возможность просмотра результатов и архива).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Набор LEGO для создания роботов-сумо:$30-50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Участие в онлайн-соревнованиях (подписка на месяц/год):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$5-10/$50-100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/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45" name="Table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38785" y="1440180"/>
          <a:ext cx="10363200" cy="41827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665"/>
                <a:gridCol w="3289300"/>
                <a:gridCol w="3289935"/>
                <a:gridCol w="3289300"/>
              </a:tblGrid>
              <a:tr h="108077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  <a:endParaRPr lang="ru-RU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  <a:endParaRPr lang="ru-RU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  <a:endParaRPr lang="ru-RU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  <a:endParaRPr lang="ru-RU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</a:tr>
              <a:tr h="9912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идеи и анализ рынка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Создание </a:t>
                      </a:r>
                      <a:r>
                        <a:rPr lang="en-US" sz="1600" dirty="0"/>
                        <a:t>MVP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Масштабирование и выход на самоокупаемость</a:t>
                      </a:r>
                      <a:endParaRPr lang="ru-RU" sz="1600" dirty="0"/>
                    </a:p>
                  </a:txBody>
                  <a:tcPr anchor="ctr"/>
                </a:tc>
              </a:tr>
              <a:tr h="10553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бизнес-модели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Проверка спроса на рынке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Улучшение продукта</a:t>
                      </a:r>
                      <a:endParaRPr lang="ru-RU" sz="1600" dirty="0"/>
                    </a:p>
                  </a:txBody>
                  <a:tcPr anchor="ctr"/>
                </a:tc>
              </a:tr>
              <a:tr h="10553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команды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/>
          <p:cNvGraphicFramePr/>
          <p:nvPr/>
        </p:nvGraphicFramePr>
        <p:xfrm>
          <a:off x="456102" y="918454"/>
          <a:ext cx="10467537" cy="5009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/>
                <a:gridCol w="3871699"/>
                <a:gridCol w="2690825"/>
                <a:gridCol w="1452157"/>
                <a:gridCol w="1888910"/>
              </a:tblGrid>
              <a:tr h="32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в тыс. рублей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</a:tr>
              <a:tr h="790376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 vMerge="1">
                  <a:tcPr/>
                </a:tc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нужная сумма + 10%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нужная сумма + 10%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нужная сумма + 10%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4.2.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Расходы на аренду (помещение, оборудование и др.)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нужная сумма (необходим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юр.адрес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) + запас на несколько месяцев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4.3.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 юридических и бухгалтерских услуг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Нужная сумма (5 тыс. рублей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в месяц) + запас на несколько месяцев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4.4.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/>
                          <a:cs typeface="Times New Roman" panose="02020603050405020304"/>
                        </a:rPr>
                        <a:t>нужная сумма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рублей в месяц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  <a:tr h="41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effectLst/>
                        <a:latin typeface="+mn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11" marR="68511" marT="0" marB="0" anchor="ctr"/>
                </a:tc>
              </a:tr>
            </a:tbl>
          </a:graphicData>
        </a:graphic>
      </p:graphicFrame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45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</a:rPr>
              <a:t>Прогнозная общая смета на </a:t>
            </a:r>
            <a:r>
              <a:rPr lang="ru-RU" sz="40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1</a:t>
            </a: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</a:rPr>
              <a:t> год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en-US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  <a:endParaRPr lang="ru-RU" sz="2000" b="1" dirty="0">
              <a:solidFill>
                <a:srgbClr val="7030A0"/>
              </a:solidFill>
            </a:endParaRP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Прогнозная смета должна быть рассчитана на период, который равен реализации тех этапов, которые будут отображены в этой презентации на слайде 12 (конечным этапом может быть: выход на точку безубыточности, создание пилотной серии продукции или др.). Это может быть 7 месяцев,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  год, 2 года или др. срок. </a:t>
            </a:r>
            <a:endParaRPr lang="ru-RU" sz="2000" dirty="0">
              <a:solidFill>
                <a:schemeClr val="tx1"/>
              </a:solidFill>
            </a:endParaRPr>
          </a:p>
          <a:p>
            <a:pPr marL="381000"/>
            <a:r>
              <a:rPr lang="ru-RU" sz="2000" dirty="0">
                <a:solidFill>
                  <a:schemeClr val="tx1"/>
                </a:solidFill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en-US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en-US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Стрелка: вправо 1"/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45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</a:rPr>
              <a:t>Риски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5" name="Таблица 10"/>
          <p:cNvGraphicFramePr>
            <a:graphicFrameLocks noGrp="1"/>
          </p:cNvGraphicFramePr>
          <p:nvPr/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/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 Риск:  Проблемы  с  интеллектуальной  собственностью,  несоблюдение  законодательства  о  защите  данных,  проблемы  с  лицензиями  на  использование  LEGO.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600" dirty="0">
                          <a:solidFill>
                            <a:schemeClr val="tx1"/>
                          </a:solidFill>
                        </a:rPr>
                        <a:t>  Минимизация  риска:  Проконсультироваться  с  юристами  по  вопросам  интеллектуальной  собственности  и  защиты  данных,  оформить  необходимые  лицензии  на  использование  LEGO.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/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45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Команда</a:t>
            </a:r>
            <a:endParaRPr sz="4000" b="1" dirty="0">
              <a:solidFill>
                <a:srgbClr val="7030A0"/>
              </a:solidFill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2" name="Таблица 10"/>
          <p:cNvGraphicFramePr>
            <a:graphicFrameLocks noGrp="1"/>
          </p:cNvGraphicFramePr>
          <p:nvPr/>
        </p:nvGraphicFramePr>
        <p:xfrm>
          <a:off x="108585" y="1439506"/>
          <a:ext cx="10482580" cy="4716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6165"/>
                <a:gridCol w="3438525"/>
                <a:gridCol w="3438101"/>
              </a:tblGrid>
              <a:tr h="1878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7815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Болотбек уулу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Тилекбек - лидер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6821" t="3834" r="9578" b="13025"/>
          <a:stretch>
            <a:fillRect/>
          </a:stretch>
        </p:blipFill>
        <p:spPr bwMode="auto">
          <a:xfrm>
            <a:off x="133985" y="1350010"/>
            <a:ext cx="2204085" cy="2720975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17520" y="1274445"/>
            <a:ext cx="2095500" cy="279654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rcRect l="31758" r="28283"/>
          <a:stretch>
            <a:fillRect/>
          </a:stretch>
        </p:blipFill>
        <p:spPr bwMode="auto">
          <a:xfrm>
            <a:off x="5792470" y="1274445"/>
            <a:ext cx="2179320" cy="298704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8" name="Изображение 7"/>
          <p:cNvPicPr/>
          <p:nvPr/>
        </p:nvPicPr>
        <p:blipFill>
          <a:blip r:embed="rId5"/>
          <a:srcRect l="15302" t="14907"/>
          <a:stretch>
            <a:fillRect/>
          </a:stretch>
        </p:blipFill>
        <p:spPr bwMode="auto">
          <a:xfrm>
            <a:off x="8545195" y="1274445"/>
            <a:ext cx="2324100" cy="295529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9" name="Текстовое поле 8"/>
          <p:cNvSpPr txBox="1"/>
          <p:nvPr/>
        </p:nvSpPr>
        <p:spPr>
          <a:xfrm>
            <a:off x="2815590" y="4495800"/>
            <a:ext cx="249936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ru-RU" sz="2000" dirty="0">
                <a:sym typeface="+mn-ea"/>
              </a:rPr>
              <a:t>Халитов Тимур - делопроизводитель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altLang="en-US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702935" y="4495800"/>
            <a:ext cx="23164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sz="2000" dirty="0">
                <a:sym typeface="+mn-ea"/>
              </a:rPr>
              <a:t>Эсоев Шхриёр - интегратор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8407400" y="4655820"/>
            <a:ext cx="2651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000"/>
              <a:t>Хафизова Айлина - администратор</a:t>
            </a:r>
            <a:endParaRPr lang="ru-RU" altLang="en-US" sz="20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16*329"/>
  <p:tag name="TABLE_ENDDRAG_RECT" val="34*113*816*32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4557</Words>
  <Application>WPS Presentation</Application>
  <PresentationFormat>Широкоэкранный</PresentationFormat>
  <Paragraphs>295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SimSun</vt:lpstr>
      <vt:lpstr>Wingdings</vt:lpstr>
      <vt:lpstr>Helvetica</vt:lpstr>
      <vt:lpstr>Calibri</vt:lpstr>
      <vt:lpstr>Inter</vt:lpstr>
      <vt:lpstr>Segoe Print</vt:lpstr>
      <vt:lpstr>Times New Roman</vt:lpstr>
      <vt:lpstr>Calibri Light</vt:lpstr>
      <vt:lpstr>Microsoft YaHei</vt:lpstr>
      <vt:lpstr>Arial Unicode MS</vt:lpstr>
      <vt:lpstr>Calibri</vt:lpstr>
      <vt:lpstr>Тема Office</vt:lpstr>
      <vt:lpstr>Соревнования LEGO сумо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Конкуренты</vt:lpstr>
      <vt:lpstr>PowerPoint 演示文稿</vt:lpstr>
      <vt:lpstr>PowerPoint 演示文稿</vt:lpstr>
      <vt:lpstr>Прогнозная общая смета на 1 год</vt:lpstr>
      <vt:lpstr>Риски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Тилек Болотбек уулу</cp:lastModifiedBy>
  <cp:revision>95</cp:revision>
  <dcterms:created xsi:type="dcterms:W3CDTF">2021-12-09T11:36:00Z</dcterms:created>
  <dcterms:modified xsi:type="dcterms:W3CDTF">2024-10-24T07:35:17Z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F42C30494B604ECE99A82ED1143DBAAD_13</vt:lpwstr>
  </property>
  <property fmtid="{D5CDD505-2E9C-101B-9397-08002B2CF9AE}" pid="3" name="KSOProductBuildVer">
    <vt:lpwstr>1049-12.2.0.18607</vt:lpwstr>
  </property>
</Properties>
</file>