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ink/ink1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2"/>
  </p:notesMasterIdLst>
  <p:sldIdLst>
    <p:sldId id="256" r:id="rId4"/>
    <p:sldId id="309" r:id="rId5"/>
    <p:sldId id="297" r:id="rId6"/>
    <p:sldId id="285" r:id="rId7"/>
    <p:sldId id="288" r:id="rId8"/>
    <p:sldId id="303" r:id="rId9"/>
    <p:sldId id="263" r:id="rId10"/>
    <p:sldId id="287" r:id="rId11"/>
    <p:sldId id="299" r:id="rId12"/>
    <p:sldId id="304" r:id="rId13"/>
    <p:sldId id="301" r:id="rId14"/>
    <p:sldId id="300" r:id="rId15"/>
    <p:sldId id="305" r:id="rId16"/>
    <p:sldId id="308" r:id="rId17"/>
    <p:sldId id="290" r:id="rId18"/>
    <p:sldId id="291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6"/>
    <p:restoredTop sz="94270" autoAdjust="0"/>
  </p:normalViewPr>
  <p:slideViewPr>
    <p:cSldViewPr>
      <p:cViewPr>
        <p:scale>
          <a:sx n="89" d="100"/>
          <a:sy n="89" d="100"/>
        </p:scale>
        <p:origin x="144" y="81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000" b="0" i="0" u="none" dirty="0">
              <a:solidFill>
                <a:schemeClr val="tx1"/>
              </a:solidFill>
            </a:rPr>
            <a:t>Большинство приезжих туристов, а также местное население своего города не знают что можно посетить исторического и развлекательного в городе и за его пределами</a:t>
          </a:r>
          <a:r>
            <a:rPr lang="ru-RU" sz="2000" b="0" i="0" u="none" dirty="0"/>
            <a:t>. </a:t>
          </a:r>
          <a:r>
            <a:rPr lang="ru-RU" sz="2000" dirty="0"/>
            <a:t> 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5A6610D6-6F40-6640-A07B-DBD91792BD4F}" type="pres">
      <dgm:prSet presAssocID="{684F60A0-79DD-4DC4-8B93-F71DCB5F72ED}" presName="linNode" presStyleCnt="0"/>
      <dgm:spPr/>
    </dgm:pt>
    <dgm:pt modelId="{F76E56F2-7E62-BE42-8DEF-B71C121782EC}" type="pres">
      <dgm:prSet presAssocID="{684F60A0-79DD-4DC4-8B93-F71DCB5F72ED}" presName="parentText" presStyleLbl="node1" presStyleIdx="0" presStyleCnt="1" custScaleX="277778" custScaleY="100098">
        <dgm:presLayoutVars>
          <dgm:chMax val="1"/>
          <dgm:bulletEnabled val="1"/>
        </dgm:presLayoutVars>
      </dgm:prSet>
      <dgm:spPr/>
    </dgm:pt>
  </dgm:ptLst>
  <dgm:cxnLst>
    <dgm:cxn modelId="{5EF0C945-88FF-6F4A-A6D1-089997830694}" type="presOf" srcId="{684F60A0-79DD-4DC4-8B93-F71DCB5F72ED}" destId="{F76E56F2-7E62-BE42-8DEF-B71C121782EC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EDC6676D-03CD-492E-B9FA-5BC403847C2A}" destId="{684F60A0-79DD-4DC4-8B93-F71DCB5F72ED}" srcOrd="0" destOrd="0" parTransId="{6D3DAFA6-0D9F-4D19-B108-EBE5E225A770}" sibTransId="{6EB2D3BA-A1D4-4CDA-833C-A0CB99162A4F}"/>
    <dgm:cxn modelId="{4EC4614D-03F0-1344-8A2C-374B3D3390D3}" type="presParOf" srcId="{698EA119-0AA3-4DA2-993B-2B610C8DC3B2}" destId="{5A6610D6-6F40-6640-A07B-DBD91792BD4F}" srcOrd="0" destOrd="0" presId="urn:microsoft.com/office/officeart/2005/8/layout/vList5"/>
    <dgm:cxn modelId="{C3D57459-0977-5140-AAD4-BCAC3A39A26B}" type="presParOf" srcId="{5A6610D6-6F40-6640-A07B-DBD91792BD4F}" destId="{F76E56F2-7E62-BE42-8DEF-B71C121782E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en-US" dirty="0" err="1"/>
            <a:t>Tripadvisor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/>
            <a:t>Google</a:t>
          </a:r>
          <a:r>
            <a:rPr lang="ru-RU" dirty="0"/>
            <a:t> Карты  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Уникальность в сфере удобного туризма 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D6EAA865-9DD2-9141-A16E-ACFA86A4A0C0}">
      <dgm:prSet phldrT="[Текст]"/>
      <dgm:spPr>
        <a:solidFill>
          <a:srgbClr val="A4D4E2"/>
        </a:solidFill>
      </dgm:spPr>
      <dgm:t>
        <a:bodyPr/>
        <a:lstStyle/>
        <a:p>
          <a:r>
            <a:rPr lang="en" dirty="0" err="1"/>
            <a:t>Qvedo</a:t>
          </a:r>
          <a:r>
            <a:rPr lang="en" dirty="0"/>
            <a:t>- </a:t>
          </a:r>
          <a:r>
            <a:rPr lang="ru-RU" dirty="0"/>
            <a:t>это приложение с городскими экскурсиями кулинарными турами и мероприятиями, скульптурными мероприятиями и музеями 
Яндекс </a:t>
          </a:r>
          <a:r>
            <a:rPr lang="ru-RU" dirty="0" err="1"/>
            <a:t>Путишествия</a:t>
          </a:r>
          <a:r>
            <a:rPr lang="ru-RU" dirty="0"/>
            <a:t> – Бронирование отелей и мест отдыха , а также покупка </a:t>
          </a:r>
          <a:r>
            <a:rPr lang="ru-RU" dirty="0" err="1"/>
            <a:t>битлетов</a:t>
          </a:r>
          <a:r>
            <a:rPr lang="ru-RU" dirty="0"/>
            <a:t> на транспорт</a:t>
          </a:r>
        </a:p>
      </dgm:t>
    </dgm:pt>
    <dgm:pt modelId="{FF3EF36B-D62C-3747-AD20-5B77C6CA96E5}" type="parTrans" cxnId="{3B6C38FA-7D19-764A-9841-72EC8EA4FD96}">
      <dgm:prSet/>
      <dgm:spPr/>
      <dgm:t>
        <a:bodyPr/>
        <a:lstStyle/>
        <a:p>
          <a:endParaRPr lang="ru-RU"/>
        </a:p>
      </dgm:t>
    </dgm:pt>
    <dgm:pt modelId="{3D24AB7C-73EC-C143-96BE-971C92713391}" type="sibTrans" cxnId="{3B6C38FA-7D19-764A-9841-72EC8EA4FD96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 custLinFactY="-27906" custLinFactNeighborX="1060" custLinFactNeighborY="-100000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ScaleX="108188" custScaleY="123344" custLinFactNeighborX="5945" custLinFactNeighborY="3322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 custLinFactNeighborX="-2500" custLinFactNeighborY="-4944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 custLinFactNeighborX="-1096" custLinFactNeighborY="-5351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0F6C9522-4B72-904E-8E95-DA32CFA6C4F2}" type="presOf" srcId="{D6EAA865-9DD2-9141-A16E-ACFA86A4A0C0}" destId="{B206DAC4-D1DF-4053-8506-5DE426BC8BEF}" srcOrd="0" destOrd="1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3B6C38FA-7D19-764A-9841-72EC8EA4FD96}" srcId="{861A968E-9660-4770-82EB-9C2FFC889440}" destId="{D6EAA865-9DD2-9141-A16E-ACFA86A4A0C0}" srcOrd="1" destOrd="0" parTransId="{FF3EF36B-D62C-3747-AD20-5B77C6CA96E5}" sibTransId="{3D24AB7C-73EC-C143-96BE-971C92713391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6E56F2-7E62-BE42-8DEF-B71C121782EC}">
      <dsp:nvSpPr>
        <dsp:cNvPr id="0" name=""/>
        <dsp:cNvSpPr/>
      </dsp:nvSpPr>
      <dsp:spPr>
        <a:xfrm>
          <a:off x="4707" y="812"/>
          <a:ext cx="9639656" cy="1665493"/>
        </a:xfrm>
        <a:prstGeom prst="round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u="none" kern="1200" dirty="0">
              <a:solidFill>
                <a:schemeClr val="tx1"/>
              </a:solidFill>
            </a:rPr>
            <a:t>Большинство приезжих туристов, а также местное население своего города не знают что можно посетить исторического и развлекательного в городе и за его пределами</a:t>
          </a:r>
          <a:r>
            <a:rPr lang="ru-RU" sz="2000" b="0" i="0" u="none" kern="1200" dirty="0"/>
            <a:t>. </a:t>
          </a:r>
          <a:r>
            <a:rPr lang="ru-RU" sz="2000" kern="1200" dirty="0"/>
            <a:t> </a:t>
          </a:r>
        </a:p>
      </dsp:txBody>
      <dsp:txXfrm>
        <a:off x="86010" y="82115"/>
        <a:ext cx="9477050" cy="15028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155387" y="0"/>
          <a:ext cx="2985631" cy="599701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Конкуренты Продукты/Услуги</a:t>
          </a:r>
        </a:p>
      </dsp:txBody>
      <dsp:txXfrm>
        <a:off x="155387" y="0"/>
        <a:ext cx="2985631" cy="599701"/>
      </dsp:txXfrm>
    </dsp:sp>
    <dsp:sp modelId="{B206DAC4-D1DF-4053-8506-5DE426BC8BEF}">
      <dsp:nvSpPr>
        <dsp:cNvPr id="0" name=""/>
        <dsp:cNvSpPr/>
      </dsp:nvSpPr>
      <dsp:spPr>
        <a:xfrm>
          <a:off x="179003" y="583392"/>
          <a:ext cx="3230094" cy="4029093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Tripadvisor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" sz="1700" kern="1200" dirty="0" err="1"/>
            <a:t>Qvedo</a:t>
          </a:r>
          <a:r>
            <a:rPr lang="en" sz="1700" kern="1200" dirty="0"/>
            <a:t>- </a:t>
          </a:r>
          <a:r>
            <a:rPr lang="ru-RU" sz="1700" kern="1200" dirty="0"/>
            <a:t>это приложение с городскими экскурсиями кулинарными турами и мероприятиями, скульптурными мероприятиями и музеями 
Яндекс </a:t>
          </a:r>
          <a:r>
            <a:rPr lang="ru-RU" sz="1700" kern="1200" dirty="0" err="1"/>
            <a:t>Путишествия</a:t>
          </a:r>
          <a:r>
            <a:rPr lang="ru-RU" sz="1700" kern="1200" dirty="0"/>
            <a:t> – Бронирование отелей и мест отдыха , а также покупка </a:t>
          </a:r>
          <a:r>
            <a:rPr lang="ru-RU" sz="1700" kern="1200" dirty="0" err="1"/>
            <a:t>битлетов</a:t>
          </a:r>
          <a:r>
            <a:rPr lang="ru-RU" sz="1700" kern="1200" dirty="0"/>
            <a:t> на транспорт</a:t>
          </a:r>
        </a:p>
      </dsp:txBody>
      <dsp:txXfrm>
        <a:off x="179003" y="583392"/>
        <a:ext cx="3230094" cy="4029093"/>
      </dsp:txXfrm>
    </dsp:sp>
    <dsp:sp modelId="{34E68AF3-FEED-4A3D-869A-6E2B7BBFBA4D}">
      <dsp:nvSpPr>
        <dsp:cNvPr id="0" name=""/>
        <dsp:cNvSpPr/>
      </dsp:nvSpPr>
      <dsp:spPr>
        <a:xfrm>
          <a:off x="3574950" y="150572"/>
          <a:ext cx="2985631" cy="599701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Фирмы конкуренты</a:t>
          </a:r>
        </a:p>
      </dsp:txBody>
      <dsp:txXfrm>
        <a:off x="3574950" y="150572"/>
        <a:ext cx="2985631" cy="599701"/>
      </dsp:txXfrm>
    </dsp:sp>
    <dsp:sp modelId="{400F4E5D-F016-41EA-97FB-BF5BA36522C2}">
      <dsp:nvSpPr>
        <dsp:cNvPr id="0" name=""/>
        <dsp:cNvSpPr/>
      </dsp:nvSpPr>
      <dsp:spPr>
        <a:xfrm>
          <a:off x="3616868" y="871992"/>
          <a:ext cx="2985631" cy="326655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Google</a:t>
          </a:r>
          <a:r>
            <a:rPr lang="ru-RU" sz="1700" kern="1200" dirty="0"/>
            <a:t> Карты  </a:t>
          </a:r>
        </a:p>
      </dsp:txBody>
      <dsp:txXfrm>
        <a:off x="3616868" y="871992"/>
        <a:ext cx="2985631" cy="3266550"/>
      </dsp:txXfrm>
    </dsp:sp>
    <dsp:sp modelId="{869E6585-1C72-4E82-914E-39E2C4E28665}">
      <dsp:nvSpPr>
        <dsp:cNvPr id="0" name=""/>
        <dsp:cNvSpPr/>
      </dsp:nvSpPr>
      <dsp:spPr>
        <a:xfrm>
          <a:off x="7054718" y="442117"/>
          <a:ext cx="2985631" cy="599701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Наши преимущества</a:t>
          </a:r>
        </a:p>
      </dsp:txBody>
      <dsp:txXfrm>
        <a:off x="7054718" y="442117"/>
        <a:ext cx="2985631" cy="599701"/>
      </dsp:txXfrm>
    </dsp:sp>
    <dsp:sp modelId="{0C85A15E-56D2-44B3-8E52-7FFFB1AE2983}">
      <dsp:nvSpPr>
        <dsp:cNvPr id="0" name=""/>
        <dsp:cNvSpPr/>
      </dsp:nvSpPr>
      <dsp:spPr>
        <a:xfrm>
          <a:off x="7053210" y="1046785"/>
          <a:ext cx="2985631" cy="326655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Уникальность в сфере удобного туризма </a:t>
          </a:r>
        </a:p>
      </dsp:txBody>
      <dsp:txXfrm>
        <a:off x="7053210" y="1046785"/>
        <a:ext cx="2985631" cy="32665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7T17:58:40.8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24134,'0'3'0,"0"-1"0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8A2F7-BC53-BF49-A425-EED5D76FC844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267C75-A52D-2A43-923F-A8A2E4B936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918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267C75-A52D-2A43-923F-A8A2E4B936F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658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267C75-A52D-2A43-923F-A8A2E4B936F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684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0.png"/><Relationship Id="rId4" Type="http://schemas.openxmlformats.org/officeDocument/2006/relationships/customXml" Target="../ink/ink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0" strike="noStrike" spc="-1" dirty="0">
                <a:latin typeface="Arial"/>
              </a:rPr>
              <a:t>Цифровое приложение </a:t>
            </a:r>
            <a:endParaRPr lang="ru-RU" sz="36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3600" b="0" strike="noStrike" spc="-1" dirty="0">
                <a:latin typeface="Arial"/>
              </a:rPr>
              <a:t>для удобного туризма </a:t>
            </a:r>
          </a:p>
          <a:p>
            <a:pPr algn="ctr">
              <a:lnSpc>
                <a:spcPct val="100000"/>
              </a:lnSpc>
            </a:pPr>
            <a:r>
              <a:rPr lang="ru-RU" sz="3600" b="0" strike="noStrike" spc="-1" dirty="0">
                <a:latin typeface="Arial"/>
              </a:rPr>
              <a:t>«</a:t>
            </a:r>
            <a:r>
              <a:rPr lang="ru-RU" sz="3600" b="0" strike="noStrike" spc="-1" dirty="0" err="1">
                <a:latin typeface="Arial"/>
              </a:rPr>
              <a:t>БытьТам</a:t>
            </a:r>
            <a:r>
              <a:rPr lang="ru-RU" sz="3600" b="0" strike="noStrike" spc="-1" dirty="0">
                <a:latin typeface="Arial"/>
              </a:rPr>
              <a:t>»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601D42-9A0F-CC27-4061-79EA4C45E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16878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8421C8-EAD5-296F-D584-230C608881E3}"/>
              </a:ext>
            </a:extLst>
          </p:cNvPr>
          <p:cNvSpPr txBox="1"/>
          <p:nvPr/>
        </p:nvSpPr>
        <p:spPr>
          <a:xfrm>
            <a:off x="27136" y="1971179"/>
            <a:ext cx="2381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Иконка приложения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8A274E-8B02-B4AA-04F2-A8AF6A9CC6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76" y="170979"/>
            <a:ext cx="1922126" cy="18002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43A54D5-742C-8056-70F7-22C139981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44" y="402043"/>
            <a:ext cx="3277915" cy="486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89E7C7-E0EA-6F17-1EA4-603E129227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501" y="352583"/>
            <a:ext cx="3134648" cy="49159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BA43BA-ED44-8B1B-D48D-6E887E82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501" y="522556"/>
            <a:ext cx="651154" cy="25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95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5530" y="34532"/>
            <a:ext cx="10088580" cy="741970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24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225327" y="3754243"/>
            <a:ext cx="4535464" cy="1770719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i="1" dirty="0"/>
              <a:t> </a:t>
            </a:r>
            <a:r>
              <a:rPr lang="ru-RU" sz="2000" b="1" i="1" dirty="0"/>
              <a:t>Анастасия Борзенко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b="1" i="1" dirty="0"/>
              <a:t> генерация идей и фильтрование информации </a:t>
            </a:r>
            <a:endParaRPr lang="en-US" sz="2000" b="1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b="1" i="1" dirty="0"/>
              <a:t> Качества : дисциплинированность , настойчивость , обучаемость новым технологиям , организованность </a:t>
            </a:r>
            <a:r>
              <a:rPr lang="ru-RU" sz="2000" b="1" i="1" u="none" strike="noStrike" dirty="0">
                <a:effectLst/>
                <a:latin typeface="Google Sans"/>
              </a:rPr>
              <a:t>склонность к работе с цифрами и бумагами, высокий интеллектуальный уровень, логическое мышление, ответственность, умение отстаивать свою точку зрения, хорошая память, готовность к стрессовым ситуациям. Умения пользоват</a:t>
            </a:r>
            <a:r>
              <a:rPr lang="ru-RU" sz="2000" b="1" i="1" dirty="0">
                <a:latin typeface="Google Sans"/>
              </a:rPr>
              <a:t>ь</a:t>
            </a:r>
            <a:r>
              <a:rPr lang="ru-RU" sz="2000" b="1" i="1" u="none" strike="noStrike" dirty="0">
                <a:effectLst/>
                <a:latin typeface="Google Sans"/>
              </a:rPr>
              <a:t>ся программами </a:t>
            </a:r>
            <a:r>
              <a:rPr lang="en-US" sz="2000" b="1" i="1" u="none" strike="noStrike" dirty="0">
                <a:effectLst/>
                <a:latin typeface="Google Sans"/>
              </a:rPr>
              <a:t>Microsoft</a:t>
            </a:r>
            <a:endParaRPr lang="ru-RU" sz="2000" b="1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b="1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b="1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b="1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751240" y="3673671"/>
            <a:ext cx="5337340" cy="1770719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Софья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Коломникова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Поиск информации в различных источниках  </a:t>
            </a:r>
          </a:p>
          <a:p>
            <a:pPr>
              <a:lnSpc>
                <a:spcPct val="80000"/>
              </a:lnSpc>
              <a:defRPr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: ответственность, умение работать с информацией, порядочность, трудолюбие, целеустремлённость и компетентность в деле организованность, </a:t>
            </a:r>
            <a:r>
              <a:rPr lang="ru-RU" sz="2000" b="1" i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склонность к работе с цифрами и бумагами, высокий интеллектуальный уровень, логическое мышление, ответственность, умение отстаивать свою точку зрения, хорошая память, готовность к стрессовым ситуациям.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i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BB8C01-93AF-0767-9775-A25CC81C7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591" y="811029"/>
            <a:ext cx="2465412" cy="278207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D2F8FE-2BC8-322B-9D6E-C6334161A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05" y="850315"/>
            <a:ext cx="2435042" cy="274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9402437" cy="1134188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defRPr/>
            </a:pPr>
            <a:r>
              <a:rPr lang="ru-RU" sz="2100" dirty="0">
                <a:solidFill>
                  <a:srgbClr val="000000"/>
                </a:solidFill>
                <a:latin typeface="-apple-system"/>
              </a:rPr>
              <a:t>С</a:t>
            </a:r>
            <a:r>
              <a:rPr lang="ru-RU" sz="2100" b="0" i="0" u="none" strike="noStrike" dirty="0">
                <a:solidFill>
                  <a:srgbClr val="000000"/>
                </a:solidFill>
                <a:effectLst/>
                <a:latin typeface="-apple-system"/>
              </a:rPr>
              <a:t>оздание приложения, которое поможет определить маршрут и места которые можно посетить , с исторической справкой о месте . Приложение для удобства выбора маршрута , а  также повышение внимания и желание людей к путешествиям 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71760" y="34623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4921716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431800" y="1113887"/>
            <a:ext cx="7776864" cy="3600400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 algn="l" rtl="0">
              <a:spcBef>
                <a:spcPts val="1764"/>
              </a:spcBef>
              <a:spcAft>
                <a:spcPts val="1764"/>
              </a:spcAft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-apple-system"/>
              </a:rPr>
              <a:t>Не знаете что посетить? «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-apple-system"/>
              </a:rPr>
              <a:t>БытьТам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apple-system"/>
              </a:rPr>
              <a:t>» поможет найти куда сходить и спланировать маршрут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apple-system"/>
              </a:rPr>
              <a:t> ,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apple-system"/>
              </a:rPr>
              <a:t>поможет посетить исторические (со справкой) места. Развлекательные места: Зоопарк,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-apple-system"/>
              </a:rPr>
              <a:t>Динопарк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apple-system"/>
              </a:rPr>
              <a:t>, парки развлечения , парк Тишино и другие. С помощью данного приложения вы сможете узнать и посетить главные достопримечательности городов Удмуртской Республики. </a:t>
            </a: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-apple-system"/>
              </a:rPr>
              <a:t>Внутри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apple-system"/>
              </a:rPr>
              <a:t>п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-apple-system"/>
              </a:rPr>
              <a:t>риложения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apple-system"/>
              </a:rPr>
              <a:t>  вас ждут:</a:t>
            </a:r>
            <a:br>
              <a:rPr lang="ru-RU" dirty="0"/>
            </a:br>
            <a:r>
              <a:rPr lang="ru-RU" b="0" i="0" u="none" strike="noStrike" dirty="0">
                <a:solidFill>
                  <a:srgbClr val="000000"/>
                </a:solidFill>
                <a:effectLst/>
                <a:latin typeface="-apple-system"/>
              </a:rPr>
              <a:t>- Навигатор по увлекательным музеям, достопримечательностям, маршрутам, развлечениям</a:t>
            </a:r>
            <a:br>
              <a:rPr lang="ru-RU" dirty="0"/>
            </a:br>
            <a:r>
              <a:rPr lang="ru-RU" b="0" i="0" u="none" strike="noStrike" dirty="0">
                <a:solidFill>
                  <a:srgbClr val="000000"/>
                </a:solidFill>
                <a:effectLst/>
                <a:latin typeface="-apple-system"/>
              </a:rPr>
              <a:t>- Персональные рекомендации</a:t>
            </a:r>
            <a:br>
              <a:rPr lang="ru-RU" dirty="0"/>
            </a:br>
            <a:r>
              <a:rPr lang="ru-RU" b="0" i="0" u="none" strike="noStrike" dirty="0">
                <a:solidFill>
                  <a:srgbClr val="000000"/>
                </a:solidFill>
                <a:effectLst/>
                <a:latin typeface="-apple-system"/>
              </a:rPr>
              <a:t>- рейтинги и отзывы от других путешественников </a:t>
            </a:r>
            <a:br>
              <a:rPr lang="ru-RU" dirty="0"/>
            </a:br>
            <a:r>
              <a:rPr lang="ru-RU" b="0" i="0" u="none" strike="noStrike" dirty="0">
                <a:solidFill>
                  <a:srgbClr val="000000"/>
                </a:solidFill>
                <a:effectLst/>
                <a:latin typeface="-apple-system"/>
              </a:rPr>
              <a:t>- подбор маршрута по интересам и бюджету</a:t>
            </a:r>
            <a:endParaRPr lang="ru-RU" kern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287759"/>
              </p:ext>
            </p:extLst>
          </p:nvPr>
        </p:nvGraphicFramePr>
        <p:xfrm>
          <a:off x="503808" y="1251099"/>
          <a:ext cx="9027636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668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                  технология беспроводной связи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A60FCC7C-6F3D-443C-61F0-239DFDAB6CF4}"/>
                  </a:ext>
                </a:extLst>
              </p14:cNvPr>
              <p14:cNvContentPartPr/>
              <p14:nvPr/>
            </p14:nvContentPartPr>
            <p14:xfrm>
              <a:off x="4580237" y="-622440"/>
              <a:ext cx="360" cy="216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A60FCC7C-6F3D-443C-61F0-239DFDAB6CF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71237" y="-631080"/>
                <a:ext cx="18000" cy="1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874451" y="1362921"/>
            <a:ext cx="7917409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32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юди </a:t>
            </a: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любят путешествовать узнавать новые места , посещение которых будет дополнительно просвещать в историю места. Для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удобства</a:t>
            </a: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активных и любопытных . </a:t>
            </a:r>
            <a:r>
              <a:rPr lang="ru-RU" sz="32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Местное туристы , а также активные туристы. Люди от 22-50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91346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PAM (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Potential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– </a:t>
            </a:r>
            <a:r>
              <a:rPr lang="ru-RU" sz="14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Потенциальный объем рынка 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Туристический рынок , туристические образование и туризм </a:t>
            </a: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агенства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algn="l"/>
            <a:r>
              <a:rPr lang="ru-RU" sz="14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200</a:t>
            </a:r>
            <a:r>
              <a:rPr lang="en-US" sz="14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*(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600</a:t>
            </a:r>
            <a:r>
              <a:rPr lang="en-US" sz="14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* 100)=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12</a:t>
            </a:r>
            <a:r>
              <a:rPr lang="en-US" sz="14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 000 000 </a:t>
            </a:r>
            <a:r>
              <a:rPr lang="ru-RU" sz="1400" b="0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руб</a:t>
            </a:r>
            <a:endParaRPr lang="ru-RU" sz="14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TAM (Total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Addressable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– </a:t>
            </a:r>
            <a:r>
              <a:rPr lang="ru-RU" sz="14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Общий объем целевого рынка</a:t>
            </a:r>
          </a:p>
          <a:p>
            <a:r>
              <a:rPr lang="ru-RU" sz="14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Это очень активные туристы которые выезжают из дома 1-10 раз в месяц </a:t>
            </a:r>
          </a:p>
          <a:p>
            <a:pPr algn="l"/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200</a:t>
            </a:r>
            <a:r>
              <a:rPr lang="en-US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*(3*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2</a:t>
            </a:r>
            <a:r>
              <a:rPr lang="en-US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00)=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120 000</a:t>
            </a:r>
            <a:r>
              <a:rPr lang="en-US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руб</a:t>
            </a:r>
            <a:endParaRPr lang="ru-RU" sz="14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SAM (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– </a:t>
            </a:r>
            <a:r>
              <a:rPr lang="ru-RU" sz="14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Доступный объем рынка </a:t>
            </a:r>
          </a:p>
          <a:p>
            <a:pPr algn="l"/>
            <a:r>
              <a:rPr lang="ru-RU" sz="14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туристы любители, которые выезжают за пределы своего дома хотя бы 1-3 раза в месяц, или путешествуют внутри своей территори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и </a:t>
            </a:r>
          </a:p>
          <a:p>
            <a:pPr algn="l"/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200</a:t>
            </a:r>
            <a:r>
              <a:rPr lang="en-US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*(3*100)=60 000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руб</a:t>
            </a:r>
            <a:endParaRPr lang="ru-RU" sz="14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SOM (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&amp;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Obtainable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Market) – </a:t>
            </a:r>
            <a:r>
              <a:rPr lang="ru-RU" sz="14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Реально достижимый объем рынка </a:t>
            </a:r>
          </a:p>
          <a:p>
            <a:pPr algn="l"/>
            <a:r>
              <a:rPr lang="ru-RU" sz="14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туристы и просто люди которые могут быть </a:t>
            </a:r>
            <a:r>
              <a:rPr lang="ru-RU" sz="1400" b="0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заинтерисованны</a:t>
            </a:r>
            <a:r>
              <a:rPr lang="ru-RU" sz="14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  в путешествии и путешествуют хотя бы 1-2 раза в 2-3 месяца </a:t>
            </a:r>
          </a:p>
          <a:p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</a:rPr>
              <a:t>200</a:t>
            </a:r>
            <a:r>
              <a:rPr lang="en-US" sz="1400" b="1" i="1" dirty="0">
                <a:solidFill>
                  <a:schemeClr val="bg1">
                    <a:lumMod val="50000"/>
                  </a:schemeClr>
                </a:solidFill>
              </a:rPr>
              <a:t>*20= 4000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</a:rPr>
              <a:t>руб</a:t>
            </a:r>
            <a:endParaRPr lang="ru-RU" sz="1400" b="1" i="1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647824" y="-223139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 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4336999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0B10929-8F3E-4794-B7FE-25C97E1405F1}"/>
              </a:ext>
            </a:extLst>
          </p:cNvPr>
          <p:cNvSpPr txBox="1"/>
          <p:nvPr/>
        </p:nvSpPr>
        <p:spPr>
          <a:xfrm>
            <a:off x="3888184" y="1974212"/>
            <a:ext cx="2880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u="none" strike="noStrike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Карты — поисково-информационная картографическая служба </a:t>
            </a:r>
            <a:r>
              <a:rPr lang="en-US" sz="2000" b="0" i="0" u="none" strike="noStrike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Google</a:t>
            </a:r>
            <a:r>
              <a:rPr lang="ru-RU" sz="2000" b="0" i="0" u="none" strike="noStrike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. </a:t>
            </a:r>
            <a:endParaRPr lang="ru-RU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574392-4353-46DD-8814-82F58E341A02}"/>
              </a:ext>
            </a:extLst>
          </p:cNvPr>
          <p:cNvSpPr txBox="1"/>
          <p:nvPr/>
        </p:nvSpPr>
        <p:spPr>
          <a:xfrm>
            <a:off x="7180167" y="2835275"/>
            <a:ext cx="28803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Преимущество заключается в том что именно такого приложения по регионам России нет на интернет площадках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445269"/>
              </p:ext>
            </p:extLst>
          </p:nvPr>
        </p:nvGraphicFramePr>
        <p:xfrm>
          <a:off x="66772" y="986485"/>
          <a:ext cx="9903471" cy="4520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6138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69333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34667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34667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69333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69333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06701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0670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06701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7992640" y="1526726"/>
            <a:ext cx="197760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Нишевой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Дробное сегментирование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Многопрофильные платформы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Агентсво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туризма УР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3816178" y="1400581"/>
            <a:ext cx="19442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Новизна-  еще нет такого приложения для УР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(торговые агенты, продажи через интернет,)</a:t>
            </a: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Непрямые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(партнерские магазины, Яндекс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5976417" y="1382542"/>
            <a:ext cx="180020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Саморегулирование в приложении 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Автоматизированное 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215662"/>
            <a:ext cx="5040314" cy="1077218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Регулярные доходы от периодических 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Оплата подписки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Реклама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1859829" y="2666754"/>
            <a:ext cx="187196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Интеллектуальные ресурсы (знание и умения)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Наемный персонал 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Собственные Финансы</a:t>
            </a:r>
          </a:p>
          <a:p>
            <a:endParaRPr lang="ru-RU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1762333" y="1415287"/>
            <a:ext cx="2150553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Путиводитель</a:t>
            </a:r>
            <a:endParaRPr lang="ru-RU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Разрешение проблем  Платформа помогает </a:t>
            </a:r>
            <a:r>
              <a:rPr lang="ru-RU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путишествиникам</a:t>
            </a: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определить маршруты для </a:t>
            </a:r>
            <a:r>
              <a:rPr lang="ru-RU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путишествий</a:t>
            </a: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Яндекс карты 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Отдел разработок для программного обеспечения 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72354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Обслуживание приложения и программного обеспечения 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Переменные издержки: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Заработная плата программисту 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/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CF383C-7EF2-3E0A-0A6F-E69081BFC8D4}"/>
              </a:ext>
            </a:extLst>
          </p:cNvPr>
          <p:cNvSpPr txBox="1"/>
          <p:nvPr/>
        </p:nvSpPr>
        <p:spPr>
          <a:xfrm>
            <a:off x="504000" y="1539131"/>
            <a:ext cx="907128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4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Создание Кода программы на языке программирования </a:t>
            </a: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Java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Визуализация программы (Внешний вид )</a:t>
            </a:r>
          </a:p>
          <a:p>
            <a:pPr lvl="4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Налаживание контактов с партерами </a:t>
            </a:r>
          </a:p>
          <a:p>
            <a:pPr lvl="4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инвестиций и стартового капитала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4 Реализация выход на площадку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5 Старт продаж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71BACD-131E-6316-B1C7-82F4ABA45C77}"/>
              </a:ext>
            </a:extLst>
          </p:cNvPr>
          <p:cNvSpPr txBox="1"/>
          <p:nvPr/>
        </p:nvSpPr>
        <p:spPr>
          <a:xfrm>
            <a:off x="503681" y="1170910"/>
            <a:ext cx="84969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До 31 апреля 2024 года провести  консультации с партнерами и привлечения инвестиций в размере 220 000 </a:t>
            </a:r>
            <a:r>
              <a:rPr lang="ru-RU" sz="3200" dirty="0" err="1"/>
              <a:t>руб</a:t>
            </a:r>
            <a:r>
              <a:rPr lang="ru-RU" sz="3200" dirty="0"/>
              <a:t> . В мае 2024 года выходы на площадку и стартуют продажи 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0224125"/>
              </p:ext>
            </p:extLst>
          </p:nvPr>
        </p:nvGraphicFramePr>
        <p:xfrm>
          <a:off x="314970" y="1871326"/>
          <a:ext cx="9450682" cy="19278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0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5121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850">
                <a:tc>
                  <a:txBody>
                    <a:bodyPr/>
                    <a:lstStyle/>
                    <a:p>
                      <a:r>
                        <a:rPr lang="ru-RU" sz="2300" dirty="0"/>
                        <a:t>Создание ПО 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1 000 000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Студенческий </a:t>
                      </a:r>
                      <a:r>
                        <a:rPr lang="ru-RU" sz="2300" dirty="0" err="1"/>
                        <a:t>акселиратор</a:t>
                      </a:r>
                      <a:r>
                        <a:rPr lang="ru-RU" sz="2300" dirty="0"/>
                        <a:t> грант 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857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1 000 000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31800" y="2084629"/>
            <a:ext cx="9865096" cy="2506566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 ИП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 УСН 6%</a:t>
            </a: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6" y="-278673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998892"/>
              </p:ext>
            </p:extLst>
          </p:nvPr>
        </p:nvGraphicFramePr>
        <p:xfrm>
          <a:off x="-504304" y="7227763"/>
          <a:ext cx="11449018" cy="7078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3382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269291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79418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862143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658981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9836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9836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9836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910156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9836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9836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9836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9836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9836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9836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87123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3267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19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19225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86807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800 </a:t>
                      </a:r>
                    </a:p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900</a:t>
                      </a:r>
                    </a:p>
                    <a:p>
                      <a:pPr algn="l" fontAlgn="t"/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 млн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 млн</a:t>
                      </a: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1,1 млн</a:t>
                      </a: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1,2 млн</a:t>
                      </a: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 млн</a:t>
                      </a: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 млн</a:t>
                      </a: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 млн</a:t>
                      </a: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 млн</a:t>
                      </a: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 млн</a:t>
                      </a: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 млн</a:t>
                      </a: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12 000 000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65179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134 500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134 500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134 500  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134 500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134 500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134 500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134 500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134 500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134 500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134 500  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134 500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134 500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1 614 000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2831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65179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Лицензия…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43 500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43 500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43 500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43 500 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43 500 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43 500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43 500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43 500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43 500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43 500 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43 500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43 500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522 000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651790"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ЗП специалисту  за обслуживание 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u="none" strike="noStrike" dirty="0"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240 000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578263"/>
                  </a:ext>
                </a:extLst>
              </a:tr>
              <a:tr h="651790"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4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MapKit</a:t>
                      </a:r>
                      <a:r>
                        <a:rPr lang="en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SDK ( </a:t>
                      </a: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карты для мобильного приложения)</a:t>
                      </a:r>
                      <a:endParaRPr lang="ru-RU" sz="14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u="none" strike="noStrike" dirty="0"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850 000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960304"/>
                  </a:ext>
                </a:extLst>
              </a:tr>
              <a:tr h="65179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665 500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765 500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865 500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865 500 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965 500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1065 500 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865 500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865 500 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865 500 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865 500 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865 500 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865 500 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 10 386 000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65179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48 000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54 000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66 000 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72 000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60 00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60 000 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60 000 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720 000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65179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617 500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711 500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805 500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805 500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899 500 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993 500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805 500</a:t>
                      </a: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805 500</a:t>
                      </a: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805 500</a:t>
                      </a: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805 500</a:t>
                      </a: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805 500</a:t>
                      </a: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805 500</a:t>
                      </a: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11 277 000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19225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4355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 1 000 000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50D4800-55D4-5067-2A88-F46FC8A00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0080625" cy="567741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210023"/>
              </p:ext>
            </p:extLst>
          </p:nvPr>
        </p:nvGraphicFramePr>
        <p:xfrm>
          <a:off x="269280" y="1410432"/>
          <a:ext cx="9721080" cy="32381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12 000 000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1 614 000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11 277 000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3-4 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1 000 000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56,7 %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93,9 %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D85EF7-F647-D9A2-6435-5E7556205B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67" y="3731517"/>
            <a:ext cx="1976816" cy="1964495"/>
          </a:xfrm>
          <a:prstGeom prst="rect">
            <a:avLst/>
          </a:prstGeom>
        </p:spPr>
      </p:pic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A7F23779-CD90-D8DB-F4F8-1FF9816E3CEF}"/>
              </a:ext>
            </a:extLst>
          </p:cNvPr>
          <p:cNvSpPr txBox="1">
            <a:spLocks/>
          </p:cNvSpPr>
          <p:nvPr/>
        </p:nvSpPr>
        <p:spPr>
          <a:xfrm>
            <a:off x="4032199" y="2508909"/>
            <a:ext cx="3192512" cy="72773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Коломникова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 Софья 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8-912-055-78-89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skolomnikovaa05@mail.ru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2644783" y="1206127"/>
            <a:ext cx="2774833" cy="72773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Борзенко Анастасия 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8-982-125-81-48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borzenko217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17@gmail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com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A3E33CE-5F4F-54F2-934A-20C53DCEFC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568" y="3491547"/>
            <a:ext cx="2100355" cy="217900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566EA1-1766-0EC7-8EDE-4B3FC8DEDD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70" y="863274"/>
            <a:ext cx="2435042" cy="27478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B467933-D451-F6A9-8AD3-B0226975D4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907" y="709477"/>
            <a:ext cx="2465412" cy="278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8549</TotalTime>
  <Words>1291</Words>
  <Application>Microsoft Macintosh PowerPoint</Application>
  <PresentationFormat>Произвольный</PresentationFormat>
  <Paragraphs>370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32" baseType="lpstr">
      <vt:lpstr>MS Gothic</vt:lpstr>
      <vt:lpstr>-apple-system</vt:lpstr>
      <vt:lpstr>Arial</vt:lpstr>
      <vt:lpstr>Arial</vt:lpstr>
      <vt:lpstr>Calibri</vt:lpstr>
      <vt:lpstr>Futura PT</vt:lpstr>
      <vt:lpstr>Google Sans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 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Microsoft Office User</cp:lastModifiedBy>
  <cp:revision>77</cp:revision>
  <dcterms:created xsi:type="dcterms:W3CDTF">2022-10-14T10:42:52Z</dcterms:created>
  <dcterms:modified xsi:type="dcterms:W3CDTF">2023-12-22T15:17:28Z</dcterms:modified>
  <dc:language>ru-RU</dc:language>
</cp:coreProperties>
</file>