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IBM Plex Mono Bold" panose="020B0604020202020204" charset="-52"/>
      <p:regular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Bold" panose="020000000000000000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B563CA5-B2AB-4C57-9AC1-847BE4F2725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rontiersin.org/journals/digital-health/articles/10.3389/fdgth.2024.1365345/full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158986" y="3723800"/>
            <a:ext cx="7418666" cy="7418666"/>
          </a:xfrm>
          <a:custGeom>
            <a:avLst/>
            <a:gdLst/>
            <a:ahLst/>
            <a:cxnLst/>
            <a:rect l="l" t="t" r="r" b="b"/>
            <a:pathLst>
              <a:path w="7418666" h="7418666">
                <a:moveTo>
                  <a:pt x="7418665" y="0"/>
                </a:moveTo>
                <a:lnTo>
                  <a:pt x="0" y="0"/>
                </a:lnTo>
                <a:lnTo>
                  <a:pt x="0" y="7418666"/>
                </a:lnTo>
                <a:lnTo>
                  <a:pt x="7418665" y="7418666"/>
                </a:lnTo>
                <a:lnTo>
                  <a:pt x="741866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912981" y="2623557"/>
            <a:ext cx="1955338" cy="1955338"/>
          </a:xfrm>
          <a:custGeom>
            <a:avLst/>
            <a:gdLst/>
            <a:ahLst/>
            <a:cxnLst/>
            <a:rect l="l" t="t" r="r" b="b"/>
            <a:pathLst>
              <a:path w="1955338" h="1955338">
                <a:moveTo>
                  <a:pt x="0" y="0"/>
                </a:moveTo>
                <a:lnTo>
                  <a:pt x="1955338" y="0"/>
                </a:lnTo>
                <a:lnTo>
                  <a:pt x="1955338" y="1955337"/>
                </a:lnTo>
                <a:lnTo>
                  <a:pt x="0" y="19553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620276"/>
            <a:ext cx="12335515" cy="89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«STARTUP EDTECH HEROES»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42607"/>
            <a:ext cx="9746374" cy="89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6000" b="1" dirty="0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АКСЕЛЕРАТОР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439520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272517"/>
            <a:ext cx="10690654" cy="86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MeVision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AR -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Интерактивное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обучние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хирурги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анатомии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в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дополненой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реальности</a:t>
            </a:r>
            <a:endParaRPr lang="en-US" sz="2499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862242" y="886367"/>
            <a:ext cx="1542495" cy="1542495"/>
          </a:xfrm>
          <a:custGeom>
            <a:avLst/>
            <a:gdLst/>
            <a:ahLst/>
            <a:cxnLst/>
            <a:rect l="l" t="t" r="r" b="b"/>
            <a:pathLst>
              <a:path w="1542495" h="1542495">
                <a:moveTo>
                  <a:pt x="0" y="0"/>
                </a:moveTo>
                <a:lnTo>
                  <a:pt x="1542494" y="0"/>
                </a:lnTo>
                <a:lnTo>
                  <a:pt x="1542494" y="1542494"/>
                </a:lnTo>
                <a:lnTo>
                  <a:pt x="0" y="1542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6572989"/>
            <a:ext cx="10690654" cy="86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Технологическое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направление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: AR/VR,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образование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медицина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Биомедицинские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ветеринарные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технологии</a:t>
            </a:r>
            <a:endParaRPr lang="en-US" sz="2499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7871283"/>
            <a:ext cx="10896394" cy="86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образование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обучение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интерактивные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симуляторы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отработка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хирургических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клинических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навыков</a:t>
            </a:r>
            <a:r>
              <a:rPr lang="en-US" sz="2499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2962920" y="3243587"/>
            <a:ext cx="7418666" cy="7418666"/>
          </a:xfrm>
          <a:custGeom>
            <a:avLst/>
            <a:gdLst/>
            <a:ahLst/>
            <a:cxnLst/>
            <a:rect l="l" t="t" r="r" b="b"/>
            <a:pathLst>
              <a:path w="7418666" h="7418666">
                <a:moveTo>
                  <a:pt x="7418665" y="0"/>
                </a:moveTo>
                <a:lnTo>
                  <a:pt x="0" y="0"/>
                </a:lnTo>
                <a:lnTo>
                  <a:pt x="0" y="7418665"/>
                </a:lnTo>
                <a:lnTo>
                  <a:pt x="7418665" y="7418665"/>
                </a:lnTo>
                <a:lnTo>
                  <a:pt x="7418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96000" y="3483837"/>
            <a:ext cx="9173083" cy="4959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910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Современные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образовательные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программы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сталкиваются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с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нехваткой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симуляторов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практических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материалов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что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снижает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качество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подготовки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медицинских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специалистов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marL="496571" lvl="1" indent="-248285" algn="just">
              <a:lnSpc>
                <a:spcPts val="3910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Использование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VR/AR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позволяет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ускорить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обучение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30%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улучшить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точность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выполнения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процедур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20% (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источники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исследования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Modum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Lab,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данные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VR/AR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здравоохранении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).</a:t>
            </a:r>
          </a:p>
          <a:p>
            <a:pPr marL="496571" lvl="1" indent="-248285" algn="just">
              <a:lnSpc>
                <a:spcPts val="3910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Рынок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AR/VR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технологий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медицине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растет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прогнозируется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уровне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$2,4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млрд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к 2026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году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85677" y="914400"/>
            <a:ext cx="9722002" cy="102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Актуальность проекта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873097"/>
            <a:ext cx="5535539" cy="6366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825081" y="4368776"/>
            <a:ext cx="1550936" cy="1550936"/>
          </a:xfrm>
          <a:custGeom>
            <a:avLst/>
            <a:gdLst/>
            <a:ahLst/>
            <a:cxnLst/>
            <a:rect l="l" t="t" r="r" b="b"/>
            <a:pathLst>
              <a:path w="1550936" h="1550936">
                <a:moveTo>
                  <a:pt x="0" y="0"/>
                </a:moveTo>
                <a:lnTo>
                  <a:pt x="1550936" y="0"/>
                </a:lnTo>
                <a:lnTo>
                  <a:pt x="1550936" y="1550936"/>
                </a:lnTo>
                <a:lnTo>
                  <a:pt x="0" y="1550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262474" y="4899680"/>
            <a:ext cx="1550936" cy="1550936"/>
          </a:xfrm>
          <a:custGeom>
            <a:avLst/>
            <a:gdLst/>
            <a:ahLst/>
            <a:cxnLst/>
            <a:rect l="l" t="t" r="r" b="b"/>
            <a:pathLst>
              <a:path w="1550936" h="1550936">
                <a:moveTo>
                  <a:pt x="0" y="0"/>
                </a:moveTo>
                <a:lnTo>
                  <a:pt x="1550937" y="0"/>
                </a:lnTo>
                <a:lnTo>
                  <a:pt x="1550937" y="1550936"/>
                </a:lnTo>
                <a:lnTo>
                  <a:pt x="0" y="1550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86614" y="4422291"/>
            <a:ext cx="8162028" cy="316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Целевая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аудитория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студенты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медицинских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вузов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колледжей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(16 - 35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лет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 и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преподаватели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Клиенты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-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заказчики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универститеты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колледжи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клиники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государственные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образовательные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программы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4249"/>
              </a:lnSpc>
            </a:pPr>
            <a:endParaRPr lang="en-US" sz="2499" dirty="0">
              <a:solidFill>
                <a:srgbClr val="F6F7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 dirty="0" err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Клиент</a:t>
            </a:r>
            <a:r>
              <a:rPr lang="en-US" sz="6000" b="1" dirty="0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/</a:t>
            </a:r>
            <a:r>
              <a:rPr lang="en-US" sz="6000" b="1" dirty="0" err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Заказчик</a:t>
            </a:r>
            <a:endParaRPr lang="en-US" sz="6000" b="1" dirty="0">
              <a:solidFill>
                <a:srgbClr val="F6F7F6"/>
              </a:solidFill>
              <a:latin typeface="IBM Plex Mono Bold"/>
              <a:ea typeface="IBM Plex Mono Bold"/>
              <a:cs typeface="IBM Plex Mono Bold"/>
              <a:sym typeface="IBM Plex Mon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02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6711" y="2961259"/>
            <a:ext cx="7528542" cy="245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Нехватка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практики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Информационная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перегузка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Недостаток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коммуникации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Стресс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неуверенность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Проблемы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с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применением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теории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практике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0" y="2597824"/>
            <a:ext cx="808472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Проблемы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97903" y="4252357"/>
            <a:ext cx="5327131" cy="5891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42"/>
              </a:lnSpc>
            </a:pPr>
            <a:r>
              <a:rPr lang="en-US" sz="34315" b="1" spc="-209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850407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219206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 flipH="1">
            <a:off x="16007678" y="551728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5"/>
                </a:lnTo>
                <a:lnTo>
                  <a:pt x="3340706" y="3340705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8437" y="9297534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6"/>
                </a:lnTo>
                <a:lnTo>
                  <a:pt x="0" y="9894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351291" y="8848467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7"/>
                </a:lnTo>
                <a:lnTo>
                  <a:pt x="0" y="989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2010" y="2277372"/>
            <a:ext cx="10523638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Решение (ч 1)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2010" y="3389862"/>
            <a:ext cx="9469502" cy="388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03"/>
              </a:lnSpc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MedVision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AR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предлагает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Интерактивные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симуляции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хирургических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процелур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с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анатомическими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3D -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моделями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Использование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AR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технологий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устройствах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Oculus Quest 3 и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подобных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аналогов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Пошаговые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инструкции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тесты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для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закрепления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навыков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Доступ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к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образовательным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видеоматериалам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059339" y="1448697"/>
            <a:ext cx="4845366" cy="629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39"/>
              </a:lnSpc>
            </a:pPr>
            <a:r>
              <a:rPr lang="en-US" sz="36670" b="1" spc="-2236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962269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331068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95940" y="9213891"/>
            <a:ext cx="1584020" cy="1584020"/>
          </a:xfrm>
          <a:custGeom>
            <a:avLst/>
            <a:gdLst/>
            <a:ahLst/>
            <a:cxnLst/>
            <a:rect l="l" t="t" r="r" b="b"/>
            <a:pathLst>
              <a:path w="1584020" h="1584020">
                <a:moveTo>
                  <a:pt x="0" y="0"/>
                </a:moveTo>
                <a:lnTo>
                  <a:pt x="1584020" y="0"/>
                </a:lnTo>
                <a:lnTo>
                  <a:pt x="1584020" y="1584020"/>
                </a:lnTo>
                <a:lnTo>
                  <a:pt x="0" y="1584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9756120"/>
            <a:ext cx="1584020" cy="1584020"/>
          </a:xfrm>
          <a:custGeom>
            <a:avLst/>
            <a:gdLst/>
            <a:ahLst/>
            <a:cxnLst/>
            <a:rect l="l" t="t" r="r" b="b"/>
            <a:pathLst>
              <a:path w="1584020" h="1584020">
                <a:moveTo>
                  <a:pt x="0" y="0"/>
                </a:moveTo>
                <a:lnTo>
                  <a:pt x="1584020" y="0"/>
                </a:lnTo>
                <a:lnTo>
                  <a:pt x="1584020" y="1584021"/>
                </a:lnTo>
                <a:lnTo>
                  <a:pt x="0" y="1584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 flipH="1">
            <a:off x="10866292" y="8056044"/>
            <a:ext cx="3615730" cy="3615730"/>
          </a:xfrm>
          <a:custGeom>
            <a:avLst/>
            <a:gdLst/>
            <a:ahLst/>
            <a:cxnLst/>
            <a:rect l="l" t="t" r="r" b="b"/>
            <a:pathLst>
              <a:path w="3615730" h="3615730">
                <a:moveTo>
                  <a:pt x="3615730" y="0"/>
                </a:moveTo>
                <a:lnTo>
                  <a:pt x="0" y="0"/>
                </a:lnTo>
                <a:lnTo>
                  <a:pt x="0" y="3615729"/>
                </a:lnTo>
                <a:lnTo>
                  <a:pt x="3615730" y="3615729"/>
                </a:lnTo>
                <a:lnTo>
                  <a:pt x="361573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2010" y="2277372"/>
            <a:ext cx="10523638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Решение (ч 2)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2010" y="3389862"/>
            <a:ext cx="9469502" cy="276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03"/>
              </a:lnSpc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Схема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работы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Выбор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предмета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столе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из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доступных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Перемещение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предмета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спец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стол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59224" lvl="1" indent="-279612" algn="just">
              <a:lnSpc>
                <a:spcPts val="4403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Получение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информации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о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предмете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для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дальнейшего</a:t>
            </a:r>
            <a:r>
              <a:rPr lang="en-US" sz="2500" dirty="0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изучения</a:t>
            </a:r>
            <a:endParaRPr lang="en-US" sz="2500" dirty="0">
              <a:solidFill>
                <a:srgbClr val="F6F7F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059339" y="1448697"/>
            <a:ext cx="4845366" cy="629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39"/>
              </a:lnSpc>
            </a:pPr>
            <a:r>
              <a:rPr lang="en-US" sz="36670" b="1" spc="-2236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962269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331068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 flipH="1">
            <a:off x="10866292" y="8056044"/>
            <a:ext cx="3615730" cy="3615730"/>
          </a:xfrm>
          <a:custGeom>
            <a:avLst/>
            <a:gdLst/>
            <a:ahLst/>
            <a:cxnLst/>
            <a:rect l="l" t="t" r="r" b="b"/>
            <a:pathLst>
              <a:path w="3615730" h="3615730">
                <a:moveTo>
                  <a:pt x="3615730" y="0"/>
                </a:moveTo>
                <a:lnTo>
                  <a:pt x="0" y="0"/>
                </a:lnTo>
                <a:lnTo>
                  <a:pt x="0" y="3615729"/>
                </a:lnTo>
                <a:lnTo>
                  <a:pt x="3615730" y="3615729"/>
                </a:lnTo>
                <a:lnTo>
                  <a:pt x="36157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97575" y="4264659"/>
            <a:ext cx="8162028" cy="316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TAM (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Глобальный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рынок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AR/VR): $ 300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млрд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к 2024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году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SAM (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Рынок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AR в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здравоохранении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): $2.4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млрд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к 2026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году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SOM (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Российский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рынок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AR/VR в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образовании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):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около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$50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с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ростором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порядка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20% в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Рынок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06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888009"/>
            <a:ext cx="7528542" cy="2938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Модель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монетизации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лицензии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для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университетов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платный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доступ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для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студентов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Ожидаемый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доход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10 - 15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млн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рублей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первый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Средняя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цена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подписку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для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студентов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1000 - 1500р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месяц</a:t>
            </a: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0" y="2597824"/>
            <a:ext cx="808472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Бизнес модель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97903" y="4252357"/>
            <a:ext cx="5327131" cy="1198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42"/>
              </a:lnSpc>
            </a:pPr>
            <a:r>
              <a:rPr lang="en-US" sz="34315" b="1" spc="-209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076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850407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219206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 flipH="1">
            <a:off x="16007678" y="551728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5"/>
                </a:lnTo>
                <a:lnTo>
                  <a:pt x="3340706" y="3340705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8437" y="9297534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6"/>
                </a:lnTo>
                <a:lnTo>
                  <a:pt x="0" y="9894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351291" y="8848467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7"/>
                </a:lnTo>
                <a:lnTo>
                  <a:pt x="0" y="989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97575" y="4264659"/>
            <a:ext cx="8162028" cy="316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Требуемвый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объем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финансирования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30 - 50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рублей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для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разработки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полноценного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MVP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Источники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гранты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Министерства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образования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ИРИ,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частные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инвестиции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Потенциальный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доход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10 - 15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млн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рублей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первый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год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внедрения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Финансы проекта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08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97575" y="4264659"/>
            <a:ext cx="8162028" cy="316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Разработан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протоптип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одной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из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функции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приложения</a:t>
            </a:r>
            <a:endParaRPr lang="en-US" sz="2499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Сделана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адаптация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приложения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устройства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с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поддержкой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дополненной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реальности</a:t>
            </a:r>
            <a:endParaRPr lang="en-US" sz="2499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Сделана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оптимизация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пролежния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для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стабильной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работы</a:t>
            </a:r>
            <a:endParaRPr lang="en-US" sz="2499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Текущие результаты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09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888009"/>
            <a:ext cx="7528542" cy="3956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Технологические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необходимость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точной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симуляции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медицинских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процессов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Решение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использование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проверенных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библиотек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разработки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(Unity, AR Foundation)</a:t>
            </a:r>
          </a:p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Финансирование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зависимость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грантов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внешнего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финансирования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Решение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создание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минимального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жезнеспособного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продукта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0" y="2597824"/>
            <a:ext cx="808472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Риски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97903" y="4252357"/>
            <a:ext cx="5327131" cy="589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42"/>
              </a:lnSpc>
            </a:pPr>
            <a:r>
              <a:rPr lang="en-US" sz="34315" b="1" spc="-209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10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850407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219206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 flipH="1">
            <a:off x="16007678" y="551728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5"/>
                </a:lnTo>
                <a:lnTo>
                  <a:pt x="3340706" y="3340705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8437" y="9297534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6"/>
                </a:lnTo>
                <a:lnTo>
                  <a:pt x="0" y="9894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351291" y="8848467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7"/>
                </a:lnTo>
                <a:lnTo>
                  <a:pt x="0" y="989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64647" y="4064766"/>
            <a:ext cx="8162028" cy="1565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Завершение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разработки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MVP (6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месяцев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Тестирование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Вузах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(6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месяцев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Массовое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внедрение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(12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месяцев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Планы развития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11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4647" y="6163531"/>
            <a:ext cx="8162028" cy="26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9"/>
              </a:lnSpc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Пройденный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этап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Разработка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концепции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начального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демо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приложения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Сбор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отзывов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от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сдудентов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</a:p>
          <a:p>
            <a:pPr algn="just">
              <a:lnSpc>
                <a:spcPts val="4249"/>
              </a:lnSpc>
            </a:pPr>
            <a:endParaRPr lang="en-US" sz="2499" dirty="0">
              <a:solidFill>
                <a:srgbClr val="F6F7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12074"/>
            <a:ext cx="5449327" cy="244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Тенютин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Максим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CEO,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Продакт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менеджер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опыт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разработке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AR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приложений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,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начальный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опыт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управления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проектами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3948"/>
              </a:lnSpc>
            </a:pPr>
            <a:endParaRPr lang="en-US" sz="2500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0" y="2597824"/>
            <a:ext cx="808472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Команда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556928" y="5360146"/>
            <a:ext cx="4450751" cy="492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38"/>
              </a:lnSpc>
            </a:pPr>
            <a:r>
              <a:rPr lang="en-US" sz="28670" b="1" spc="-1748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10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007678" y="7850407"/>
            <a:ext cx="1251622" cy="12516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262474" y="8219206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 flipH="1">
            <a:off x="16007678" y="551728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5"/>
                </a:lnTo>
                <a:lnTo>
                  <a:pt x="3340706" y="3340705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8437" y="9297534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6"/>
                </a:lnTo>
                <a:lnTo>
                  <a:pt x="0" y="9894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351291" y="8848467"/>
            <a:ext cx="989466" cy="989466"/>
          </a:xfrm>
          <a:custGeom>
            <a:avLst/>
            <a:gdLst/>
            <a:ahLst/>
            <a:cxnLst/>
            <a:rect l="l" t="t" r="r" b="b"/>
            <a:pathLst>
              <a:path w="989466" h="989466">
                <a:moveTo>
                  <a:pt x="0" y="0"/>
                </a:moveTo>
                <a:lnTo>
                  <a:pt x="989466" y="0"/>
                </a:lnTo>
                <a:lnTo>
                  <a:pt x="989466" y="989467"/>
                </a:lnTo>
                <a:lnTo>
                  <a:pt x="0" y="989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6711" y="5407242"/>
            <a:ext cx="5449327" cy="244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Караман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Габриель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 CTO: Unity, C# 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разработчик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Разработал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4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проекта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том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числе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 AR/VR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технологии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3948"/>
              </a:lnSpc>
            </a:pPr>
            <a:endParaRPr lang="en-US" sz="2322" dirty="0">
              <a:solidFill>
                <a:srgbClr val="F6F7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30182" y="2312074"/>
            <a:ext cx="5449327" cy="244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Островский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Антон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 CTO: Unity, C# 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разработчик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Разработал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4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проекта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том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числе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 AR/VR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технологии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3948"/>
              </a:lnSpc>
            </a:pPr>
            <a:endParaRPr lang="en-US" sz="2322" dirty="0">
              <a:solidFill>
                <a:srgbClr val="F6F7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930182" y="5088117"/>
            <a:ext cx="5449327" cy="244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446" lvl="1" indent="-250723" algn="just">
              <a:lnSpc>
                <a:spcPts val="3948"/>
              </a:lnSpc>
              <a:buFont typeface="Arial"/>
              <a:buChar char="•"/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Бублкиков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Михаил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 CTO: Unity, C# 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разработчик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Разработал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4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проекта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в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том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числе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и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 AR/VR -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технологии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3948"/>
              </a:lnSpc>
            </a:pPr>
            <a:endParaRPr lang="en-US" sz="2322" dirty="0">
              <a:solidFill>
                <a:srgbClr val="F6F7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87004" y="4298905"/>
            <a:ext cx="8162028" cy="1565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ФИО: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Тенютин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Максим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Михайлович</a:t>
            </a:r>
            <a:endParaRPr lang="en-US" sz="2499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</a:endParaRP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Телефон</a:t>
            </a: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 +7-920-860-90-60</a:t>
            </a:r>
          </a:p>
          <a:p>
            <a:pPr marL="539749" lvl="1" indent="-269875" algn="just">
              <a:lnSpc>
                <a:spcPts val="4249"/>
              </a:lnSpc>
              <a:buFont typeface="Arial"/>
              <a:buChar char="•"/>
            </a:pPr>
            <a:r>
              <a:rPr lang="en-US" sz="2499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E-mail: maxtenyutin@yandex.ru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9426" y="2744939"/>
            <a:ext cx="9722002" cy="78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Контакты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23761" y="1627631"/>
            <a:ext cx="5535539" cy="636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51"/>
              </a:lnSpc>
            </a:pPr>
            <a:r>
              <a:rPr lang="en-US" sz="37108" b="1" spc="-2263">
                <a:solidFill>
                  <a:srgbClr val="F6F7F6"/>
                </a:solidFill>
                <a:latin typeface="Roboto Bold"/>
                <a:ea typeface="Roboto Bold"/>
                <a:cs typeface="Roboto Bold"/>
                <a:sym typeface="Roboto Bold"/>
              </a:rPr>
              <a:t>11</a:t>
            </a:r>
          </a:p>
        </p:txBody>
      </p:sp>
      <p:sp>
        <p:nvSpPr>
          <p:cNvPr id="9" name="Freeform 9"/>
          <p:cNvSpPr/>
          <p:nvPr/>
        </p:nvSpPr>
        <p:spPr>
          <a:xfrm rot="-5400000" flipH="1">
            <a:off x="10327887" y="7587947"/>
            <a:ext cx="3340705" cy="3340705"/>
          </a:xfrm>
          <a:custGeom>
            <a:avLst/>
            <a:gdLst/>
            <a:ahLst/>
            <a:cxnLst/>
            <a:rect l="l" t="t" r="r" b="b"/>
            <a:pathLst>
              <a:path w="3340705" h="3340705">
                <a:moveTo>
                  <a:pt x="3340706" y="0"/>
                </a:moveTo>
                <a:lnTo>
                  <a:pt x="0" y="0"/>
                </a:lnTo>
                <a:lnTo>
                  <a:pt x="0" y="3340706"/>
                </a:lnTo>
                <a:lnTo>
                  <a:pt x="3340706" y="3340706"/>
                </a:lnTo>
                <a:lnTo>
                  <a:pt x="33407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07678" y="7963745"/>
            <a:ext cx="1251622" cy="12516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62474" y="8332544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76711" y="4419151"/>
            <a:ext cx="7583555" cy="4946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48"/>
              </a:lnSpc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Источники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подверждающие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актуальность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: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https://modumlab.com/blog/medicine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https://scienceforum.ru/2023/article/2018032309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https://jtelemed.ru/article/virtualnaja-realnost-vr-v-klinicheskoj-medicine-mezhdunarodnyj-i-rossijskij-opyt)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sym typeface="Open Sans"/>
              </a:rPr>
              <a:t>https://publications.hse.ru/pubs/share/direct/504262545.pdf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endParaRPr lang="en-US" sz="2322" dirty="0">
              <a:solidFill>
                <a:srgbClr val="F6F7F6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15230" y="2744939"/>
            <a:ext cx="9722002" cy="154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6000" b="1">
                <a:solidFill>
                  <a:srgbClr val="F6F7F6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Списки используемых источников</a:t>
            </a:r>
          </a:p>
        </p:txBody>
      </p:sp>
      <p:sp>
        <p:nvSpPr>
          <p:cNvPr id="8" name="Freeform 8"/>
          <p:cNvSpPr/>
          <p:nvPr/>
        </p:nvSpPr>
        <p:spPr>
          <a:xfrm>
            <a:off x="-538777" y="2621114"/>
            <a:ext cx="1567477" cy="1567477"/>
          </a:xfrm>
          <a:custGeom>
            <a:avLst/>
            <a:gdLst/>
            <a:ahLst/>
            <a:cxnLst/>
            <a:rect l="l" t="t" r="r" b="b"/>
            <a:pathLst>
              <a:path w="1567477" h="1567477">
                <a:moveTo>
                  <a:pt x="0" y="0"/>
                </a:moveTo>
                <a:lnTo>
                  <a:pt x="1567477" y="0"/>
                </a:lnTo>
                <a:lnTo>
                  <a:pt x="1567477" y="1567477"/>
                </a:lnTo>
                <a:lnTo>
                  <a:pt x="0" y="1567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76711" y="1249605"/>
            <a:ext cx="5614118" cy="44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993">
                <a:solidFill>
                  <a:srgbClr val="F6F7F6"/>
                </a:solidFill>
                <a:latin typeface="Roboto"/>
                <a:ea typeface="Roboto"/>
                <a:cs typeface="Roboto"/>
                <a:sym typeface="Roboto"/>
              </a:rPr>
              <a:t>FROM TENYUTIN TEAM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54784" y="4419151"/>
            <a:ext cx="7583555" cy="3436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48"/>
              </a:lnSpc>
            </a:pP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Источники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подверждающие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 </a:t>
            </a:r>
            <a:r>
              <a:rPr lang="en-US" sz="2500" dirty="0" err="1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проблему</a:t>
            </a:r>
            <a:r>
              <a:rPr lang="en-US" sz="2500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: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u="sng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https://www.frontiersin.org/journals/virtual-reality/articles/10.3389/frvir.2021.692103/full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u="sng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https://www.atsjournals.org/doi/pdf/10.34197/ats-scholar.2021-0002RE</a:t>
            </a:r>
          </a:p>
          <a:p>
            <a:pPr marL="501495" lvl="1" indent="-250748" algn="just">
              <a:lnSpc>
                <a:spcPts val="3948"/>
              </a:lnSpc>
              <a:buFont typeface="Arial"/>
              <a:buChar char="•"/>
            </a:pPr>
            <a:r>
              <a:rPr lang="en-US" sz="2500" u="sng" dirty="0">
                <a:solidFill>
                  <a:srgbClr val="F6F7F6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/>
                <a:sym typeface="Open Sans"/>
              </a:rPr>
              <a:t>https://www.frontiersin.org/journals/digital-health/articles/10.3389/fdgth.2024.1365345/full</a:t>
            </a:r>
            <a:endParaRPr lang="en-US" sz="2500" u="sng" dirty="0">
              <a:solidFill>
                <a:srgbClr val="F6F7F6"/>
              </a:solidFill>
              <a:latin typeface="Roboto" panose="02000000000000000000" pitchFamily="2" charset="0"/>
              <a:ea typeface="Roboto" panose="02000000000000000000" pitchFamily="2" charset="0"/>
              <a:cs typeface="Open Sans"/>
              <a:sym typeface="Open Sans"/>
              <a:hlinkClick r:id="rId6" tooltip="https://www.frontiersin.org/journals/digital-health/articles/10.3389/fdgth.2024.1365345/fu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79462" y="4498296"/>
            <a:ext cx="8886790" cy="102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 dirty="0" err="1">
                <a:solidFill>
                  <a:srgbClr val="FFFFFF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Спасибо</a:t>
            </a:r>
            <a:r>
              <a:rPr lang="en-US" sz="6000" b="1" dirty="0">
                <a:solidFill>
                  <a:srgbClr val="FFFFFF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за</a:t>
            </a:r>
            <a:r>
              <a:rPr lang="en-US" sz="6000" b="1" dirty="0">
                <a:solidFill>
                  <a:srgbClr val="FFFFFF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внимание</a:t>
            </a:r>
            <a:endParaRPr lang="en-US" sz="6000" b="1" dirty="0">
              <a:solidFill>
                <a:srgbClr val="FFFFFF"/>
              </a:solidFill>
              <a:latin typeface="IBM Plex Mono Bold"/>
              <a:ea typeface="IBM Plex Mono Bold"/>
              <a:cs typeface="IBM Plex Mono Bold"/>
              <a:sym typeface="IBM Plex Mono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007678" y="7962269"/>
            <a:ext cx="1251622" cy="125162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7F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262474" y="8331068"/>
            <a:ext cx="742030" cy="514024"/>
          </a:xfrm>
          <a:custGeom>
            <a:avLst/>
            <a:gdLst/>
            <a:ahLst/>
            <a:cxnLst/>
            <a:rect l="l" t="t" r="r" b="b"/>
            <a:pathLst>
              <a:path w="742030" h="514024">
                <a:moveTo>
                  <a:pt x="0" y="0"/>
                </a:moveTo>
                <a:lnTo>
                  <a:pt x="742030" y="0"/>
                </a:lnTo>
                <a:lnTo>
                  <a:pt x="742030" y="514024"/>
                </a:lnTo>
                <a:lnTo>
                  <a:pt x="0" y="51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8340497" y="7935767"/>
            <a:ext cx="4030834" cy="4030834"/>
          </a:xfrm>
          <a:custGeom>
            <a:avLst/>
            <a:gdLst/>
            <a:ahLst/>
            <a:cxnLst/>
            <a:rect l="l" t="t" r="r" b="b"/>
            <a:pathLst>
              <a:path w="4030834" h="4030834">
                <a:moveTo>
                  <a:pt x="0" y="4030834"/>
                </a:moveTo>
                <a:lnTo>
                  <a:pt x="4030833" y="4030834"/>
                </a:lnTo>
                <a:lnTo>
                  <a:pt x="4030833" y="0"/>
                </a:lnTo>
                <a:lnTo>
                  <a:pt x="0" y="0"/>
                </a:lnTo>
                <a:lnTo>
                  <a:pt x="0" y="403083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95940" y="9213891"/>
            <a:ext cx="1584020" cy="1584020"/>
          </a:xfrm>
          <a:custGeom>
            <a:avLst/>
            <a:gdLst/>
            <a:ahLst/>
            <a:cxnLst/>
            <a:rect l="l" t="t" r="r" b="b"/>
            <a:pathLst>
              <a:path w="1584020" h="1584020">
                <a:moveTo>
                  <a:pt x="0" y="0"/>
                </a:moveTo>
                <a:lnTo>
                  <a:pt x="1584020" y="0"/>
                </a:lnTo>
                <a:lnTo>
                  <a:pt x="1584020" y="1584020"/>
                </a:lnTo>
                <a:lnTo>
                  <a:pt x="0" y="1584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9756120"/>
            <a:ext cx="1584020" cy="1584020"/>
          </a:xfrm>
          <a:custGeom>
            <a:avLst/>
            <a:gdLst/>
            <a:ahLst/>
            <a:cxnLst/>
            <a:rect l="l" t="t" r="r" b="b"/>
            <a:pathLst>
              <a:path w="1584020" h="1584020">
                <a:moveTo>
                  <a:pt x="0" y="0"/>
                </a:moveTo>
                <a:lnTo>
                  <a:pt x="1584020" y="0"/>
                </a:lnTo>
                <a:lnTo>
                  <a:pt x="1584020" y="1584021"/>
                </a:lnTo>
                <a:lnTo>
                  <a:pt x="0" y="1584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25081" y="3061659"/>
            <a:ext cx="1550936" cy="1550936"/>
          </a:xfrm>
          <a:custGeom>
            <a:avLst/>
            <a:gdLst/>
            <a:ahLst/>
            <a:cxnLst/>
            <a:rect l="l" t="t" r="r" b="b"/>
            <a:pathLst>
              <a:path w="1550936" h="1550936">
                <a:moveTo>
                  <a:pt x="0" y="0"/>
                </a:moveTo>
                <a:lnTo>
                  <a:pt x="1550936" y="0"/>
                </a:lnTo>
                <a:lnTo>
                  <a:pt x="1550936" y="1550937"/>
                </a:lnTo>
                <a:lnTo>
                  <a:pt x="0" y="1550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262474" y="3592564"/>
            <a:ext cx="1550936" cy="1550936"/>
          </a:xfrm>
          <a:custGeom>
            <a:avLst/>
            <a:gdLst/>
            <a:ahLst/>
            <a:cxnLst/>
            <a:rect l="l" t="t" r="r" b="b"/>
            <a:pathLst>
              <a:path w="1550936" h="1550936">
                <a:moveTo>
                  <a:pt x="0" y="0"/>
                </a:moveTo>
                <a:lnTo>
                  <a:pt x="1550937" y="0"/>
                </a:lnTo>
                <a:lnTo>
                  <a:pt x="1550937" y="1550936"/>
                </a:lnTo>
                <a:lnTo>
                  <a:pt x="0" y="1550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9D87-E18E-4773-94D6-025818D94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7800" y="1257300"/>
            <a:ext cx="7772400" cy="1470025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Скриншоты работы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514864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752</Words>
  <Application>Microsoft Office PowerPoint</Application>
  <PresentationFormat>Произвольный</PresentationFormat>
  <Paragraphs>104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Roboto</vt:lpstr>
      <vt:lpstr>Roboto Bold</vt:lpstr>
      <vt:lpstr>Arial</vt:lpstr>
      <vt:lpstr>Times New Roman</vt:lpstr>
      <vt:lpstr>Open Sans</vt:lpstr>
      <vt:lpstr>IBM Plex Mono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Скриншоты работы приложения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Modern Graphic Design Presentation</dc:title>
  <dc:creator>Max Admin</dc:creator>
  <cp:lastModifiedBy>Max Admin</cp:lastModifiedBy>
  <cp:revision>5</cp:revision>
  <dcterms:created xsi:type="dcterms:W3CDTF">2006-08-16T00:00:00Z</dcterms:created>
  <dcterms:modified xsi:type="dcterms:W3CDTF">2024-12-08T18:42:40Z</dcterms:modified>
  <dc:identifier>DAGVn8k5JtI</dc:identifier>
</cp:coreProperties>
</file>