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1"/>
  </p:notesMasterIdLst>
  <p:sldIdLst>
    <p:sldId id="370" r:id="rId5"/>
    <p:sldId id="380" r:id="rId6"/>
    <p:sldId id="381" r:id="rId7"/>
    <p:sldId id="362" r:id="rId8"/>
    <p:sldId id="361" r:id="rId9"/>
    <p:sldId id="387" r:id="rId10"/>
    <p:sldId id="364" r:id="rId11"/>
    <p:sldId id="389" r:id="rId12"/>
    <p:sldId id="372" r:id="rId13"/>
    <p:sldId id="379" r:id="rId14"/>
    <p:sldId id="384" r:id="rId15"/>
    <p:sldId id="373" r:id="rId16"/>
    <p:sldId id="385" r:id="rId17"/>
    <p:sldId id="374" r:id="rId18"/>
    <p:sldId id="371" r:id="rId19"/>
    <p:sldId id="375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40" userDrawn="1">
          <p15:clr>
            <a:srgbClr val="A4A3A4"/>
          </p15:clr>
        </p15:guide>
        <p15:guide id="3" pos="5465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3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D8FF"/>
    <a:srgbClr val="96F8FF"/>
    <a:srgbClr val="C6E7F8"/>
    <a:srgbClr val="CDE9FF"/>
    <a:srgbClr val="67BCFF"/>
    <a:srgbClr val="0090FF"/>
    <a:srgbClr val="DA92D5"/>
    <a:srgbClr val="334B78"/>
    <a:srgbClr val="D9E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8" autoAdjust="0"/>
    <p:restoredTop sz="94660"/>
  </p:normalViewPr>
  <p:slideViewPr>
    <p:cSldViewPr snapToGrid="0">
      <p:cViewPr>
        <p:scale>
          <a:sx n="100" d="100"/>
          <a:sy n="100" d="100"/>
        </p:scale>
        <p:origin x="950" y="29"/>
      </p:cViewPr>
      <p:guideLst>
        <p:guide pos="340"/>
        <p:guide pos="5465"/>
        <p:guide pos="5035"/>
        <p:guide orient="horz" pos="3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84EE7-4709-4878-A9E2-1D1D3EC5FC3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84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49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9658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76549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a61cf8b1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a61cf8b1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2789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766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F8B50-8776-DC0F-7AFE-79048C86C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982DD8-F8CB-C78D-612C-6739C4267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64839B-8BDA-20AA-EFDF-53A5BA9EC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00BA02-B71B-9B09-E92F-D3A31B3B5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0254-6AFA-40E8-92F0-413691FC1F13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5824E7-AE04-9617-7EDA-8EC3B3FD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507948-9684-1806-E023-ED13529CD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55536-A3AF-4A4F-8A13-029827A66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46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E95E47B-2FB0-D5B9-DD15-AB936AC7E0F8}"/>
              </a:ext>
            </a:extLst>
          </p:cNvPr>
          <p:cNvSpPr/>
          <p:nvPr/>
        </p:nvSpPr>
        <p:spPr>
          <a:xfrm>
            <a:off x="0" y="0"/>
            <a:ext cx="9144000" cy="3672840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33686537-FAB8-8601-F1EC-1F8B994828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375473"/>
              </p:ext>
            </p:extLst>
          </p:nvPr>
        </p:nvGraphicFramePr>
        <p:xfrm>
          <a:off x="-47233" y="-2994660"/>
          <a:ext cx="9191233" cy="666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6783997" imgH="6801573" progId="CorelDraw.Graphic.24">
                  <p:embed/>
                </p:oleObj>
              </mc:Choice>
              <mc:Fallback>
                <p:oleObj name="CorelDRAW" r:id="rId3" imgW="6783997" imgH="6801573" progId="CorelDraw.Graphic.24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33686537-FAB8-8601-F1EC-1F8B994828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7233" y="-2994660"/>
                        <a:ext cx="9191233" cy="666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0FC1C-02B7-AE4C-C3DF-8C71F33D8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907" y="1062751"/>
            <a:ext cx="6858000" cy="1790700"/>
          </a:xfrm>
        </p:spPr>
        <p:txBody>
          <a:bodyPr>
            <a:normAutofit/>
          </a:bodyPr>
          <a:lstStyle/>
          <a:p>
            <a:pPr algn="l"/>
            <a:r>
              <a:rPr lang="en-US" sz="4500" dirty="0">
                <a:solidFill>
                  <a:srgbClr val="203864"/>
                </a:solidFill>
                <a:latin typeface="+mj-lt"/>
                <a:cs typeface="Calibri Light" panose="020F0302020204030204" pitchFamily="34" charset="0"/>
              </a:rPr>
              <a:t>SBS </a:t>
            </a:r>
            <a:r>
              <a:rPr lang="ru-RU" sz="4500" dirty="0">
                <a:solidFill>
                  <a:srgbClr val="203864"/>
                </a:solidFill>
                <a:latin typeface="+mj-lt"/>
                <a:cs typeface="Calibri Light" panose="020F0302020204030204" pitchFamily="34" charset="0"/>
              </a:rPr>
              <a:t>2 А8 Зона мебели </a:t>
            </a:r>
            <a:r>
              <a:rPr lang="en-US" sz="4500" dirty="0">
                <a:solidFill>
                  <a:srgbClr val="203864"/>
                </a:solidFill>
                <a:latin typeface="+mj-lt"/>
                <a:cs typeface="Calibri Light" panose="020F0302020204030204" pitchFamily="34" charset="0"/>
              </a:rPr>
              <a:t>V&amp;S</a:t>
            </a:r>
            <a:r>
              <a:rPr lang="ru-RU" sz="4500" dirty="0">
                <a:solidFill>
                  <a:srgbClr val="203864"/>
                </a:solidFill>
                <a:latin typeface="+mj-lt"/>
                <a:cs typeface="Calibri Light" panose="020F0302020204030204" pitchFamily="34" charset="0"/>
              </a:rPr>
              <a:t> (</a:t>
            </a:r>
            <a:r>
              <a:rPr lang="en-US" sz="4500" dirty="0">
                <a:solidFill>
                  <a:srgbClr val="203864"/>
                </a:solidFill>
                <a:latin typeface="+mj-lt"/>
                <a:cs typeface="Calibri Light" panose="020F0302020204030204" pitchFamily="34" charset="0"/>
              </a:rPr>
              <a:t>Versatility and Savings</a:t>
            </a:r>
            <a:r>
              <a:rPr lang="ru-RU" sz="4500" dirty="0">
                <a:solidFill>
                  <a:srgbClr val="203864"/>
                </a:solidFill>
                <a:latin typeface="+mj-lt"/>
                <a:cs typeface="Calibri Light" panose="020F0302020204030204" pitchFamily="34" charset="0"/>
              </a:rPr>
              <a:t>) </a:t>
            </a:r>
            <a:endParaRPr lang="ru-RU" dirty="0">
              <a:solidFill>
                <a:srgbClr val="203864"/>
              </a:solidFill>
              <a:latin typeface="+mj-lt"/>
            </a:endParaRPr>
          </a:p>
        </p:txBody>
      </p:sp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97888CC3-7149-9ECA-95AF-5BD3254B2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075" y="201810"/>
            <a:ext cx="494986" cy="45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C355A6-9766-90F8-9DA8-952767724D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0510" y="207168"/>
            <a:ext cx="755330" cy="454273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473FB3C-EC9F-E375-E026-BDD405E04AB1}"/>
              </a:ext>
            </a:extLst>
          </p:cNvPr>
          <p:cNvSpPr/>
          <p:nvPr/>
        </p:nvSpPr>
        <p:spPr>
          <a:xfrm>
            <a:off x="417587" y="2956561"/>
            <a:ext cx="4107180" cy="5071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" name="Текст 3">
            <a:extLst>
              <a:ext uri="{FF2B5EF4-FFF2-40B4-BE49-F238E27FC236}">
                <a16:creationId xmlns:a16="http://schemas.microsoft.com/office/drawing/2014/main" id="{3ACAA9A1-4F42-C642-802A-EFDA9A48E243}"/>
              </a:ext>
            </a:extLst>
          </p:cNvPr>
          <p:cNvSpPr txBox="1">
            <a:spLocks/>
          </p:cNvSpPr>
          <p:nvPr/>
        </p:nvSpPr>
        <p:spPr>
          <a:xfrm>
            <a:off x="456606" y="3074384"/>
            <a:ext cx="4817961" cy="16881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" sz="1500" b="1" dirty="0">
                <a:solidFill>
                  <a:srgbClr val="54668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Рынок </a:t>
            </a:r>
            <a:r>
              <a:rPr lang="en-US" sz="1500" b="1" dirty="0" err="1">
                <a:solidFill>
                  <a:srgbClr val="54668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HomeNet</a:t>
            </a:r>
            <a:endParaRPr lang="ru-RU" sz="1500" dirty="0">
              <a:solidFill>
                <a:srgbClr val="546688"/>
              </a:solidFill>
            </a:endParaRPr>
          </a:p>
          <a:p>
            <a:pPr marL="0" indent="0">
              <a:buNone/>
            </a:pPr>
            <a:endParaRPr lang="en-US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500" dirty="0">
              <a:solidFill>
                <a:srgbClr val="546688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546688"/>
                </a:solidFill>
              </a:rPr>
              <a:t>Студенты: </a:t>
            </a:r>
          </a:p>
          <a:p>
            <a:pPr marL="0" indent="0">
              <a:buNone/>
            </a:pPr>
            <a:r>
              <a:rPr lang="ru-RU" sz="1500" dirty="0">
                <a:solidFill>
                  <a:srgbClr val="546688"/>
                </a:solidFill>
              </a:rPr>
              <a:t>Институт радиотехнических систем и управления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546688"/>
                </a:solidFill>
              </a:rPr>
              <a:t>Экономического факультета</a:t>
            </a:r>
          </a:p>
        </p:txBody>
      </p:sp>
      <p:pic>
        <p:nvPicPr>
          <p:cNvPr id="8" name="Рисунок 7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00C4EA7-37BA-42E2-6FA1-83455A2EB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08" y="207168"/>
            <a:ext cx="683419" cy="459631"/>
          </a:xfrm>
          <a:prstGeom prst="rect">
            <a:avLst/>
          </a:prstGeom>
        </p:spPr>
      </p:pic>
      <p:pic>
        <p:nvPicPr>
          <p:cNvPr id="11" name="Picture 2" descr="ИРТСУ ЮФУ - Институт радиотехнических систем и управления ЮФУ">
            <a:extLst>
              <a:ext uri="{FF2B5EF4-FFF2-40B4-BE49-F238E27FC236}">
                <a16:creationId xmlns:a16="http://schemas.microsoft.com/office/drawing/2014/main" id="{43029FC5-A9BC-9609-4741-9B0A22D67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6"/>
          <a:stretch/>
        </p:blipFill>
        <p:spPr bwMode="auto">
          <a:xfrm>
            <a:off x="4752345" y="4108682"/>
            <a:ext cx="565925" cy="52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Фотографии со страницы сообщества «Экономический факультет ЮФУ» | ВКонтакте">
            <a:extLst>
              <a:ext uri="{FF2B5EF4-FFF2-40B4-BE49-F238E27FC236}">
                <a16:creationId xmlns:a16="http://schemas.microsoft.com/office/drawing/2014/main" id="{97D6861A-DFE4-5869-C1A0-0F0CE797E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878" y="3827540"/>
            <a:ext cx="942583" cy="94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02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D2241337-B029-8EDD-E8C6-E0CC5F40E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BA2AD13-DC39-7CE2-1FC9-974411CC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654" y="412241"/>
            <a:ext cx="4727594" cy="414131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Проблемы</a:t>
            </a:r>
            <a:r>
              <a:rPr lang="ru-RU" sz="2100" b="1" dirty="0">
                <a:solidFill>
                  <a:srgbClr val="20386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кафе/точки кипения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68494E8-E98D-08E5-A3A4-D92146EF118A}"/>
              </a:ext>
            </a:extLst>
          </p:cNvPr>
          <p:cNvCxnSpPr>
            <a:cxnSpLocks/>
          </p:cNvCxnSpPr>
          <p:nvPr/>
        </p:nvCxnSpPr>
        <p:spPr>
          <a:xfrm>
            <a:off x="569404" y="0"/>
            <a:ext cx="0" cy="4401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17DD7BE6-F986-254A-E24C-A26DC43EA15C}"/>
              </a:ext>
            </a:extLst>
          </p:cNvPr>
          <p:cNvSpPr/>
          <p:nvPr/>
        </p:nvSpPr>
        <p:spPr>
          <a:xfrm>
            <a:off x="466534" y="1395592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FE3B424C-D759-ED50-26D7-C2513A3A79FA}"/>
              </a:ext>
            </a:extLst>
          </p:cNvPr>
          <p:cNvSpPr txBox="1">
            <a:spLocks/>
          </p:cNvSpPr>
          <p:nvPr/>
        </p:nvSpPr>
        <p:spPr>
          <a:xfrm>
            <a:off x="777545" y="1463922"/>
            <a:ext cx="4977864" cy="40998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Малый выбор среди мебель-конструктора, </a:t>
            </a:r>
          </a:p>
          <a:p>
            <a:pPr algn="l"/>
            <a:r>
              <a:rPr lang="ru-RU" sz="1500" dirty="0">
                <a:solidFill>
                  <a:schemeClr val="tx1"/>
                </a:solidFill>
              </a:rPr>
              <a:t>которая может подстроиться под мероприятия</a:t>
            </a:r>
          </a:p>
          <a:p>
            <a:endParaRPr lang="ru-RU" sz="900" dirty="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C812C48-BDE9-71F0-526F-B30A0084EF3B}"/>
              </a:ext>
            </a:extLst>
          </p:cNvPr>
          <p:cNvSpPr/>
          <p:nvPr/>
        </p:nvSpPr>
        <p:spPr>
          <a:xfrm>
            <a:off x="466534" y="2520082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aphicFrame>
        <p:nvGraphicFramePr>
          <p:cNvPr id="21" name="Объект 20">
            <a:extLst>
              <a:ext uri="{FF2B5EF4-FFF2-40B4-BE49-F238E27FC236}">
                <a16:creationId xmlns:a16="http://schemas.microsoft.com/office/drawing/2014/main" id="{57B02452-8693-9971-78D7-9D5B160D19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2184" y="3045526"/>
          <a:ext cx="2302519" cy="241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15011896" imgH="15726211" progId="CorelDraw.Graphic.24">
                  <p:embed/>
                </p:oleObj>
              </mc:Choice>
              <mc:Fallback>
                <p:oleObj name="CorelDRAW" r:id="rId4" imgW="15011896" imgH="15726211" progId="CorelDraw.Graphic.24">
                  <p:embed/>
                  <p:pic>
                    <p:nvPicPr>
                      <p:cNvPr id="21" name="Объект 20">
                        <a:extLst>
                          <a:ext uri="{FF2B5EF4-FFF2-40B4-BE49-F238E27FC236}">
                            <a16:creationId xmlns:a16="http://schemas.microsoft.com/office/drawing/2014/main" id="{57B02452-8693-9971-78D7-9D5B160D19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2184" y="3045526"/>
                        <a:ext cx="2302519" cy="2412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45754BE3-DE76-F738-E84E-74B316ABCF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00230" y="1236071"/>
          <a:ext cx="1154473" cy="148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7521897" imgH="9689181" progId="CorelDraw.Graphic.24">
                  <p:embed/>
                </p:oleObj>
              </mc:Choice>
              <mc:Fallback>
                <p:oleObj name="CorelDRAW" r:id="rId6" imgW="7521897" imgH="9689181" progId="CorelDraw.Graphic.24">
                  <p:embed/>
                  <p:pic>
                    <p:nvPicPr>
                      <p:cNvPr id="22" name="Объект 21">
                        <a:extLst>
                          <a:ext uri="{FF2B5EF4-FFF2-40B4-BE49-F238E27FC236}">
                            <a16:creationId xmlns:a16="http://schemas.microsoft.com/office/drawing/2014/main" id="{45754BE3-DE76-F738-E84E-74B316ABCF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00230" y="1236071"/>
                        <a:ext cx="1154473" cy="148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id="{10DD1953-DF39-4D4E-88AB-AF1AF397A6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10884" y="2313415"/>
          <a:ext cx="1148046" cy="1477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7526150" imgH="9692166" progId="CorelDraw.Graphic.24">
                  <p:embed/>
                </p:oleObj>
              </mc:Choice>
              <mc:Fallback>
                <p:oleObj name="CorelDRAW" r:id="rId8" imgW="7526150" imgH="9692166" progId="CorelDraw.Graphic.24">
                  <p:embed/>
                  <p:pic>
                    <p:nvPicPr>
                      <p:cNvPr id="24" name="Объект 23">
                        <a:extLst>
                          <a:ext uri="{FF2B5EF4-FFF2-40B4-BE49-F238E27FC236}">
                            <a16:creationId xmlns:a16="http://schemas.microsoft.com/office/drawing/2014/main" id="{10DD1953-DF39-4D4E-88AB-AF1AF397A6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10884" y="2313415"/>
                        <a:ext cx="1148046" cy="1477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6336751-DE8C-0188-4185-231B1E57FD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6180" y="129946"/>
            <a:ext cx="615765" cy="414131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E57AFE73-888D-F95F-BF7F-84025D66E7A9}"/>
              </a:ext>
            </a:extLst>
          </p:cNvPr>
          <p:cNvSpPr txBox="1">
            <a:spLocks/>
          </p:cNvSpPr>
          <p:nvPr/>
        </p:nvSpPr>
        <p:spPr>
          <a:xfrm>
            <a:off x="790568" y="2477264"/>
            <a:ext cx="4410129" cy="40998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Трудности с перемещением тяжелой мебели</a:t>
            </a:r>
          </a:p>
          <a:p>
            <a:endParaRPr lang="ru-RU" sz="90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3D2BE2A-DFDE-098B-5A54-A57C9B127F5C}"/>
              </a:ext>
            </a:extLst>
          </p:cNvPr>
          <p:cNvSpPr/>
          <p:nvPr/>
        </p:nvSpPr>
        <p:spPr>
          <a:xfrm>
            <a:off x="474247" y="3644572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9582CD4D-293F-6249-764A-6D5723ED565E}"/>
              </a:ext>
            </a:extLst>
          </p:cNvPr>
          <p:cNvSpPr txBox="1">
            <a:spLocks/>
          </p:cNvSpPr>
          <p:nvPr/>
        </p:nvSpPr>
        <p:spPr>
          <a:xfrm>
            <a:off x="790568" y="3596140"/>
            <a:ext cx="4410129" cy="40998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Цена на мебель часто не устраивает покупателей</a:t>
            </a:r>
          </a:p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97052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F9EB8-B3F6-B392-ACB3-55C31274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41" y="445770"/>
            <a:ext cx="2949178" cy="346710"/>
          </a:xfrm>
        </p:spPr>
        <p:txBody>
          <a:bodyPr>
            <a:normAutofit fontScale="90000"/>
          </a:bodyPr>
          <a:lstStyle/>
          <a:p>
            <a:r>
              <a:rPr lang="ru-RU" sz="225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Стейкхолдеры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087DFC2-C4C6-1C03-356D-EB4D15A12FA0}"/>
              </a:ext>
            </a:extLst>
          </p:cNvPr>
          <p:cNvCxnSpPr>
            <a:cxnSpLocks/>
          </p:cNvCxnSpPr>
          <p:nvPr/>
        </p:nvCxnSpPr>
        <p:spPr>
          <a:xfrm>
            <a:off x="413148" y="1427497"/>
            <a:ext cx="821269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 3">
            <a:extLst>
              <a:ext uri="{FF2B5EF4-FFF2-40B4-BE49-F238E27FC236}">
                <a16:creationId xmlns:a16="http://schemas.microsoft.com/office/drawing/2014/main" id="{BC632F31-FE92-39CC-7D10-2E32EE55FF56}"/>
              </a:ext>
            </a:extLst>
          </p:cNvPr>
          <p:cNvSpPr txBox="1">
            <a:spLocks/>
          </p:cNvSpPr>
          <p:nvPr/>
        </p:nvSpPr>
        <p:spPr>
          <a:xfrm>
            <a:off x="1003221" y="1633237"/>
            <a:ext cx="1571927" cy="7238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500" dirty="0"/>
              <a:t>Точка Кипения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9EC27D92-B58A-4FF2-28FC-238D1AAF51E8}"/>
              </a:ext>
            </a:extLst>
          </p:cNvPr>
          <p:cNvSpPr txBox="1">
            <a:spLocks/>
          </p:cNvSpPr>
          <p:nvPr/>
        </p:nvSpPr>
        <p:spPr>
          <a:xfrm>
            <a:off x="3651741" y="1616991"/>
            <a:ext cx="1840520" cy="7238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500" dirty="0"/>
              <a:t>Кафе/Кофейня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69F21577-7210-9710-70CB-FF3D78D7C26C}"/>
              </a:ext>
            </a:extLst>
          </p:cNvPr>
          <p:cNvSpPr txBox="1">
            <a:spLocks/>
          </p:cNvSpPr>
          <p:nvPr/>
        </p:nvSpPr>
        <p:spPr>
          <a:xfrm>
            <a:off x="6357100" y="1633237"/>
            <a:ext cx="1995431" cy="7238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500" dirty="0"/>
              <a:t>Анти-кафе/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/>
              <a:t>коворкинг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DEF0500-E0B6-F783-8DA7-A943AF010536}"/>
              </a:ext>
            </a:extLst>
          </p:cNvPr>
          <p:cNvSpPr/>
          <p:nvPr/>
        </p:nvSpPr>
        <p:spPr>
          <a:xfrm>
            <a:off x="1686314" y="1324627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1A5851B-D063-106B-9149-035A499E2E1B}"/>
              </a:ext>
            </a:extLst>
          </p:cNvPr>
          <p:cNvSpPr/>
          <p:nvPr/>
        </p:nvSpPr>
        <p:spPr>
          <a:xfrm>
            <a:off x="4469130" y="1316000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153E5D7-2FE4-AF10-1829-BBF3860762BC}"/>
              </a:ext>
            </a:extLst>
          </p:cNvPr>
          <p:cNvSpPr/>
          <p:nvPr/>
        </p:nvSpPr>
        <p:spPr>
          <a:xfrm>
            <a:off x="7251946" y="1324627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E9CDF01F-759A-F8BB-048C-BEB21D804D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62" y="2357136"/>
          <a:ext cx="9144000" cy="7512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6783997" imgH="6801573" progId="CorelDraw.Graphic.24">
                  <p:embed/>
                </p:oleObj>
              </mc:Choice>
              <mc:Fallback>
                <p:oleObj name="CorelDRAW" r:id="rId2" imgW="6783997" imgH="6801573" progId="CorelDraw.Graphic.24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E9CDF01F-759A-F8BB-048C-BEB21D804D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62" y="2357136"/>
                        <a:ext cx="9144000" cy="7512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oogle Shape;111;p26">
            <a:extLst>
              <a:ext uri="{FF2B5EF4-FFF2-40B4-BE49-F238E27FC236}">
                <a16:creationId xmlns:a16="http://schemas.microsoft.com/office/drawing/2014/main" id="{3C83D0D6-FFA3-D909-4F24-9D5BE9D9DA09}"/>
              </a:ext>
            </a:extLst>
          </p:cNvPr>
          <p:cNvSpPr txBox="1"/>
          <p:nvPr/>
        </p:nvSpPr>
        <p:spPr>
          <a:xfrm>
            <a:off x="-183423" y="3344419"/>
            <a:ext cx="5204459" cy="936713"/>
          </a:xfrm>
          <a:prstGeom prst="roundRect">
            <a:avLst/>
          </a:prstGeom>
          <a:solidFill>
            <a:srgbClr val="DAE3F3"/>
          </a:solidFill>
          <a:ln>
            <a:noFill/>
          </a:ln>
        </p:spPr>
        <p:txBody>
          <a:bodyPr spcFirstLastPara="1" wrap="square" lIns="68569" tIns="27000" rIns="68569" bIns="27000" anchor="t" anchorCtr="0">
            <a:noAutofit/>
          </a:bodyPr>
          <a:lstStyle/>
          <a:p>
            <a:pPr marL="670322" indent="-198835">
              <a:lnSpc>
                <a:spcPct val="150000"/>
              </a:lnSpc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sz="1500" dirty="0">
                <a:sym typeface="PT Sans"/>
              </a:rPr>
              <a:t>С</a:t>
            </a:r>
            <a:r>
              <a:rPr lang="ru-RU" sz="1500" dirty="0">
                <a:sym typeface="PT Sans"/>
              </a:rPr>
              <a:t>о</a:t>
            </a:r>
            <a:r>
              <a:rPr lang="ru" sz="1500" dirty="0">
                <a:sym typeface="PT Sans"/>
              </a:rPr>
              <a:t>здать линейку мебель-конструктора </a:t>
            </a:r>
          </a:p>
          <a:p>
            <a:pPr marL="670322" indent="-198835">
              <a:lnSpc>
                <a:spcPct val="150000"/>
              </a:lnSpc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-RU" sz="1500" dirty="0">
                <a:sym typeface="PT Sans"/>
              </a:rPr>
              <a:t>Предоставить скетчи и 3</a:t>
            </a:r>
            <a:r>
              <a:rPr lang="en-US" sz="1500" dirty="0">
                <a:sym typeface="PT Sans"/>
              </a:rPr>
              <a:t>D-</a:t>
            </a:r>
            <a:r>
              <a:rPr lang="ru-RU" sz="1500" dirty="0">
                <a:sym typeface="PT Sans"/>
              </a:rPr>
              <a:t>модели продукта</a:t>
            </a:r>
            <a:endParaRPr sz="1500" dirty="0">
              <a:sym typeface="PT Sans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620CE7A-19E8-B79D-11B0-329BF0E0AE6C}"/>
              </a:ext>
            </a:extLst>
          </p:cNvPr>
          <p:cNvSpPr txBox="1">
            <a:spLocks/>
          </p:cNvSpPr>
          <p:nvPr/>
        </p:nvSpPr>
        <p:spPr>
          <a:xfrm>
            <a:off x="322932" y="2771871"/>
            <a:ext cx="2949178" cy="34671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5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Цель проекта: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811BD401-D450-BCFF-5515-C653AAA9F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8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FBD4D08-E6C7-779F-B77A-0F088BEB9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5DB7FF-E5B3-6581-A15A-56253A3A75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8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334B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конкуренты</a:t>
            </a:r>
            <a:endParaRPr sz="2000" b="1" dirty="0">
              <a:solidFill>
                <a:srgbClr val="334B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25696"/>
              </p:ext>
            </p:extLst>
          </p:nvPr>
        </p:nvGraphicFramePr>
        <p:xfrm>
          <a:off x="205565" y="736568"/>
          <a:ext cx="8694595" cy="4196636"/>
        </p:xfrm>
        <a:graphic>
          <a:graphicData uri="http://schemas.openxmlformats.org/drawingml/2006/table">
            <a:tbl>
              <a:tblPr firstRow="1" firstCol="1" bandRow="1">
                <a:tableStyleId>{7123E036-C889-4DE9-9E9D-3321D5F19301}</a:tableStyleId>
              </a:tblPr>
              <a:tblGrid>
                <a:gridCol w="991593">
                  <a:extLst>
                    <a:ext uri="{9D8B030D-6E8A-4147-A177-3AD203B41FA5}">
                      <a16:colId xmlns:a16="http://schemas.microsoft.com/office/drawing/2014/main" val="908433633"/>
                    </a:ext>
                  </a:extLst>
                </a:gridCol>
                <a:gridCol w="1650592">
                  <a:extLst>
                    <a:ext uri="{9D8B030D-6E8A-4147-A177-3AD203B41FA5}">
                      <a16:colId xmlns:a16="http://schemas.microsoft.com/office/drawing/2014/main" val="86915155"/>
                    </a:ext>
                  </a:extLst>
                </a:gridCol>
                <a:gridCol w="1587465">
                  <a:extLst>
                    <a:ext uri="{9D8B030D-6E8A-4147-A177-3AD203B41FA5}">
                      <a16:colId xmlns:a16="http://schemas.microsoft.com/office/drawing/2014/main" val="971729595"/>
                    </a:ext>
                  </a:extLst>
                </a:gridCol>
                <a:gridCol w="1444958">
                  <a:extLst>
                    <a:ext uri="{9D8B030D-6E8A-4147-A177-3AD203B41FA5}">
                      <a16:colId xmlns:a16="http://schemas.microsoft.com/office/drawing/2014/main" val="1063977454"/>
                    </a:ext>
                  </a:extLst>
                </a:gridCol>
                <a:gridCol w="1539407">
                  <a:extLst>
                    <a:ext uri="{9D8B030D-6E8A-4147-A177-3AD203B41FA5}">
                      <a16:colId xmlns:a16="http://schemas.microsoft.com/office/drawing/2014/main" val="3676116164"/>
                    </a:ext>
                  </a:extLst>
                </a:gridCol>
                <a:gridCol w="1480580">
                  <a:extLst>
                    <a:ext uri="{9D8B030D-6E8A-4147-A177-3AD203B41FA5}">
                      <a16:colId xmlns:a16="http://schemas.microsoft.com/office/drawing/2014/main" val="1094219747"/>
                    </a:ext>
                  </a:extLst>
                </a:gridCol>
              </a:tblGrid>
              <a:tr h="29372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Конкуренты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Преимущества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Недостатки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Наш ответ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902791"/>
                  </a:ext>
                </a:extLst>
              </a:tr>
              <a:tr h="204151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Преимущества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Важность для потребителя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Недостатки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Важность для потребителя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extLst>
                  <a:ext uri="{0D108BD9-81ED-4DB2-BD59-A6C34878D82A}">
                    <a16:rowId xmlns:a16="http://schemas.microsoft.com/office/drawing/2014/main" val="4156465066"/>
                  </a:ext>
                </a:extLst>
              </a:tr>
              <a:tr h="7885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kern="1800" dirty="0">
                          <a:solidFill>
                            <a:srgbClr val="002060"/>
                          </a:solidFill>
                          <a:effectLst/>
                        </a:rPr>
                        <a:t>Scandinavia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Их мебель превращает одну комнату в три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 (спальня, кабинет, гостиная)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 сайтах с отзывами оценка колеблется от 4 звёзд.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 счёт комплектующих мебели, цена за продукт становится высокой.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Из-за цены большинство покупателей недовольны.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Наша мебель дешевле за счёт переработанных материалов.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extLst>
                  <a:ext uri="{0D108BD9-81ED-4DB2-BD59-A6C34878D82A}">
                    <a16:rowId xmlns:a16="http://schemas.microsoft.com/office/drawing/2014/main" val="401079122"/>
                  </a:ext>
                </a:extLst>
              </a:tr>
              <a:tr h="670566">
                <a:tc>
                  <a:txBody>
                    <a:bodyPr/>
                    <a:lstStyle/>
                    <a:p>
                      <a:pPr marR="0" algn="l" rtl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kern="1800" cap="none" dirty="0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«Мебельная эволюция»</a:t>
                      </a:r>
                    </a:p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kern="1800" cap="none" dirty="0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 </a:t>
                      </a:r>
                      <a:endParaRPr lang="ru-RU" sz="1100" b="0" i="0" u="none" strike="noStrike" kern="1800" cap="none" dirty="0">
                        <a:solidFill>
                          <a:srgbClr val="002060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  <a:sym typeface="Arial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0" i="0" u="none" strike="noStrike" kern="1800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Уникальный механизм складной кровати. </a:t>
                      </a:r>
                      <a:endParaRPr lang="ru-RU" sz="900" b="0" i="0" u="none" strike="noStrike" kern="1800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  <a:sym typeface="Arial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Покупатели отмечают удобство и надёжность.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 данной компании узкая специализация (кровати).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Тем не менее оценку от покупателей это не снижает.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Мы можем предложить широкий выбор продукции.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extLst>
                  <a:ext uri="{0D108BD9-81ED-4DB2-BD59-A6C34878D82A}">
                    <a16:rowId xmlns:a16="http://schemas.microsoft.com/office/drawing/2014/main" val="2936638999"/>
                  </a:ext>
                </a:extLst>
              </a:tr>
              <a:tr h="6292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TRANSMEB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Широкий выбор мебели для малогабаритной квартиры.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Комфорт и универсальность.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Есть проблемы с доставкой.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Некачественная упаковка является причиной снижения оценки.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 ходе производства мы собираемся отдать должное внимание упаковке.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extLst>
                  <a:ext uri="{0D108BD9-81ED-4DB2-BD59-A6C34878D82A}">
                    <a16:rowId xmlns:a16="http://schemas.microsoft.com/office/drawing/2014/main" val="1651883025"/>
                  </a:ext>
                </a:extLst>
              </a:tr>
              <a:tr h="7885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OLISSYS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Высокое качество. Широкий выбор. Приятные материалы.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Благодаря исключительному качеству, все покупатели довольны.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 panose="020F0502020204030204" pitchFamily="34" charset="0"/>
                          <a:cs typeface="Arial"/>
                          <a:sym typeface="Arial"/>
                        </a:rPr>
                        <a:t>Есть риск получить бракованный товар.</a:t>
                      </a: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Завышение цены при крупной покупке.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 panose="020F0502020204030204" pitchFamily="34" charset="0"/>
                          <a:cs typeface="Arial"/>
                          <a:sym typeface="Arial"/>
                        </a:rPr>
                        <a:t>Сохраняется хорошее качество, но цена ниже.</a:t>
                      </a:r>
                    </a:p>
                  </a:txBody>
                  <a:tcPr marL="35322" marR="35322" marT="0" marB="0"/>
                </a:tc>
                <a:extLst>
                  <a:ext uri="{0D108BD9-81ED-4DB2-BD59-A6C34878D82A}">
                    <a16:rowId xmlns:a16="http://schemas.microsoft.com/office/drawing/2014/main" val="3393091035"/>
                  </a:ext>
                </a:extLst>
              </a:tr>
              <a:tr h="7885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WINKEL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Большой выбор. Невысокая цена.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Многие довольны их услугами.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Коммуникация с клиентами хромает.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Некомпетентного отношения со стороны компании.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 нашем приоритете комфорт и удобство клиента. Поэтому мы не допустим подобного.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322" marR="35322" marT="0" marB="0"/>
                </a:tc>
                <a:extLst>
                  <a:ext uri="{0D108BD9-81ED-4DB2-BD59-A6C34878D82A}">
                    <a16:rowId xmlns:a16="http://schemas.microsoft.com/office/drawing/2014/main" val="3168062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677842"/>
            <a:ext cx="7449879" cy="5374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057116"/>
            <a:ext cx="8157253" cy="8384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436390"/>
            <a:ext cx="8718698" cy="1158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3161" y="3879322"/>
            <a:ext cx="6308377" cy="1088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85750" indent="-285750">
              <a:spcAft>
                <a:spcPts val="1200"/>
              </a:spcAft>
              <a:buClr>
                <a:srgbClr val="F98FEA"/>
              </a:buClr>
              <a:buFont typeface="Courier New" panose="02070309020205020404" pitchFamily="49" charset="0"/>
              <a:buChar char="o"/>
            </a:pP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 продукция экологичнее товаров конкурентов, более удобная </a:t>
            </a:r>
            <a:b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потребителя в цене, универсальна. Так же высокая</a:t>
            </a:r>
            <a:b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скорость производства за счёт цельности конструкции.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0925" y="1495647"/>
            <a:ext cx="6492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334B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Мебель </a:t>
            </a:r>
            <a:r>
              <a:rPr lang="en-US" sz="3200" dirty="0">
                <a:solidFill>
                  <a:srgbClr val="334B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V&amp;S – </a:t>
            </a:r>
            <a:r>
              <a:rPr lang="ru-RU" sz="3200" dirty="0">
                <a:solidFill>
                  <a:srgbClr val="334B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почувствуй комфорт, сохрани планету в чистоте.</a:t>
            </a:r>
            <a:endParaRPr lang="ru-RU" sz="3200" dirty="0">
              <a:solidFill>
                <a:srgbClr val="334B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97EB2B-3350-D94A-1198-2B8CDE1E3B0A}"/>
              </a:ext>
            </a:extLst>
          </p:cNvPr>
          <p:cNvSpPr txBox="1"/>
          <p:nvPr/>
        </p:nvSpPr>
        <p:spPr>
          <a:xfrm>
            <a:off x="455193" y="366859"/>
            <a:ext cx="76601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Анализ рынка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1028" name="Picture 4" descr="https://avatars.dzeninfra.ru/get-zen_doc/3665883/pub_601009e3ede7353c0ab10d8c_60100a8827add74df63de299/scale_120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34"/>
          <a:stretch/>
        </p:blipFill>
        <p:spPr bwMode="auto">
          <a:xfrm>
            <a:off x="1635759" y="840422"/>
            <a:ext cx="5429685" cy="391445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20160" y="1381760"/>
            <a:ext cx="711200" cy="254000"/>
          </a:xfrm>
          <a:prstGeom prst="rect">
            <a:avLst/>
          </a:prstGeom>
          <a:solidFill>
            <a:srgbClr val="00D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77920" y="2177098"/>
            <a:ext cx="995680" cy="271462"/>
          </a:xfrm>
          <a:prstGeom prst="rect">
            <a:avLst/>
          </a:prstGeom>
          <a:solidFill>
            <a:srgbClr val="96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20160" y="3342640"/>
            <a:ext cx="782320" cy="28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677920" y="1381760"/>
            <a:ext cx="128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179,5 млрд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4318" y="2140783"/>
            <a:ext cx="122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13,46 млрд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1856" y="3362960"/>
            <a:ext cx="891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791 млн</a:t>
            </a:r>
          </a:p>
        </p:txBody>
      </p:sp>
    </p:spTree>
    <p:extLst>
      <p:ext uri="{BB962C8B-B14F-4D97-AF65-F5344CB8AC3E}">
        <p14:creationId xmlns:p14="http://schemas.microsoft.com/office/powerpoint/2010/main" val="1637654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1668780"/>
            <a:ext cx="9144000" cy="1308336"/>
          </a:xfrm>
          <a:prstGeom prst="rect">
            <a:avLst/>
          </a:prstGeom>
          <a:solidFill>
            <a:srgbClr val="D9E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97EB2B-3350-D94A-1198-2B8CDE1E3B0A}"/>
              </a:ext>
            </a:extLst>
          </p:cNvPr>
          <p:cNvSpPr txBox="1"/>
          <p:nvPr/>
        </p:nvSpPr>
        <p:spPr>
          <a:xfrm>
            <a:off x="418454" y="2002363"/>
            <a:ext cx="766010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rgbClr val="334B78"/>
                </a:solidFill>
                <a:latin typeface="+mn-lt"/>
              </a:rPr>
              <a:t>B2B, B2C</a:t>
            </a:r>
            <a:r>
              <a:rPr lang="ru-RU" sz="3200" dirty="0">
                <a:solidFill>
                  <a:srgbClr val="334B78"/>
                </a:solidFill>
                <a:latin typeface="+mn-lt"/>
              </a:rPr>
              <a:t> – наш выбор</a:t>
            </a:r>
          </a:p>
          <a:p>
            <a:pPr algn="l"/>
            <a:endParaRPr lang="en-US" sz="3600" b="1" dirty="0">
              <a:solidFill>
                <a:srgbClr val="F5AF33"/>
              </a:solidFill>
              <a:latin typeface="+mn-lt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97EB2B-3350-D94A-1198-2B8CDE1E3B0A}"/>
              </a:ext>
            </a:extLst>
          </p:cNvPr>
          <p:cNvSpPr txBox="1"/>
          <p:nvPr/>
        </p:nvSpPr>
        <p:spPr>
          <a:xfrm>
            <a:off x="274383" y="137197"/>
            <a:ext cx="76601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Unit -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экономика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77338A-3121-8B13-2BDD-A1A7E86DEC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17" t="29915" r="17419" b="24831"/>
          <a:stretch/>
        </p:blipFill>
        <p:spPr>
          <a:xfrm>
            <a:off x="681013" y="978953"/>
            <a:ext cx="7476240" cy="36068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34064" y="1071717"/>
            <a:ext cx="904568" cy="3036816"/>
          </a:xfrm>
          <a:prstGeom prst="rect">
            <a:avLst/>
          </a:prstGeom>
          <a:solidFill>
            <a:srgbClr val="C6E7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34064" y="1219200"/>
            <a:ext cx="1044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56000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38632" y="1071716"/>
            <a:ext cx="887231" cy="11171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810040" y="1465855"/>
            <a:ext cx="1001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- 6 000 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81880" y="2169108"/>
            <a:ext cx="887231" cy="6882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643693" y="2364768"/>
            <a:ext cx="1052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- 10500 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549446" y="2847397"/>
            <a:ext cx="904567" cy="1720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618528" y="2782353"/>
            <a:ext cx="9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- 500 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417696" y="2979174"/>
            <a:ext cx="901064" cy="2957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395386" y="2987983"/>
            <a:ext cx="1231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- 1500 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89755" y="3206114"/>
            <a:ext cx="904568" cy="209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237861" y="3175308"/>
            <a:ext cx="1002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- 170 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162675" y="3345180"/>
            <a:ext cx="926383" cy="354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6194323" y="3403481"/>
            <a:ext cx="97361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- 2400 руб.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048500" y="3680480"/>
            <a:ext cx="885990" cy="4280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7167935" y="3901303"/>
            <a:ext cx="7665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981306" y="3747414"/>
            <a:ext cx="1242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34 930 руб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179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20;p27">
            <a:extLst>
              <a:ext uri="{FF2B5EF4-FFF2-40B4-BE49-F238E27FC236}">
                <a16:creationId xmlns:a16="http://schemas.microsoft.com/office/drawing/2014/main" id="{7D4406C9-1047-CC24-544D-2AA6114903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042" y="85673"/>
            <a:ext cx="2068718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ctr">
              <a:buSzPts val="5200"/>
            </a:pPr>
            <a:r>
              <a:rPr lang="ru-RU" sz="2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Наше решение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2AADC7A-9A97-4EF2-2533-8FF271E115B0}"/>
              </a:ext>
            </a:extLst>
          </p:cNvPr>
          <p:cNvSpPr txBox="1">
            <a:spLocks/>
          </p:cNvSpPr>
          <p:nvPr/>
        </p:nvSpPr>
        <p:spPr>
          <a:xfrm>
            <a:off x="468312" y="1441339"/>
            <a:ext cx="2556252" cy="2363492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Форма треугольник позволяет многократно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сопоставлять</a:t>
            </a:r>
            <a:r>
              <a:rPr lang="ru-RU" sz="1500" dirty="0">
                <a:solidFill>
                  <a:schemeClr val="tx1"/>
                </a:solidFill>
              </a:rPr>
              <a:t> столы друг с другом,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увеличивая</a:t>
            </a:r>
            <a:r>
              <a:rPr lang="ru-RU" sz="1500" dirty="0">
                <a:solidFill>
                  <a:schemeClr val="tx1"/>
                </a:solidFill>
              </a:rPr>
              <a:t> рабочее пространство.</a:t>
            </a:r>
            <a:endParaRPr lang="en-US" sz="1500" dirty="0">
              <a:solidFill>
                <a:schemeClr val="tx1"/>
              </a:solidFill>
            </a:endParaRPr>
          </a:p>
          <a:p>
            <a:pPr algn="l"/>
            <a:endParaRPr lang="ru-RU" sz="1500" dirty="0">
              <a:solidFill>
                <a:schemeClr val="tx1"/>
              </a:solidFill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Материал: </a:t>
            </a:r>
            <a:r>
              <a:rPr lang="ru-RU" sz="1500" dirty="0">
                <a:solidFill>
                  <a:schemeClr val="tx1"/>
                </a:solidFill>
              </a:rPr>
              <a:t>пластик, фанера, вторичные материалы</a:t>
            </a:r>
          </a:p>
          <a:p>
            <a:pPr algn="l"/>
            <a:endParaRPr lang="ru-RU" sz="1500" dirty="0">
              <a:solidFill>
                <a:schemeClr val="tx1"/>
              </a:solidFill>
            </a:endParaRPr>
          </a:p>
          <a:p>
            <a:pPr algn="l"/>
            <a:endParaRPr lang="ru-RU" sz="1500" dirty="0">
              <a:solidFill>
                <a:schemeClr val="tx1"/>
              </a:solidFill>
            </a:endParaRPr>
          </a:p>
          <a:p>
            <a:endParaRPr lang="ru-RU" sz="9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2C8FEE-6C30-508C-2D88-1D7E0DD15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colorTemperature colorTemp="7100"/>
                    </a14:imgEffect>
                    <a14:imgEffect>
                      <a14:saturation sat="0"/>
                    </a14:imgEffect>
                    <a14:imgEffect>
                      <a14:brightnessContrast bright="9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496" y="663575"/>
            <a:ext cx="4808192" cy="391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909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0;p27">
            <a:extLst>
              <a:ext uri="{FF2B5EF4-FFF2-40B4-BE49-F238E27FC236}">
                <a16:creationId xmlns:a16="http://schemas.microsoft.com/office/drawing/2014/main" id="{38BD3FDF-A1B6-32DF-1DEA-F42BCE6A4E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042" y="85673"/>
            <a:ext cx="2068718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ctr">
              <a:buSzPts val="5200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Наше решение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0E39AFE-75D9-EA4B-DB9E-828FDDA7A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042" y="658373"/>
            <a:ext cx="5708161" cy="407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10">
            <a:extLst>
              <a:ext uri="{FF2B5EF4-FFF2-40B4-BE49-F238E27FC236}">
                <a16:creationId xmlns:a16="http://schemas.microsoft.com/office/drawing/2014/main" id="{EBE98D12-F6DA-A975-7899-05D984033771}"/>
              </a:ext>
            </a:extLst>
          </p:cNvPr>
          <p:cNvSpPr txBox="1">
            <a:spLocks/>
          </p:cNvSpPr>
          <p:nvPr/>
        </p:nvSpPr>
        <p:spPr>
          <a:xfrm>
            <a:off x="451797" y="1286867"/>
            <a:ext cx="2378887" cy="2293242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Стол намного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легче</a:t>
            </a:r>
            <a:r>
              <a:rPr lang="ru-RU" sz="1500" dirty="0">
                <a:solidFill>
                  <a:schemeClr val="tx1"/>
                </a:solidFill>
              </a:rPr>
              <a:t>, чем похожие столы, за счёт конструкции и вторичных материалов.</a:t>
            </a:r>
          </a:p>
          <a:p>
            <a:pPr algn="l"/>
            <a:endParaRPr lang="ru-RU" sz="1500" dirty="0">
              <a:solidFill>
                <a:schemeClr val="tx1"/>
              </a:solidFill>
            </a:endParaRPr>
          </a:p>
          <a:p>
            <a:pPr algn="l"/>
            <a:r>
              <a:rPr lang="ru-RU" sz="1500" dirty="0">
                <a:solidFill>
                  <a:schemeClr val="tx1"/>
                </a:solidFill>
              </a:rPr>
              <a:t>Визуально выглядит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органично</a:t>
            </a:r>
            <a:r>
              <a:rPr lang="ru-RU" sz="1500" dirty="0">
                <a:solidFill>
                  <a:schemeClr val="tx1"/>
                </a:solidFill>
              </a:rPr>
              <a:t>, не создавая лишнего визуального шума.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524139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20;p27">
            <a:extLst>
              <a:ext uri="{FF2B5EF4-FFF2-40B4-BE49-F238E27FC236}">
                <a16:creationId xmlns:a16="http://schemas.microsoft.com/office/drawing/2014/main" id="{7D4406C9-1047-CC24-544D-2AA6114903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042" y="85673"/>
            <a:ext cx="2068718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ctr">
              <a:buSzPts val="5200"/>
            </a:pPr>
            <a:r>
              <a:rPr lang="ru-RU" sz="2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Наше решение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B6715B-A617-3AFB-9384-A78EA0C25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34" y="658373"/>
            <a:ext cx="4284662" cy="41881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75CDDE-2767-1F1D-0B28-0950F7B644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6" t="5349" r="742"/>
          <a:stretch/>
        </p:blipFill>
        <p:spPr>
          <a:xfrm>
            <a:off x="5138864" y="658373"/>
            <a:ext cx="3182805" cy="20909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98E9AF-3E45-48E5-9F0E-0ED3AB661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864" y="2887885"/>
            <a:ext cx="3182805" cy="195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1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69A199-CA36-0ECE-5849-6E70FDFEC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279" y="258657"/>
            <a:ext cx="4684162" cy="3894889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EA1A64E-9FB2-0EC7-A18F-6D8BEBA4CD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6365" r="14890"/>
          <a:stretch/>
        </p:blipFill>
        <p:spPr bwMode="auto">
          <a:xfrm>
            <a:off x="4526324" y="3239146"/>
            <a:ext cx="1017891" cy="16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20;p27">
            <a:extLst>
              <a:ext uri="{FF2B5EF4-FFF2-40B4-BE49-F238E27FC236}">
                <a16:creationId xmlns:a16="http://schemas.microsoft.com/office/drawing/2014/main" id="{F72517EF-4DB2-9317-5AF0-384C2EB907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4360" y="85673"/>
            <a:ext cx="2068718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ctr">
              <a:buSzPts val="5200"/>
            </a:pPr>
            <a:r>
              <a:rPr lang="ru-RU" sz="2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Наше 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7C2D0E-9335-07E7-2D44-C7629507CE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84" r="5023"/>
          <a:stretch/>
        </p:blipFill>
        <p:spPr>
          <a:xfrm>
            <a:off x="539750" y="3035342"/>
            <a:ext cx="3738131" cy="1778512"/>
          </a:xfrm>
          <a:prstGeom prst="rect">
            <a:avLst/>
          </a:prstGeom>
        </p:spPr>
      </p:pic>
      <p:sp>
        <p:nvSpPr>
          <p:cNvPr id="3" name="Текст 10">
            <a:extLst>
              <a:ext uri="{FF2B5EF4-FFF2-40B4-BE49-F238E27FC236}">
                <a16:creationId xmlns:a16="http://schemas.microsoft.com/office/drawing/2014/main" id="{26BC881D-3727-A32E-84BF-382624D2A120}"/>
              </a:ext>
            </a:extLst>
          </p:cNvPr>
          <p:cNvSpPr txBox="1">
            <a:spLocks/>
          </p:cNvSpPr>
          <p:nvPr/>
        </p:nvSpPr>
        <p:spPr>
          <a:xfrm>
            <a:off x="434559" y="814923"/>
            <a:ext cx="2951821" cy="2063869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Простая форма для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комбинации</a:t>
            </a:r>
            <a:r>
              <a:rPr lang="ru-RU" sz="1500" dirty="0">
                <a:solidFill>
                  <a:schemeClr val="tx1"/>
                </a:solidFill>
              </a:rPr>
              <a:t> нескольких столов.</a:t>
            </a: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Менее</a:t>
            </a:r>
            <a:r>
              <a:rPr lang="ru-RU" sz="1500" dirty="0">
                <a:solidFill>
                  <a:schemeClr val="tx1"/>
                </a:solidFill>
              </a:rPr>
              <a:t> увесистая, чем альтернативы за счёт простой формы.</a:t>
            </a:r>
          </a:p>
          <a:p>
            <a:pPr algn="l"/>
            <a:endParaRPr lang="ru-RU" sz="1500" dirty="0">
              <a:solidFill>
                <a:schemeClr val="tx1"/>
              </a:solidFill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Материал: </a:t>
            </a:r>
            <a:r>
              <a:rPr lang="ru-RU" sz="1500" dirty="0">
                <a:solidFill>
                  <a:schemeClr val="tx1"/>
                </a:solidFill>
              </a:rPr>
              <a:t>пластик, фанера, вторичные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1306623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20;p27">
            <a:extLst>
              <a:ext uri="{FF2B5EF4-FFF2-40B4-BE49-F238E27FC236}">
                <a16:creationId xmlns:a16="http://schemas.microsoft.com/office/drawing/2014/main" id="{7D4406C9-1047-CC24-544D-2AA6114903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042" y="85673"/>
            <a:ext cx="2068718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ctr">
              <a:buSzPts val="5200"/>
            </a:pPr>
            <a:r>
              <a:rPr lang="ru-RU" sz="2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Наше 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FD0386-E7D5-2104-2B46-195E603A6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52" y="853290"/>
            <a:ext cx="4928294" cy="36082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F3E819-9207-3DB8-ECA7-FD46774A2C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20" r="5411"/>
          <a:stretch/>
        </p:blipFill>
        <p:spPr>
          <a:xfrm>
            <a:off x="5533969" y="853290"/>
            <a:ext cx="1040732" cy="16840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6B91440-EEBC-9CF2-0A3F-3BBCBF21F4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1"/>
          <a:stretch/>
        </p:blipFill>
        <p:spPr>
          <a:xfrm>
            <a:off x="6647590" y="853291"/>
            <a:ext cx="1947770" cy="16840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F857D0-9D8F-57CE-037C-C8D3492D4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969" y="2624007"/>
            <a:ext cx="3061391" cy="18374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31501F-E730-5259-1F52-662BD80DE5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3969" y="853290"/>
            <a:ext cx="987227" cy="168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41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E8D6F03-1FAD-3B6D-E9CF-EDB8FF6D7BEB}"/>
              </a:ext>
            </a:extLst>
          </p:cNvPr>
          <p:cNvSpPr/>
          <p:nvPr/>
        </p:nvSpPr>
        <p:spPr>
          <a:xfrm>
            <a:off x="781527" y="395513"/>
            <a:ext cx="4834414" cy="4584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3" name="Google Shape;133;p29"/>
          <p:cNvSpPr txBox="1">
            <a:spLocks noGrp="1"/>
          </p:cNvSpPr>
          <p:nvPr>
            <p:ph type="title"/>
          </p:nvPr>
        </p:nvSpPr>
        <p:spPr>
          <a:xfrm>
            <a:off x="790384" y="324927"/>
            <a:ext cx="8054654" cy="5670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Дальнейшие</a:t>
            </a:r>
            <a:r>
              <a:rPr lang="ru" sz="2000" b="1" dirty="0">
                <a:solidFill>
                  <a:srgbClr val="334B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" sz="2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шаги в работе над проектом </a:t>
            </a:r>
            <a:endParaRPr sz="2000" b="1" dirty="0">
              <a:solidFill>
                <a:srgbClr val="334B78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B26AE354-2F8E-9681-9BE0-01085733B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8757654-E9D0-3DF1-C9C4-FC5B496831EE}"/>
              </a:ext>
            </a:extLst>
          </p:cNvPr>
          <p:cNvCxnSpPr/>
          <p:nvPr/>
        </p:nvCxnSpPr>
        <p:spPr>
          <a:xfrm>
            <a:off x="569404" y="0"/>
            <a:ext cx="0" cy="45575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3788B59B-5760-C898-6091-1C61F26D1A1C}"/>
              </a:ext>
            </a:extLst>
          </p:cNvPr>
          <p:cNvSpPr/>
          <p:nvPr/>
        </p:nvSpPr>
        <p:spPr>
          <a:xfrm>
            <a:off x="466534" y="2307606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B26BCAB-4B76-ACE4-749D-F791C689E00D}"/>
              </a:ext>
            </a:extLst>
          </p:cNvPr>
          <p:cNvSpPr txBox="1">
            <a:spLocks/>
          </p:cNvSpPr>
          <p:nvPr/>
        </p:nvSpPr>
        <p:spPr>
          <a:xfrm>
            <a:off x="794333" y="2261636"/>
            <a:ext cx="4977864" cy="40998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Создать свой сайт для продвижения продукции</a:t>
            </a:r>
          </a:p>
          <a:p>
            <a:endParaRPr lang="ru-RU" sz="90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91FC6EB-714F-C3F2-9813-EECA2CC85683}"/>
              </a:ext>
            </a:extLst>
          </p:cNvPr>
          <p:cNvSpPr txBox="1">
            <a:spLocks/>
          </p:cNvSpPr>
          <p:nvPr/>
        </p:nvSpPr>
        <p:spPr>
          <a:xfrm>
            <a:off x="740989" y="3203139"/>
            <a:ext cx="3959372" cy="40998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 Найти инвесторов </a:t>
            </a:r>
          </a:p>
          <a:p>
            <a:endParaRPr lang="ru-RU" sz="90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EB902B4-4ABD-CCD8-E5D4-64D00DA875AF}"/>
              </a:ext>
            </a:extLst>
          </p:cNvPr>
          <p:cNvSpPr/>
          <p:nvPr/>
        </p:nvSpPr>
        <p:spPr>
          <a:xfrm>
            <a:off x="466532" y="3238128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4592B6F-9BCB-A47B-CCF0-D7030DAE3E70}"/>
              </a:ext>
            </a:extLst>
          </p:cNvPr>
          <p:cNvSpPr/>
          <p:nvPr/>
        </p:nvSpPr>
        <p:spPr>
          <a:xfrm>
            <a:off x="466532" y="1400006"/>
            <a:ext cx="205740" cy="205740"/>
          </a:xfrm>
          <a:prstGeom prst="ellipse">
            <a:avLst/>
          </a:prstGeom>
          <a:solidFill>
            <a:srgbClr val="DA9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48CC75A9-F3ED-8154-F0D8-4FD2927481A6}"/>
              </a:ext>
            </a:extLst>
          </p:cNvPr>
          <p:cNvSpPr txBox="1">
            <a:spLocks/>
          </p:cNvSpPr>
          <p:nvPr/>
        </p:nvSpPr>
        <p:spPr>
          <a:xfrm>
            <a:off x="790384" y="1468626"/>
            <a:ext cx="5551532" cy="40998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ru-RU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dirty="0">
                <a:solidFill>
                  <a:schemeClr val="tx1"/>
                </a:solidFill>
              </a:rPr>
              <a:t>Договориться с компаниями по переработке материалов для сотрудничества</a:t>
            </a:r>
          </a:p>
          <a:p>
            <a:endParaRPr lang="ru-RU" sz="900" dirty="0"/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35CEECA5-67EF-5EC1-3E21-C9E472D17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180" y="129946"/>
            <a:ext cx="615765" cy="414131"/>
          </a:xfrm>
          <a:prstGeom prst="rect">
            <a:avLst/>
          </a:prstGeom>
        </p:spPr>
      </p:pic>
      <p:pic>
        <p:nvPicPr>
          <p:cNvPr id="1026" name="Picture 2" descr="ИРТСУ ЮФУ - Институт радиотехнических систем и управления ЮФУ">
            <a:extLst>
              <a:ext uri="{FF2B5EF4-FFF2-40B4-BE49-F238E27FC236}">
                <a16:creationId xmlns:a16="http://schemas.microsoft.com/office/drawing/2014/main" id="{42592C43-4B6A-ED77-D4A0-2E675B80B4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6"/>
          <a:stretch/>
        </p:blipFill>
        <p:spPr bwMode="auto">
          <a:xfrm>
            <a:off x="7267407" y="129946"/>
            <a:ext cx="445523" cy="41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9530D13-BAE1-24FD-9F40-65D3752A84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893615"/>
              </p:ext>
            </p:extLst>
          </p:nvPr>
        </p:nvGraphicFramePr>
        <p:xfrm>
          <a:off x="3310988" y="2223923"/>
          <a:ext cx="6796498" cy="4623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7006005" imgH="4765066" progId="CorelDraw.Graphic.24">
                  <p:embed/>
                </p:oleObj>
              </mc:Choice>
              <mc:Fallback>
                <p:oleObj name="CorelDRAW" r:id="rId6" imgW="7006005" imgH="4765066" progId="CorelDraw.Graphic.24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B7C9F1E1-A621-BE7A-F3FB-13F30FDD66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0988" y="2223923"/>
                        <a:ext cx="6796498" cy="4623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1914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C60CE6A8-114C-6783-0B68-DB16A6990B22}"/>
              </a:ext>
            </a:extLst>
          </p:cNvPr>
          <p:cNvSpPr/>
          <p:nvPr/>
        </p:nvSpPr>
        <p:spPr>
          <a:xfrm>
            <a:off x="6936345" y="295921"/>
            <a:ext cx="1412168" cy="4584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0CB2193-C504-8CDA-86A5-5B8CBAA67BF1}"/>
              </a:ext>
            </a:extLst>
          </p:cNvPr>
          <p:cNvSpPr/>
          <p:nvPr/>
        </p:nvSpPr>
        <p:spPr>
          <a:xfrm>
            <a:off x="451923" y="288851"/>
            <a:ext cx="4009587" cy="4584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15AAE0-4EAE-1D44-00C4-41D4EA3AD9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" t="18353" r="130" b="22743"/>
          <a:stretch/>
        </p:blipFill>
        <p:spPr bwMode="auto">
          <a:xfrm>
            <a:off x="3313127" y="1908005"/>
            <a:ext cx="736232" cy="755080"/>
          </a:xfrm>
          <a:prstGeom prst="round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371C80-E6B3-E44B-63FF-89F8EF4A8F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5"/>
          <a:stretch/>
        </p:blipFill>
        <p:spPr>
          <a:xfrm>
            <a:off x="454800" y="1908005"/>
            <a:ext cx="736232" cy="755080"/>
          </a:xfrm>
          <a:prstGeom prst="roundRect">
            <a:avLst/>
          </a:prstGeom>
          <a:ln w="57150">
            <a:noFill/>
          </a:ln>
        </p:spPr>
      </p:pic>
      <p:sp>
        <p:nvSpPr>
          <p:cNvPr id="3" name="Текст 3">
            <a:extLst>
              <a:ext uri="{FF2B5EF4-FFF2-40B4-BE49-F238E27FC236}">
                <a16:creationId xmlns:a16="http://schemas.microsoft.com/office/drawing/2014/main" id="{F7C9B0BD-1A8C-F520-0CBF-72495879561B}"/>
              </a:ext>
            </a:extLst>
          </p:cNvPr>
          <p:cNvSpPr txBox="1">
            <a:spLocks/>
          </p:cNvSpPr>
          <p:nvPr/>
        </p:nvSpPr>
        <p:spPr>
          <a:xfrm>
            <a:off x="4110970" y="1843154"/>
            <a:ext cx="1967753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50" b="1" dirty="0" err="1"/>
              <a:t>Нежнова</a:t>
            </a:r>
            <a:r>
              <a:rPr lang="ru-RU" sz="1350" b="1" dirty="0"/>
              <a:t> Антонина</a:t>
            </a:r>
          </a:p>
          <a:p>
            <a:pPr marL="0" indent="0">
              <a:buNone/>
            </a:pPr>
            <a:r>
              <a:rPr lang="ru-RU" sz="1200" dirty="0"/>
              <a:t>Промышленный дизайнер, </a:t>
            </a:r>
            <a:br>
              <a:rPr lang="ru-RU" sz="1200" dirty="0"/>
            </a:br>
            <a:r>
              <a:rPr lang="ru-RU" sz="1200" dirty="0"/>
              <a:t>3</a:t>
            </a:r>
            <a:r>
              <a:rPr lang="en-US" sz="1200" dirty="0"/>
              <a:t>D</a:t>
            </a:r>
            <a:r>
              <a:rPr lang="ru-RU" sz="1200" dirty="0"/>
              <a:t>-</a:t>
            </a:r>
            <a:r>
              <a:rPr lang="ru-RU" sz="1200" dirty="0" err="1"/>
              <a:t>моделировщик</a:t>
            </a:r>
            <a:endParaRPr lang="ru-RU" sz="1200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E0086B71-4124-281A-C489-2CF97744945C}"/>
              </a:ext>
            </a:extLst>
          </p:cNvPr>
          <p:cNvSpPr txBox="1">
            <a:spLocks/>
          </p:cNvSpPr>
          <p:nvPr/>
        </p:nvSpPr>
        <p:spPr>
          <a:xfrm>
            <a:off x="1222318" y="1845661"/>
            <a:ext cx="1745207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50" b="1" dirty="0"/>
              <a:t>Москаленко Анна</a:t>
            </a:r>
          </a:p>
          <a:p>
            <a:pPr marL="0" indent="0">
              <a:buNone/>
            </a:pPr>
            <a:r>
              <a:rPr lang="ru-RU" sz="1200" dirty="0"/>
              <a:t>Промышленный дизайнер, художник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7CA82022-73AD-86B3-B8E2-7355FF0ED50C}"/>
              </a:ext>
            </a:extLst>
          </p:cNvPr>
          <p:cNvSpPr txBox="1">
            <a:spLocks/>
          </p:cNvSpPr>
          <p:nvPr/>
        </p:nvSpPr>
        <p:spPr>
          <a:xfrm>
            <a:off x="2881155" y="863585"/>
            <a:ext cx="1835626" cy="603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50" b="1" dirty="0" err="1"/>
              <a:t>Богунова</a:t>
            </a:r>
            <a:r>
              <a:rPr lang="ru-RU" sz="1350" b="1" dirty="0"/>
              <a:t> Александра</a:t>
            </a:r>
          </a:p>
          <a:p>
            <a:pPr marL="0" indent="0">
              <a:buNone/>
            </a:pPr>
            <a:r>
              <a:rPr lang="ru-RU" sz="1200" dirty="0"/>
              <a:t>Промышленный дизайнер, лидер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6A8CBDA2-E363-A4F4-73DD-065B81D1288F}"/>
              </a:ext>
            </a:extLst>
          </p:cNvPr>
          <p:cNvSpPr txBox="1">
            <a:spLocks/>
          </p:cNvSpPr>
          <p:nvPr/>
        </p:nvSpPr>
        <p:spPr>
          <a:xfrm>
            <a:off x="1238857" y="2852195"/>
            <a:ext cx="2006371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50" b="1" dirty="0"/>
              <a:t>Дружинина Александра</a:t>
            </a:r>
          </a:p>
          <a:p>
            <a:pPr marL="0" indent="0">
              <a:buNone/>
            </a:pPr>
            <a:r>
              <a:rPr lang="ru-RU" sz="1200" dirty="0"/>
              <a:t>Промышленный дизайнер, креатор идей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9D32712D-2AAC-92F3-18A1-7DC750963FCC}"/>
              </a:ext>
            </a:extLst>
          </p:cNvPr>
          <p:cNvSpPr txBox="1">
            <a:spLocks/>
          </p:cNvSpPr>
          <p:nvPr/>
        </p:nvSpPr>
        <p:spPr>
          <a:xfrm>
            <a:off x="4110970" y="2847273"/>
            <a:ext cx="1901790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50" b="1" dirty="0"/>
              <a:t>Квитко Никита</a:t>
            </a:r>
          </a:p>
          <a:p>
            <a:pPr marL="0" indent="0">
              <a:buNone/>
            </a:pPr>
            <a:r>
              <a:rPr lang="ru-RU" sz="1200" dirty="0"/>
              <a:t>Промышленный дизайнер, визуальный </a:t>
            </a:r>
            <a:r>
              <a:rPr lang="ru-RU" sz="1200" dirty="0" err="1"/>
              <a:t>офирмитель</a:t>
            </a:r>
            <a:endParaRPr lang="ru-RU" sz="1200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28B149B-2C59-A011-F607-9F7DFEC94935}"/>
              </a:ext>
            </a:extLst>
          </p:cNvPr>
          <p:cNvCxnSpPr>
            <a:cxnSpLocks/>
          </p:cNvCxnSpPr>
          <p:nvPr/>
        </p:nvCxnSpPr>
        <p:spPr>
          <a:xfrm>
            <a:off x="6179820" y="879789"/>
            <a:ext cx="0" cy="3756653"/>
          </a:xfrm>
          <a:prstGeom prst="line">
            <a:avLst/>
          </a:prstGeom>
          <a:ln w="38100">
            <a:solidFill>
              <a:srgbClr val="DA92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06;p26">
            <a:extLst>
              <a:ext uri="{FF2B5EF4-FFF2-40B4-BE49-F238E27FC236}">
                <a16:creationId xmlns:a16="http://schemas.microsoft.com/office/drawing/2014/main" id="{07C0F993-C6E3-6745-8C75-19224A4B46F7}"/>
              </a:ext>
            </a:extLst>
          </p:cNvPr>
          <p:cNvSpPr txBox="1"/>
          <p:nvPr/>
        </p:nvSpPr>
        <p:spPr>
          <a:xfrm>
            <a:off x="6973794" y="289048"/>
            <a:ext cx="1443620" cy="4551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2000" dirty="0">
                <a:solidFill>
                  <a:srgbClr val="334B78"/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Наставник</a:t>
            </a:r>
            <a:endParaRPr sz="2000" b="0" dirty="0">
              <a:solidFill>
                <a:srgbClr val="334B78"/>
              </a:solidFill>
              <a:latin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6A7FE14-3D91-8496-1511-55AA2982CBAC}"/>
              </a:ext>
            </a:extLst>
          </p:cNvPr>
          <p:cNvSpPr/>
          <p:nvPr/>
        </p:nvSpPr>
        <p:spPr>
          <a:xfrm>
            <a:off x="6278423" y="3485840"/>
            <a:ext cx="2676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dirty="0">
                <a:solidFill>
                  <a:schemeClr val="tx1"/>
                </a:solidFill>
                <a:latin typeface="+mn-lt"/>
              </a:rPr>
              <a:t>Калашникова Татьяна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385D76F-411F-7AF6-464A-BBD498F763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7058" y="1908005"/>
            <a:ext cx="1417824" cy="1417824"/>
          </a:xfrm>
          <a:prstGeom prst="roundRect">
            <a:avLst/>
          </a:prstGeom>
          <a:ln w="57150">
            <a:noFill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E5F7C5A-DDC5-1CF0-FD8F-46C8D89348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 t="665" r="24" b="25111"/>
          <a:stretch/>
        </p:blipFill>
        <p:spPr bwMode="auto">
          <a:xfrm>
            <a:off x="2102210" y="917664"/>
            <a:ext cx="736232" cy="755080"/>
          </a:xfrm>
          <a:prstGeom prst="round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B2CC937B-8EFA-8336-35DD-B5726589A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8" b="34524"/>
          <a:stretch/>
        </p:blipFill>
        <p:spPr bwMode="auto">
          <a:xfrm>
            <a:off x="451923" y="2895015"/>
            <a:ext cx="736256" cy="755080"/>
          </a:xfrm>
          <a:prstGeom prst="round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48C5BA0E-342F-166A-42B0-3C4F39E986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27583" r="9684" b="3589"/>
          <a:stretch/>
        </p:blipFill>
        <p:spPr bwMode="auto">
          <a:xfrm>
            <a:off x="3322079" y="2894352"/>
            <a:ext cx="727280" cy="755080"/>
          </a:xfrm>
          <a:prstGeom prst="round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1735F7A-665B-0E3B-BD6A-25B9E4820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9" t="20230" r="19006" b="36675"/>
          <a:stretch/>
        </p:blipFill>
        <p:spPr bwMode="auto">
          <a:xfrm>
            <a:off x="3313128" y="3881362"/>
            <a:ext cx="736220" cy="755080"/>
          </a:xfrm>
          <a:prstGeom prst="round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Текст 3">
            <a:extLst>
              <a:ext uri="{FF2B5EF4-FFF2-40B4-BE49-F238E27FC236}">
                <a16:creationId xmlns:a16="http://schemas.microsoft.com/office/drawing/2014/main" id="{D844A2AA-EE0B-181E-9B3C-AD2C2008AFF9}"/>
              </a:ext>
            </a:extLst>
          </p:cNvPr>
          <p:cNvSpPr txBox="1">
            <a:spLocks/>
          </p:cNvSpPr>
          <p:nvPr/>
        </p:nvSpPr>
        <p:spPr>
          <a:xfrm>
            <a:off x="4110970" y="3838541"/>
            <a:ext cx="1858737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dirty="0" err="1"/>
              <a:t>Мильшина</a:t>
            </a:r>
            <a:r>
              <a:rPr lang="ru-RU" sz="1200" b="1" dirty="0"/>
              <a:t> Эвелина</a:t>
            </a:r>
          </a:p>
          <a:p>
            <a:pPr marL="0" indent="0">
              <a:buNone/>
            </a:pPr>
            <a:r>
              <a:rPr lang="ru-RU" sz="1200" dirty="0"/>
              <a:t>Экономист</a:t>
            </a:r>
          </a:p>
        </p:txBody>
      </p:sp>
      <p:sp>
        <p:nvSpPr>
          <p:cNvPr id="28" name="Текст 3">
            <a:extLst>
              <a:ext uri="{FF2B5EF4-FFF2-40B4-BE49-F238E27FC236}">
                <a16:creationId xmlns:a16="http://schemas.microsoft.com/office/drawing/2014/main" id="{44530334-5058-D6A9-B6CE-A3C79D61BAE8}"/>
              </a:ext>
            </a:extLst>
          </p:cNvPr>
          <p:cNvSpPr txBox="1">
            <a:spLocks/>
          </p:cNvSpPr>
          <p:nvPr/>
        </p:nvSpPr>
        <p:spPr>
          <a:xfrm>
            <a:off x="1234241" y="3869130"/>
            <a:ext cx="1858737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dirty="0"/>
              <a:t>Калита Ангелина</a:t>
            </a:r>
          </a:p>
          <a:p>
            <a:pPr marL="0" indent="0">
              <a:buNone/>
            </a:pPr>
            <a:r>
              <a:rPr lang="ru-RU" sz="1200" dirty="0"/>
              <a:t>Экономист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7EB0C38-0C39-A942-C692-AAD33444D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1" t="19190" r="8147" b="23759"/>
          <a:stretch/>
        </p:blipFill>
        <p:spPr bwMode="auto">
          <a:xfrm>
            <a:off x="451958" y="3881362"/>
            <a:ext cx="736221" cy="760475"/>
          </a:xfrm>
          <a:prstGeom prst="round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6846" y="337011"/>
            <a:ext cx="3926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334B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V&amp;S – </a:t>
            </a:r>
            <a:r>
              <a:rPr lang="ru-RU" sz="1800" b="1" dirty="0">
                <a:solidFill>
                  <a:srgbClr val="334B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исключительный креатив</a:t>
            </a:r>
          </a:p>
        </p:txBody>
      </p:sp>
    </p:spTree>
    <p:extLst>
      <p:ext uri="{BB962C8B-B14F-4D97-AF65-F5344CB8AC3E}">
        <p14:creationId xmlns:p14="http://schemas.microsoft.com/office/powerpoint/2010/main" val="1447654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>
            <a:extLst>
              <a:ext uri="{FF2B5EF4-FFF2-40B4-BE49-F238E27FC236}">
                <a16:creationId xmlns:a16="http://schemas.microsoft.com/office/drawing/2014/main" id="{9856F29F-7D97-44E7-CFD9-159CAB23AD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0"/>
          <a:ext cx="9144001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6783997" imgH="6801573" progId="CorelDraw.Graphic.24">
                  <p:embed/>
                </p:oleObj>
              </mc:Choice>
              <mc:Fallback>
                <p:oleObj name="CorelDRAW" r:id="rId2" imgW="6783997" imgH="6801573" progId="CorelDraw.Graphic.24">
                  <p:embed/>
                  <p:pic>
                    <p:nvPicPr>
                      <p:cNvPr id="21" name="Объект 20">
                        <a:extLst>
                          <a:ext uri="{FF2B5EF4-FFF2-40B4-BE49-F238E27FC236}">
                            <a16:creationId xmlns:a16="http://schemas.microsoft.com/office/drawing/2014/main" id="{9856F29F-7D97-44E7-CFD9-159CAB23A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9144001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154B5F0-E04A-E681-01E3-669763AAC8E7}"/>
              </a:ext>
            </a:extLst>
          </p:cNvPr>
          <p:cNvSpPr/>
          <p:nvPr/>
        </p:nvSpPr>
        <p:spPr>
          <a:xfrm>
            <a:off x="2160984" y="327660"/>
            <a:ext cx="4822032" cy="791132"/>
          </a:xfrm>
          <a:prstGeom prst="round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rgbClr val="DA92D5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D3B45A4-BE54-7C98-48A2-3D7B36C12F38}"/>
              </a:ext>
            </a:extLst>
          </p:cNvPr>
          <p:cNvSpPr/>
          <p:nvPr/>
        </p:nvSpPr>
        <p:spPr>
          <a:xfrm>
            <a:off x="1355835" y="1389936"/>
            <a:ext cx="2388476" cy="29693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357F5-1419-E445-F902-EAB205582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333" y="213122"/>
            <a:ext cx="4323331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Ищите комфорт? </a:t>
            </a:r>
            <a:br>
              <a:rPr lang="ru-RU" sz="3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V&amp;S </a:t>
            </a:r>
            <a:r>
              <a:rPr lang="ru-RU" sz="3000" b="1" dirty="0">
                <a:solidFill>
                  <a:srgbClr val="334B7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ждёт вас!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A71EFF-5825-BE08-508D-A19FACAADE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11"/>
          <a:stretch/>
        </p:blipFill>
        <p:spPr>
          <a:xfrm>
            <a:off x="1573054" y="1732360"/>
            <a:ext cx="1928813" cy="1753076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D1E1FF0-8769-9312-BDBE-F5D458ED35CF}"/>
              </a:ext>
            </a:extLst>
          </p:cNvPr>
          <p:cNvSpPr/>
          <p:nvPr/>
        </p:nvSpPr>
        <p:spPr>
          <a:xfrm>
            <a:off x="5237042" y="1389936"/>
            <a:ext cx="2388476" cy="29693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A3BACC-DD86-60B0-D8B3-65993CACA1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111"/>
          <a:stretch/>
        </p:blipFill>
        <p:spPr>
          <a:xfrm>
            <a:off x="5466874" y="1732360"/>
            <a:ext cx="1928813" cy="1753076"/>
          </a:xfrm>
          <a:prstGeom prst="rect">
            <a:avLst/>
          </a:prstGeom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BA0F604F-50F3-F979-C066-2E06443FFD56}"/>
              </a:ext>
            </a:extLst>
          </p:cNvPr>
          <p:cNvSpPr txBox="1">
            <a:spLocks/>
          </p:cNvSpPr>
          <p:nvPr/>
        </p:nvSpPr>
        <p:spPr>
          <a:xfrm>
            <a:off x="1573054" y="3696380"/>
            <a:ext cx="1858737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u="sng" dirty="0">
                <a:solidFill>
                  <a:schemeClr val="accent1">
                    <a:lumMod val="75000"/>
                  </a:schemeClr>
                </a:solidFill>
              </a:rPr>
              <a:t>Проект 20.35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C13D1CC4-B445-DBF2-20C0-23D9EC39D68E}"/>
              </a:ext>
            </a:extLst>
          </p:cNvPr>
          <p:cNvSpPr txBox="1">
            <a:spLocks/>
          </p:cNvSpPr>
          <p:nvPr/>
        </p:nvSpPr>
        <p:spPr>
          <a:xfrm>
            <a:off x="5536949" y="3696380"/>
            <a:ext cx="1858737" cy="662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</a:rPr>
              <a:t>Miro </a:t>
            </a:r>
            <a:r>
              <a:rPr lang="ru-RU" sz="1800" b="1" u="sng" dirty="0">
                <a:solidFill>
                  <a:schemeClr val="accent1">
                    <a:lumMod val="75000"/>
                  </a:schemeClr>
                </a:solidFill>
              </a:rPr>
              <a:t>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0808133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F3AE45-FB6F-499A-AA23-E55470A89E07}">
  <ds:schemaRefs>
    <ds:schemaRef ds:uri="1cfccc0c-9394-48fd-a069-91e59a4312bb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a71a08f-077a-41a9-aad3-034e276f871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858</Words>
  <Application>Microsoft Office PowerPoint</Application>
  <PresentationFormat>Экран (16:9)</PresentationFormat>
  <Paragraphs>138</Paragraphs>
  <Slides>16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Arial</vt:lpstr>
      <vt:lpstr>Courier New</vt:lpstr>
      <vt:lpstr>Simple Light</vt:lpstr>
      <vt:lpstr>CorelDRAW</vt:lpstr>
      <vt:lpstr>SBS 2 А8 Зона мебели V&amp;S (Versatility and Savings) </vt:lpstr>
      <vt:lpstr>Проблемы кафе/точки кипения</vt:lpstr>
      <vt:lpstr>Стейкхолдеры</vt:lpstr>
      <vt:lpstr>Наши конкуренты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Наше решение</vt:lpstr>
      <vt:lpstr>Наше решение</vt:lpstr>
      <vt:lpstr>Наше решение</vt:lpstr>
      <vt:lpstr>Наше решение</vt:lpstr>
      <vt:lpstr>Наше решение</vt:lpstr>
      <vt:lpstr>Дальнейшие шаги в работе над проектом </vt:lpstr>
      <vt:lpstr>Презентация PowerPoint</vt:lpstr>
      <vt:lpstr>Ищите комфорт?  V&amp;S ждёт вас!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белый винсент</cp:lastModifiedBy>
  <cp:revision>78</cp:revision>
  <dcterms:modified xsi:type="dcterms:W3CDTF">2023-12-09T08:04:48Z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