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76" r:id="rId3"/>
    <p:sldId id="258" r:id="rId4"/>
    <p:sldId id="285" r:id="rId5"/>
    <p:sldId id="273" r:id="rId6"/>
    <p:sldId id="279" r:id="rId7"/>
    <p:sldId id="262" r:id="rId8"/>
    <p:sldId id="283" r:id="rId9"/>
    <p:sldId id="264" r:id="rId10"/>
    <p:sldId id="265" r:id="rId11"/>
    <p:sldId id="282" r:id="rId12"/>
    <p:sldId id="267" r:id="rId13"/>
    <p:sldId id="268" r:id="rId14"/>
    <p:sldId id="269" r:id="rId15"/>
    <p:sldId id="270" r:id="rId16"/>
    <p:sldId id="284" r:id="rId17"/>
    <p:sldId id="271" r:id="rId18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493D"/>
    <a:srgbClr val="FBB3C1"/>
    <a:srgbClr val="8F00FF"/>
    <a:srgbClr val="B5D8E1"/>
    <a:srgbClr val="FCAF1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D5ABB26-0587-4C30-8999-92F81FD0307C}">
  <a:tblStyle styleId="{0E3FDE45-AF77-4B5C-9715-49D594BDF05E}" styleName="Light Style 1 - Accent 2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solidFill>
                <a:schemeClr val="accent2"/>
              </a:solidFill>
            </a:ln>
          </a:top>
          <a:bottom>
            <a:ln w="12700">
              <a:solidFill>
                <a:schemeClr val="accent2"/>
              </a:solidFill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  <a:fill>
          <a:solidFill>
            <a:schemeClr val="accent2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</a:tcStyle>
    </a:lastCol>
    <a:firstCol>
      <a:tcTxStyle b="on">
        <a:fontRef idx="minor">
          <a:prstClr val="black"/>
        </a:fontRef>
        <a:schemeClr val="dk1"/>
      </a:tcTxStyle>
      <a:tcStyle>
        <a:tcBdr/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>
              <a:solidFill>
                <a:schemeClr val="accent2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accent2"/>
              </a:solidFill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1E171933-4619-4E11-9A3F-F7608DF75F80}" styleName="Средний стиль 1 — акцент 4">
    <a:wholeTbl>
      <a:tcTxStyle>
        <a:fontRef idx="minor">
          <a:srgbClr val="000000"/>
        </a:fontRef>
        <a:schemeClr val="dk1"/>
      </a:tcTxStyle>
      <a:tcStyle>
        <a:tcBdr>
          <a:left>
            <a:ln w="12700">
              <a:solidFill>
                <a:schemeClr val="accent4"/>
              </a:solidFill>
            </a:ln>
          </a:left>
          <a:right>
            <a:ln w="12700">
              <a:solidFill>
                <a:schemeClr val="accent4"/>
              </a:solidFill>
            </a:ln>
          </a:right>
          <a:top>
            <a:ln w="12700">
              <a:solidFill>
                <a:schemeClr val="accent4"/>
              </a:solidFill>
            </a:ln>
          </a:top>
          <a:bottom>
            <a:ln w="12700">
              <a:solidFill>
                <a:schemeClr val="accent4"/>
              </a:solidFill>
            </a:ln>
          </a:bottom>
          <a:insideH>
            <a:ln w="12700">
              <a:solidFill>
                <a:schemeClr val="accent4"/>
              </a:solidFill>
            </a:ln>
          </a:insideH>
          <a:insideV>
            <a:ln w="12700"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band2V>
      <a:tcStyle>
        <a:tcBdr/>
        <a:fill>
          <a:solidFill>
            <a:schemeClr val="accent4">
              <a:tint val="2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50800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rgbClr val="00000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2D5ABB26-0587-4C30-8999-92F81FD0307C}" styleName="No Style, No Grid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  <a:fill>
          <a:solidFill>
            <a:schemeClr val="lt1"/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>
              <a:noFill/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noFill/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940675A-B579-460E-94D1-54222C63F5DA}" styleName="No Style, Table Grid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  <a:fill>
          <a:solidFill>
            <a:schemeClr val="lt1"/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>
              <a:solidFill>
                <a:schemeClr val="l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BDBED569-4797-4DF1-A0F4-6AAB3CD982D8}" styleName="Light Style 3 - Accent 5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accent5"/>
              </a:solidFill>
            </a:ln>
          </a:left>
          <a:right>
            <a:ln w="12700">
              <a:solidFill>
                <a:schemeClr val="accent5"/>
              </a:solidFill>
            </a:ln>
          </a:right>
          <a:top>
            <a:ln w="12700">
              <a:solidFill>
                <a:schemeClr val="accent5"/>
              </a:solidFill>
            </a:ln>
          </a:top>
          <a:bottom>
            <a:ln w="12700">
              <a:solidFill>
                <a:schemeClr val="accent5"/>
              </a:solidFill>
            </a:ln>
          </a:bottom>
          <a:insideH>
            <a:ln w="12700">
              <a:solidFill>
                <a:schemeClr val="accent5"/>
              </a:solidFill>
            </a:ln>
          </a:insideH>
          <a:insideV>
            <a:ln w="12700">
              <a:solidFill>
                <a:schemeClr val="accent5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band2V>
      <a:tcStyle>
        <a:tcBdr/>
        <a:fill>
          <a:solidFill>
            <a:schemeClr val="accent5">
              <a:tint val="20000"/>
            </a:schemeClr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</a:tcStyle>
    </a:lastCol>
    <a:firstCol>
      <a:tcTxStyle b="on">
        <a:fontRef idx="minor">
          <a:prstClr val="black"/>
        </a:fontRef>
        <a:schemeClr val="dk1"/>
      </a:tcTxStyle>
      <a:tcStyle>
        <a:tcBdr/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38100">
              <a:solidFill>
                <a:schemeClr val="accent5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38100">
              <a:solidFill>
                <a:schemeClr val="accent5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499" y="4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 algn="l">
              <a:defRPr sz="3200" b="0"/>
            </a:pPr>
            <a:r>
              <a:rPr lang="ru-RU" sz="3200" b="0"/>
              <a:t>Проблемы кожи ног </a:t>
            </a:r>
          </a:p>
        </c:rich>
      </c:tx>
      <c:layout>
        <c:manualLayout>
          <c:xMode val="edge"/>
          <c:yMode val="edge"/>
          <c:x val="0.18792188727242112"/>
          <c:y val="0"/>
        </c:manualLayout>
      </c:layout>
      <c:overlay val="0"/>
      <c:spPr>
        <a:prstGeom prst="rect">
          <a:avLst/>
        </a:prstGeom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Лист2!$B$1:$B$2</c:f>
              <c:strCache>
                <c:ptCount val="2"/>
                <c:pt idx="0">
                  <c:v>Кожа ног </c:v>
                </c:pt>
                <c:pt idx="1">
                  <c:v>Кол-во ответов </c:v>
                </c:pt>
              </c:strCache>
            </c:strRef>
          </c:tx>
          <c:spPr>
            <a:solidFill>
              <a:srgbClr val="8F00FF"/>
            </a:solidFill>
            <a:ln w="12700">
              <a:noFill/>
            </a:ln>
          </c:spPr>
          <c:dPt>
            <c:idx val="0"/>
            <c:bubble3D val="0"/>
            <c:explosion val="26"/>
            <c:spPr>
              <a:prstGeom prst="rect">
                <a:avLst/>
              </a:prstGeom>
              <a:solidFill>
                <a:srgbClr val="FD493D"/>
              </a:solidFill>
              <a:ln w="12700"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BD4-49C4-A643-55F777ACF8A8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rgbClr val="B5D8E1"/>
              </a:solidFill>
              <a:ln w="12700">
                <a:noFill/>
                <a:miter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BD4-49C4-A643-55F777ACF8A8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rgbClr val="FBB3C1"/>
              </a:solidFill>
              <a:ln w="12700"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BD4-49C4-A643-55F777ACF8A8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rgbClr val="8F00FF"/>
              </a:solidFill>
              <a:ln w="12700"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BD4-49C4-A643-55F777ACF8A8}"/>
              </c:ext>
            </c:extLst>
          </c:dPt>
          <c:dLbls>
            <c:dLbl>
              <c:idx val="0"/>
              <c:layout>
                <c:manualLayout>
                  <c:x val="3.9279000000000001E-2"/>
                  <c:y val="-0.132327"/>
                </c:manualLayout>
              </c:layout>
              <c:tx>
                <c:rich>
                  <a:bodyPr rot="0" vert="horz"/>
                  <a:lstStyle/>
                  <a:p>
                    <a:pPr>
                      <a:defRPr/>
                    </a:pPr>
                    <a:fld id="{074FF8D3-50C3-4ABC-9A68-8DDDD32CC865}" type="CATEGORYNAME">
                      <a:rPr lang="ru-RU"/>
                      <a:pPr>
                        <a:defRPr/>
                      </a:pPr>
                      <a:t>[ИМЯ КАТЕГОРИИ]</a:t>
                    </a:fld>
                    <a:r>
                      <a:rPr lang="ru-RU"/>
                      <a:t>
</a:t>
                    </a:r>
                    <a:fld id="{B127698D-0326-4A06-971B-DB2D668AF002}" type="PERCENTAGE">
                      <a:rPr lang="ru-RU"/>
                      <a:pPr>
                        <a:defRPr/>
                      </a:pPr>
                      <a:t>[ПРОЦЕНТ]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BD4-49C4-A643-55F777ACF8A8}"/>
                </c:ext>
              </c:extLst>
            </c:dLbl>
            <c:dLbl>
              <c:idx val="1"/>
              <c:layout>
                <c:manualLayout>
                  <c:x val="-2.7324000000000001E-2"/>
                  <c:y val="3.7810000000000001E-3"/>
                </c:manualLayout>
              </c:layout>
              <c:tx>
                <c:rich>
                  <a:bodyPr rot="0" vert="horz"/>
                  <a:lstStyle/>
                  <a:p>
                    <a:pPr>
                      <a:defRPr/>
                    </a:pPr>
                    <a:fld id="{A24BF094-9A08-40CD-A921-73EFD27C0728}" type="CATEGORYNAME">
                      <a:rPr lang="ru-RU"/>
                      <a:pPr>
                        <a:defRPr/>
                      </a:pPr>
                      <a:t>[ИМЯ КАТЕГОРИИ]</a:t>
                    </a:fld>
                    <a:r>
                      <a:rPr lang="ru-RU"/>
                      <a:t>
</a:t>
                    </a:r>
                    <a:fld id="{4018240A-13AA-4198-8FF0-B5B966E252A4}" type="PERCENTAGE">
                      <a:rPr lang="ru-RU"/>
                      <a:pPr>
                        <a:defRPr/>
                      </a:pPr>
                      <a:t>[ПРОЦЕНТ]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BD4-49C4-A643-55F777ACF8A8}"/>
                </c:ext>
              </c:extLst>
            </c:dLbl>
            <c:dLbl>
              <c:idx val="2"/>
              <c:layout>
                <c:manualLayout>
                  <c:x val="-2.7324000000000001E-2"/>
                  <c:y val="-4.9149999999999999E-2"/>
                </c:manualLayout>
              </c:layout>
              <c:tx>
                <c:rich>
                  <a:bodyPr rot="0" vert="horz"/>
                  <a:lstStyle/>
                  <a:p>
                    <a:pPr>
                      <a:defRPr/>
                    </a:pPr>
                    <a:fld id="{55651643-3A32-4424-8D78-4EC57D4E0A80}" type="CATEGORYNAME">
                      <a:rPr lang="ru-RU"/>
                      <a:pPr>
                        <a:defRPr/>
                      </a:pPr>
                      <a:t>[ИМЯ КАТЕГОРИИ]</a:t>
                    </a:fld>
                    <a:r>
                      <a:rPr lang="ru-RU"/>
                      <a:t>
</a:t>
                    </a:r>
                    <a:fld id="{42FEC117-B307-40F8-A501-F9EB9DD26048}" type="PERCENTAGE">
                      <a:rPr lang="ru-RU"/>
                      <a:pPr>
                        <a:defRPr/>
                      </a:pPr>
                      <a:t>[ПРОЦЕНТ]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BD4-49C4-A643-55F777ACF8A8}"/>
                </c:ext>
              </c:extLst>
            </c:dLbl>
            <c:dLbl>
              <c:idx val="3"/>
              <c:layout>
                <c:manualLayout>
                  <c:x val="-3.5862999999999999E-2"/>
                  <c:y val="7.1834999999999996E-2"/>
                </c:manualLayout>
              </c:layout>
              <c:tx>
                <c:rich>
                  <a:bodyPr rot="0" vert="horz"/>
                  <a:lstStyle/>
                  <a:p>
                    <a:pPr>
                      <a:defRPr/>
                    </a:pPr>
                    <a:fld id="{2C73AD71-A024-4DA7-913C-DF0BCC9FD200}" type="CATEGORYNAME">
                      <a:rPr lang="ru-RU"/>
                      <a:pPr>
                        <a:defRPr/>
                      </a:pPr>
                      <a:t>[ИМЯ КАТЕГОРИИ]</a:t>
                    </a:fld>
                    <a:r>
                      <a:rPr lang="ru-RU"/>
                      <a:t>
</a:t>
                    </a:r>
                    <a:fld id="{5BD28517-975B-4631-B3B3-92A27C488C20}" type="PERCENTAGE">
                      <a:rPr lang="ru-RU"/>
                      <a:pPr>
                        <a:defRPr/>
                      </a:pPr>
                      <a:t>[ПРОЦЕНТ]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FBD4-49C4-A643-55F777ACF8A8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prstGeom prst="rect">
                  <a:avLst/>
                </a:prstGeom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Лист2!$A$3:$A$6</c:f>
              <c:strCache>
                <c:ptCount val="4"/>
                <c:pt idx="0">
                  <c:v>Сухость </c:v>
                </c:pt>
                <c:pt idx="1">
                  <c:v>Шелушение </c:v>
                </c:pt>
                <c:pt idx="2">
                  <c:v>Трещины </c:v>
                </c:pt>
                <c:pt idx="3">
                  <c:v>Нет проблем </c:v>
                </c:pt>
              </c:strCache>
            </c:strRef>
          </c:cat>
          <c:val>
            <c:numRef>
              <c:f>Лист2!$B$3:$B$6</c:f>
              <c:numCache>
                <c:formatCode>General</c:formatCode>
                <c:ptCount val="4"/>
                <c:pt idx="0">
                  <c:v>18</c:v>
                </c:pt>
                <c:pt idx="1">
                  <c:v>5</c:v>
                </c:pt>
                <c:pt idx="2">
                  <c:v>6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BD4-49C4-A643-55F777ACF8A8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>
    <a:xfrm>
      <a:off x="115774" y="1253988"/>
      <a:ext cx="7139306" cy="3359097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>
          <a:latin typeface="Montserrat" panose="00000500000000000000" pitchFamily="2" charset="-52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50" b="1" i="0" u="none" strike="noStrike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b="0" cap="none" dirty="0">
                <a:solidFill>
                  <a:schemeClr val="tx1"/>
                </a:solidFill>
                <a:latin typeface="Montserrat"/>
              </a:rPr>
              <a:t>Проблемы кожи головы  </a:t>
            </a:r>
          </a:p>
        </c:rich>
      </c:tx>
      <c:overlay val="0"/>
      <c:spPr>
        <a:prstGeom prst="rect">
          <a:avLst/>
        </a:prstGeom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Лист2!$B$10:$B$11</c:f>
              <c:strCache>
                <c:ptCount val="2"/>
                <c:pt idx="0">
                  <c:v>Кожа головы</c:v>
                </c:pt>
                <c:pt idx="1">
                  <c:v>Кол-во ответов </c:v>
                </c:pt>
              </c:strCache>
            </c:strRef>
          </c:tx>
          <c:spPr>
            <a:ln w="12700">
              <a:noFill/>
            </a:ln>
          </c:spPr>
          <c:dPt>
            <c:idx val="0"/>
            <c:bubble3D val="0"/>
            <c:explosion val="18"/>
            <c:spPr>
              <a:prstGeom prst="rect">
                <a:avLst/>
              </a:prstGeom>
              <a:solidFill>
                <a:srgbClr val="FBB3C1"/>
              </a:solidFill>
              <a:ln w="12700">
                <a:noFill/>
              </a:ln>
            </c:spPr>
            <c:extLst>
              <c:ext xmlns:c16="http://schemas.microsoft.com/office/drawing/2014/chart" uri="{C3380CC4-5D6E-409C-BE32-E72D297353CC}">
                <c16:uniqueId val="{00000001-6B14-419A-8CCC-4CEF04D1D320}"/>
              </c:ext>
            </c:extLst>
          </c:dPt>
          <c:dPt>
            <c:idx val="1"/>
            <c:bubble3D val="0"/>
            <c:explosion val="20"/>
            <c:spPr>
              <a:prstGeom prst="rect">
                <a:avLst/>
              </a:prstGeom>
              <a:solidFill>
                <a:srgbClr val="B5D8E1"/>
              </a:solidFill>
              <a:ln w="12700">
                <a:noFill/>
              </a:ln>
            </c:spPr>
            <c:extLst>
              <c:ext xmlns:c16="http://schemas.microsoft.com/office/drawing/2014/chart" uri="{C3380CC4-5D6E-409C-BE32-E72D297353CC}">
                <c16:uniqueId val="{00000003-6B14-419A-8CCC-4CEF04D1D320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rgbClr val="FCAF17"/>
              </a:solidFill>
              <a:ln w="12700">
                <a:noFill/>
              </a:ln>
            </c:spPr>
            <c:extLst>
              <c:ext xmlns:c16="http://schemas.microsoft.com/office/drawing/2014/chart" uri="{C3380CC4-5D6E-409C-BE32-E72D297353CC}">
                <c16:uniqueId val="{00000005-6B14-419A-8CCC-4CEF04D1D320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rgbClr val="8F00FF"/>
              </a:solidFill>
              <a:ln w="12700">
                <a:noFill/>
              </a:ln>
            </c:spPr>
            <c:extLst>
              <c:ext xmlns:c16="http://schemas.microsoft.com/office/drawing/2014/chart" uri="{C3380CC4-5D6E-409C-BE32-E72D297353CC}">
                <c16:uniqueId val="{00000007-6B14-419A-8CCC-4CEF04D1D320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rgbClr val="FFFFFF"/>
              </a:solidFill>
              <a:ln w="12700">
                <a:noFill/>
              </a:ln>
            </c:spPr>
            <c:extLst>
              <c:ext xmlns:c16="http://schemas.microsoft.com/office/drawing/2014/chart" uri="{C3380CC4-5D6E-409C-BE32-E72D297353CC}">
                <c16:uniqueId val="{00000009-6B14-419A-8CCC-4CEF04D1D320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rgbClr val="FD493D"/>
              </a:solidFill>
              <a:ln w="12700">
                <a:noFill/>
              </a:ln>
            </c:spPr>
            <c:extLst>
              <c:ext xmlns:c16="http://schemas.microsoft.com/office/drawing/2014/chart" uri="{C3380CC4-5D6E-409C-BE32-E72D297353CC}">
                <c16:uniqueId val="{0000000B-6B14-419A-8CCC-4CEF04D1D320}"/>
              </c:ext>
            </c:extLst>
          </c:dPt>
          <c:dLbls>
            <c:dLbl>
              <c:idx val="0"/>
              <c:layout>
                <c:manualLayout>
                  <c:x val="5.2553000000000002E-2"/>
                  <c:y val="9.050500000000000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50" b="1" i="0" u="none" strike="noStrike" spc="0" baseline="0">
                        <a:solidFill>
                          <a:schemeClr val="accent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defRPr>
                    </a:pPr>
                    <a:fld id="{48C1CDA6-3C2F-4DBF-A230-9F70A4B5EB8B}" type="CATEGORYNAME">
                      <a:rPr lang="ru-RU">
                        <a:solidFill>
                          <a:schemeClr val="tx1"/>
                        </a:solidFill>
                        <a:latin typeface="Montserrat" panose="00000500000000000000" pitchFamily="2" charset="-52"/>
                      </a:rPr>
                      <a:pPr>
                        <a:defRPr sz="1350" b="1" i="0" u="none" strike="noStrike" spc="0" baseline="0">
                          <a:solidFill>
                            <a:schemeClr val="accent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defRPr>
                      </a:pPr>
                      <a:t>[ИМЯ КАТЕГОРИИ]</a:t>
                    </a:fld>
                    <a:r>
                      <a:rPr lang="ru-RU" baseline="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rPr>
                      <a:t>
</a:t>
                    </a:r>
                    <a:fld id="{1D553935-E733-44C5-992C-F65B51735803}" type="PERCENTAGE">
                      <a:rPr lang="ru-RU" baseline="0">
                        <a:solidFill>
                          <a:schemeClr val="tx1"/>
                        </a:solidFill>
                        <a:latin typeface="Montserrat" panose="00000500000000000000" pitchFamily="2" charset="-52"/>
                      </a:rPr>
                      <a:pPr>
                        <a:defRPr sz="1350" b="1" i="0" u="none" strike="noStrike" spc="0" baseline="0">
                          <a:solidFill>
                            <a:schemeClr val="accent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defRPr>
                      </a:pPr>
                      <a:t>[ПРОЦЕНТ]</a:t>
                    </a:fld>
                    <a:endParaRPr lang="ru-RU" baseline="0" dirty="0">
                      <a:solidFill>
                        <a:schemeClr val="tx1"/>
                      </a:solidFill>
                      <a:latin typeface="Montserrat" panose="00000500000000000000" pitchFamily="2" charset="-52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B14-419A-8CCC-4CEF04D1D320}"/>
                </c:ext>
              </c:extLst>
            </c:dLbl>
            <c:dLbl>
              <c:idx val="1"/>
              <c:layout>
                <c:manualLayout>
                  <c:x val="5.7808999999999999E-2"/>
                  <c:y val="-4.706300000000000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50" b="1" i="0" u="none" strike="noStrike" spc="0" baseline="0">
                        <a:solidFill>
                          <a:schemeClr val="accent2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defRPr>
                    </a:pPr>
                    <a:fld id="{261438A7-0B89-44A7-A495-AF42E404E3DC}" type="CATEGORYNAME">
                      <a:rPr lang="ru-RU">
                        <a:solidFill>
                          <a:schemeClr val="tx1"/>
                        </a:solidFill>
                        <a:latin typeface="Montserrat" panose="00000500000000000000" pitchFamily="2" charset="-52"/>
                      </a:rPr>
                      <a:pPr>
                        <a:defRPr sz="1350" b="1" i="0" u="none" strike="noStrike" spc="0" baseline="0">
                          <a:solidFill>
                            <a:schemeClr val="accent2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defRPr>
                      </a:pPr>
                      <a:t>[ИМЯ КАТЕГОРИИ]</a:t>
                    </a:fld>
                    <a:r>
                      <a:rPr lang="ru-RU" baseline="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rPr>
                      <a:t>
</a:t>
                    </a:r>
                    <a:fld id="{A4F5FDB1-EA04-49BB-8B92-560FE556ADCF}" type="PERCENTAGE">
                      <a:rPr lang="ru-RU" baseline="0">
                        <a:solidFill>
                          <a:schemeClr val="tx1"/>
                        </a:solidFill>
                        <a:latin typeface="Montserrat" panose="00000500000000000000" pitchFamily="2" charset="-52"/>
                      </a:rPr>
                      <a:pPr>
                        <a:defRPr sz="1350" b="1" i="0" u="none" strike="noStrike" spc="0" baseline="0">
                          <a:solidFill>
                            <a:schemeClr val="accent2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defRPr>
                      </a:pPr>
                      <a:t>[ПРОЦЕНТ]</a:t>
                    </a:fld>
                    <a:endParaRPr lang="ru-RU" baseline="0" dirty="0">
                      <a:solidFill>
                        <a:schemeClr val="tx1"/>
                      </a:solidFill>
                      <a:latin typeface="Montserrat" panose="00000500000000000000" pitchFamily="2" charset="-52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B14-419A-8CCC-4CEF04D1D320}"/>
                </c:ext>
              </c:extLst>
            </c:dLbl>
            <c:dLbl>
              <c:idx val="2"/>
              <c:layout>
                <c:manualLayout>
                  <c:x val="2.2773000000000002E-2"/>
                  <c:y val="6.516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50" b="1" i="0" u="none" strike="noStrike" spc="0" baseline="0">
                        <a:solidFill>
                          <a:schemeClr val="accent3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defRPr>
                    </a:pPr>
                    <a:fld id="{FD309F11-C1B3-4F21-BFE2-3ABA30CEFED3}" type="CATEGORYNAME">
                      <a:rPr lang="ru-RU">
                        <a:solidFill>
                          <a:schemeClr val="tx1"/>
                        </a:solidFill>
                        <a:latin typeface="Montserrat" panose="00000500000000000000" pitchFamily="2" charset="-52"/>
                      </a:rPr>
                      <a:pPr>
                        <a:defRPr sz="1350" b="1" i="0" u="none" strike="noStrike" spc="0" baseline="0">
                          <a:solidFill>
                            <a:schemeClr val="accent3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defRPr>
                      </a:pPr>
                      <a:t>[ИМЯ КАТЕГОРИИ]</a:t>
                    </a:fld>
                    <a:r>
                      <a:rPr lang="ru-RU" baseline="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rPr>
                      <a:t>
</a:t>
                    </a:r>
                    <a:fld id="{8FEF77C1-059C-4CE8-9DEF-48D786DD703A}" type="PERCENTAGE">
                      <a:rPr lang="ru-RU" baseline="0">
                        <a:solidFill>
                          <a:schemeClr val="tx1"/>
                        </a:solidFill>
                        <a:latin typeface="Montserrat" panose="00000500000000000000" pitchFamily="2" charset="-52"/>
                      </a:rPr>
                      <a:pPr>
                        <a:defRPr sz="1350" b="1" i="0" u="none" strike="noStrike" spc="0" baseline="0">
                          <a:solidFill>
                            <a:schemeClr val="accent3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defRPr>
                      </a:pPr>
                      <a:t>[ПРОЦЕНТ]</a:t>
                    </a:fld>
                    <a:endParaRPr lang="ru-RU" baseline="0" dirty="0">
                      <a:solidFill>
                        <a:schemeClr val="tx1"/>
                      </a:solidFill>
                      <a:latin typeface="Montserrat" panose="00000500000000000000" pitchFamily="2" charset="-52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B14-419A-8CCC-4CEF04D1D320}"/>
                </c:ext>
              </c:extLst>
            </c:dLbl>
            <c:dLbl>
              <c:idx val="3"/>
              <c:layout>
                <c:manualLayout>
                  <c:x val="0"/>
                  <c:y val="0.1122269999999999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50" b="1" i="0" u="none" strike="noStrike" spc="0" baseline="0">
                        <a:solidFill>
                          <a:schemeClr val="accent4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defRPr>
                    </a:pPr>
                    <a:fld id="{211C056B-FACE-4BC4-AF40-F2B260077F09}" type="CATEGORYNAME">
                      <a:rPr lang="ru-RU">
                        <a:solidFill>
                          <a:schemeClr val="tx1"/>
                        </a:solidFill>
                        <a:latin typeface="Montserrat" panose="00000500000000000000" pitchFamily="2" charset="-52"/>
                      </a:rPr>
                      <a:pPr>
                        <a:defRPr sz="1350" b="1" i="0" u="none" strike="noStrike" spc="0" baseline="0">
                          <a:solidFill>
                            <a:schemeClr val="accent4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defRPr>
                      </a:pPr>
                      <a:t>[ИМЯ КАТЕГОРИИ]</a:t>
                    </a:fld>
                    <a:r>
                      <a:rPr lang="ru-RU" baseline="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rPr>
                      <a:t>
</a:t>
                    </a:r>
                    <a:fld id="{CF38CCE0-3B67-4E83-81A3-5FAFC37F0AE5}" type="PERCENTAGE">
                      <a:rPr lang="ru-RU" baseline="0">
                        <a:solidFill>
                          <a:schemeClr val="tx1"/>
                        </a:solidFill>
                        <a:latin typeface="Montserrat" panose="00000500000000000000" pitchFamily="2" charset="-52"/>
                      </a:rPr>
                      <a:pPr>
                        <a:defRPr sz="1350" b="1" i="0" u="none" strike="noStrike" spc="0" baseline="0">
                          <a:solidFill>
                            <a:schemeClr val="accent4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defRPr>
                      </a:pPr>
                      <a:t>[ПРОЦЕНТ]</a:t>
                    </a:fld>
                    <a:endParaRPr lang="ru-RU" baseline="0" dirty="0">
                      <a:solidFill>
                        <a:schemeClr val="tx1"/>
                      </a:solidFill>
                      <a:latin typeface="Montserrat" panose="00000500000000000000" pitchFamily="2" charset="-52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6B14-419A-8CCC-4CEF04D1D320}"/>
                </c:ext>
              </c:extLst>
            </c:dLbl>
            <c:dLbl>
              <c:idx val="4"/>
              <c:layout>
                <c:manualLayout>
                  <c:x val="-5.7808999999999999E-2"/>
                  <c:y val="9.050500000000000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50" b="1" i="0" u="none" strike="noStrike" spc="0" baseline="0">
                        <a:solidFill>
                          <a:schemeClr val="accent5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defRPr>
                    </a:pPr>
                    <a:fld id="{87D7153E-18FC-496F-A20E-8B5345C3B82D}" type="CATEGORYNAME">
                      <a:rPr lang="ru-RU">
                        <a:solidFill>
                          <a:schemeClr val="tx1"/>
                        </a:solidFill>
                        <a:latin typeface="Montserrat" panose="00000500000000000000" pitchFamily="2" charset="-52"/>
                      </a:rPr>
                      <a:pPr>
                        <a:defRPr sz="1350" b="1" i="0" u="none" strike="noStrike" spc="0" baseline="0">
                          <a:solidFill>
                            <a:schemeClr val="accent5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defRPr>
                      </a:pPr>
                      <a:t>[ИМЯ КАТЕГОРИИ]</a:t>
                    </a:fld>
                    <a:r>
                      <a:rPr lang="ru-RU" baseline="0" dirty="0">
                        <a:latin typeface="Montserrat" panose="00000500000000000000" pitchFamily="2" charset="-52"/>
                      </a:rPr>
                      <a:t>
</a:t>
                    </a:r>
                    <a:fld id="{B245A876-E581-4399-8857-B91709D541E5}" type="PERCENTAGE">
                      <a:rPr lang="ru-RU" baseline="0">
                        <a:solidFill>
                          <a:schemeClr val="tx1"/>
                        </a:solidFill>
                        <a:latin typeface="Montserrat" panose="00000500000000000000" pitchFamily="2" charset="-52"/>
                      </a:rPr>
                      <a:pPr>
                        <a:defRPr sz="1350" b="1" i="0" u="none" strike="noStrike" spc="0" baseline="0">
                          <a:solidFill>
                            <a:schemeClr val="accent5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defRPr>
                      </a:pPr>
                      <a:t>[ПРОЦЕНТ]</a:t>
                    </a:fld>
                    <a:endParaRPr lang="ru-RU" baseline="0" dirty="0">
                      <a:latin typeface="Montserrat" panose="00000500000000000000" pitchFamily="2" charset="-52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6B14-419A-8CCC-4CEF04D1D320}"/>
                </c:ext>
              </c:extLst>
            </c:dLbl>
            <c:dLbl>
              <c:idx val="5"/>
              <c:layout>
                <c:manualLayout>
                  <c:x val="-8.7589E-2"/>
                  <c:y val="0.10136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50" b="1" i="0" u="none" strike="noStrike" spc="0" baseline="0">
                        <a:solidFill>
                          <a:schemeClr val="accent6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defRPr>
                    </a:pPr>
                    <a:fld id="{EA56D7DA-39CD-441C-B081-AE2289640F43}" type="CATEGORYNAME">
                      <a:rPr lang="ru-RU">
                        <a:solidFill>
                          <a:schemeClr val="tx1"/>
                        </a:solidFill>
                        <a:latin typeface="Montserrat" panose="00000500000000000000" pitchFamily="2" charset="-52"/>
                      </a:rPr>
                      <a:pPr>
                        <a:defRPr sz="1350" b="1" i="0" u="none" strike="noStrike" spc="0" baseline="0">
                          <a:solidFill>
                            <a:schemeClr val="accent6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defRPr>
                      </a:pPr>
                      <a:t>[ИМЯ КАТЕГОРИИ]</a:t>
                    </a:fld>
                    <a:r>
                      <a:rPr lang="ru-RU" baseline="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rPr>
                      <a:t>
</a:t>
                    </a:r>
                    <a:fld id="{C2F19479-DF7B-4934-8998-574CE4AE0EAC}" type="PERCENTAGE">
                      <a:rPr lang="ru-RU" baseline="0">
                        <a:solidFill>
                          <a:schemeClr val="tx1"/>
                        </a:solidFill>
                        <a:latin typeface="Montserrat" panose="00000500000000000000" pitchFamily="2" charset="-52"/>
                      </a:rPr>
                      <a:pPr>
                        <a:defRPr sz="1350" b="1" i="0" u="none" strike="noStrike" spc="0" baseline="0">
                          <a:solidFill>
                            <a:schemeClr val="accent6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defRPr>
                      </a:pPr>
                      <a:t>[ПРОЦЕНТ]</a:t>
                    </a:fld>
                    <a:endParaRPr lang="ru-RU" baseline="0" dirty="0">
                      <a:solidFill>
                        <a:schemeClr val="tx1"/>
                      </a:solidFill>
                      <a:latin typeface="Montserrat" panose="00000500000000000000" pitchFamily="2" charset="-52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6B14-419A-8CCC-4CEF04D1D3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latin typeface="Montserrat" panose="00000500000000000000" pitchFamily="2" charset="-52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Лист2!$A$12:$A$17</c:f>
              <c:strCache>
                <c:ptCount val="6"/>
                <c:pt idx="0">
                  <c:v>Перхоть</c:v>
                </c:pt>
                <c:pt idx="1">
                  <c:v>Выпадение волос </c:v>
                </c:pt>
                <c:pt idx="2">
                  <c:v>Сухость </c:v>
                </c:pt>
                <c:pt idx="3">
                  <c:v>Нет проблем </c:v>
                </c:pt>
                <c:pt idx="4">
                  <c:v>Шелушение </c:v>
                </c:pt>
                <c:pt idx="5">
                  <c:v>Избыточное салоотделение</c:v>
                </c:pt>
              </c:strCache>
            </c:strRef>
          </c:cat>
          <c:val>
            <c:numRef>
              <c:f>Лист2!$B$12:$B$17</c:f>
              <c:numCache>
                <c:formatCode>General</c:formatCode>
                <c:ptCount val="6"/>
                <c:pt idx="0">
                  <c:v>9</c:v>
                </c:pt>
                <c:pt idx="1">
                  <c:v>14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B14-419A-8CCC-4CEF04D1D320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>
    <a:xfrm>
      <a:off x="4942219" y="3177551"/>
      <a:ext cx="7249781" cy="3508084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BA535A-462E-4838-AEDF-78146C9FD858}" type="doc">
      <dgm:prSet loTypeId="urn:microsoft.com/office/officeart/2005/8/layout/target1" loCatId="relationship" qsTypeId="urn:microsoft.com/office/officeart/2005/8/quickstyle/simple1#1" qsCatId="simple" csTypeId="urn:microsoft.com/office/officeart/2005/8/colors/accent1_2" csCatId="accent1" phldr="0"/>
      <dgm:spPr bwMode="auto"/>
    </dgm:pt>
    <dgm:pt modelId="{521D53EF-5A6A-4640-A09D-381F212CCCEC}">
      <dgm:prSet phldrT="[Текст]" phldr="0" custT="1"/>
      <dgm:spPr bwMode="auto"/>
      <dgm:t>
        <a:bodyPr vertOverflow="overflow" horzOverflow="overflow" vert="horz" rtlCol="0" fromWordArt="0" anchor="ctr" forceAA="0" compatLnSpc="0"/>
        <a:lstStyle/>
        <a:p>
          <a:pPr marL="0" indent="0" algn="l" defTabSz="204469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2200" dirty="0">
              <a:latin typeface="Montserrat" panose="00000500000000000000" pitchFamily="2" charset="-52"/>
            </a:rPr>
            <a:t>301 млн. руб.</a:t>
          </a:r>
          <a:endParaRPr sz="2200" dirty="0">
            <a:latin typeface="Montserrat" panose="00000500000000000000" pitchFamily="2" charset="-52"/>
          </a:endParaRPr>
        </a:p>
      </dgm:t>
    </dgm:pt>
    <dgm:pt modelId="{A0CDBB6D-E6F8-4972-9E08-874B0F708BA5}" type="parTrans" cxnId="{DE14BA57-1F2F-482F-B43A-5CEDFBF1D68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4E7034C4-F03F-4FD4-A35E-D6C3766C6DDA}" type="sibTrans" cxnId="{DE14BA57-1F2F-482F-B43A-5CEDFBF1D68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51BEC29A-03B1-4650-B001-3D012C3021B7}">
      <dgm:prSet phldrT="[Текст]" phldr="0" custT="1"/>
      <dgm:spPr bwMode="auto"/>
      <dgm:t>
        <a:bodyPr vertOverflow="overflow" horzOverflow="overflow" vert="horz" rtlCol="0" fromWordArt="0" anchor="ctr" forceAA="0" compatLnSpc="0"/>
        <a:lstStyle/>
        <a:p>
          <a:pPr marL="0" indent="0" algn="l" defTabSz="204469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2000" dirty="0">
              <a:latin typeface="Montserrat" panose="00000500000000000000" pitchFamily="2" charset="-52"/>
            </a:rPr>
            <a:t>79,46 млн. руб.</a:t>
          </a:r>
          <a:endParaRPr sz="3000" dirty="0">
            <a:latin typeface="Montserrat" panose="00000500000000000000" pitchFamily="2" charset="-52"/>
          </a:endParaRPr>
        </a:p>
      </dgm:t>
    </dgm:pt>
    <dgm:pt modelId="{D1F39043-ED4E-4E3F-A977-F81009874A19}" type="parTrans" cxnId="{DE5E67A9-BACF-4B11-A077-5BE253A23A3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D121F9F-9009-4F3D-8505-85F55655151B}" type="sibTrans" cxnId="{DE5E67A9-BACF-4B11-A077-5BE253A23A3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06EDC79-5307-4EE5-AB2F-F018B8EA2DF4}">
      <dgm:prSet phldrT="[Текст]" phldr="0" custT="1"/>
      <dgm:spPr bwMode="auto"/>
      <dgm:t>
        <a:bodyPr vertOverflow="overflow" horzOverflow="overflow" vert="horz" rtlCol="0" fromWordArt="0" anchor="ctr" forceAA="0" compatLnSpc="0"/>
        <a:lstStyle/>
        <a:p>
          <a:pPr marL="0" indent="0" algn="l" defTabSz="204469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2100" dirty="0">
              <a:latin typeface="Montserrat" panose="00000500000000000000" pitchFamily="2" charset="-52"/>
            </a:rPr>
            <a:t>5,8 млн. руб.</a:t>
          </a:r>
          <a:endParaRPr sz="2100" dirty="0">
            <a:latin typeface="Montserrat" panose="00000500000000000000" pitchFamily="2" charset="-52"/>
          </a:endParaRPr>
        </a:p>
      </dgm:t>
    </dgm:pt>
    <dgm:pt modelId="{B1D99447-177D-4982-AAB9-BC7B61244547}" type="parTrans" cxnId="{288880A2-D6C4-43E4-AB6C-89C4BF432AF6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3D0FFFFE-804F-4D65-AD70-333C87C2B084}" type="sibTrans" cxnId="{288880A2-D6C4-43E4-AB6C-89C4BF432AF6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023F8CBC-2C27-4367-8F19-23F67CDBE6B3}" type="pres">
      <dgm:prSet presAssocID="{A3BA535A-462E-4838-AEDF-78146C9FD858}" presName="composite" presStyleCnt="0">
        <dgm:presLayoutVars>
          <dgm:chMax val="5"/>
          <dgm:dir/>
          <dgm:resizeHandles val="exact"/>
        </dgm:presLayoutVars>
      </dgm:prSet>
      <dgm:spPr bwMode="auto"/>
    </dgm:pt>
    <dgm:pt modelId="{E61082F8-61DA-4E62-816D-04340E071F9F}" type="pres">
      <dgm:prSet presAssocID="{521D53EF-5A6A-4640-A09D-381F212CCCEC}" presName="circle1" presStyleLbl="lnNode1" presStyleIdx="0" presStyleCnt="3" custLinFactX="-66" custLinFactY="159363"/>
      <dgm:spPr bwMode="auto">
        <a:solidFill>
          <a:srgbClr val="B5D8E1">
            <a:alpha val="60000"/>
          </a:srgbClr>
        </a:solidFill>
      </dgm:spPr>
    </dgm:pt>
    <dgm:pt modelId="{7A42F3CD-DF68-4D25-BB7B-640FA6CB3FEE}" type="pres">
      <dgm:prSet presAssocID="{521D53EF-5A6A-4640-A09D-381F212CCCEC}" presName="text1" presStyleLbl="revTx" presStyleIdx="0" presStyleCnt="3" custLinFactX="-16823" custLinFactY="127828">
        <dgm:presLayoutVars>
          <dgm:bulletEnabled val="1"/>
        </dgm:presLayoutVars>
      </dgm:prSet>
      <dgm:spPr bwMode="auto"/>
    </dgm:pt>
    <dgm:pt modelId="{326747D8-4DE5-4E25-8F58-A5F6ACA74913}" type="pres">
      <dgm:prSet presAssocID="{521D53EF-5A6A-4640-A09D-381F212CCCEC}" presName="line1" presStyleLbl="callout" presStyleIdx="0" presStyleCnt="6" custLinFactX="13966"/>
      <dgm:spPr bwMode="auto">
        <a:ln w="12700" cap="flat" cmpd="sng" algn="ctr">
          <a:solidFill>
            <a:srgbClr val="FFFFFF"/>
          </a:solidFill>
          <a:prstDash val="solid"/>
          <a:miter lim="800000"/>
        </a:ln>
      </dgm:spPr>
    </dgm:pt>
    <dgm:pt modelId="{DC54B720-0989-49B0-B876-090521437CCF}" type="pres">
      <dgm:prSet presAssocID="{521D53EF-5A6A-4640-A09D-381F212CCCEC}" presName="d1" presStyleLbl="callout" presStyleIdx="1" presStyleCnt="6" custLinFactX="323" custLinFactY="37035"/>
      <dgm:spPr bwMode="auto">
        <a:ln w="12700" cap="flat" cmpd="sng" algn="ctr">
          <a:solidFill>
            <a:srgbClr val="FFFFFF">
              <a:alpha val="0"/>
            </a:srgbClr>
          </a:solidFill>
          <a:prstDash val="solid"/>
          <a:miter lim="800000"/>
        </a:ln>
      </dgm:spPr>
    </dgm:pt>
    <dgm:pt modelId="{F1112CC8-AEA6-4495-BABB-237C6ABBE478}" type="pres">
      <dgm:prSet presAssocID="{51BEC29A-03B1-4650-B001-3D012C3021B7}" presName="circle2" presStyleLbl="lnNode1" presStyleIdx="1" presStyleCnt="3" custLinFactY="28630"/>
      <dgm:spPr bwMode="auto">
        <a:gradFill>
          <a:gsLst>
            <a:gs pos="0">
              <a:srgbClr val="8F00FF"/>
            </a:gs>
            <a:gs pos="78000">
              <a:srgbClr val="FFFFFF"/>
            </a:gs>
          </a:gsLst>
          <a:lin ang="2700000" scaled="1"/>
        </a:gradFill>
      </dgm:spPr>
    </dgm:pt>
    <dgm:pt modelId="{5804FBA7-C408-4A39-96FE-242635CBED27}" type="pres">
      <dgm:prSet presAssocID="{51BEC29A-03B1-4650-B001-3D012C3021B7}" presName="text2" presStyleLbl="revTx" presStyleIdx="1" presStyleCnt="3" custLinFactX="-16894" custLinFactY="139419">
        <dgm:presLayoutVars>
          <dgm:bulletEnabled val="1"/>
        </dgm:presLayoutVars>
      </dgm:prSet>
      <dgm:spPr bwMode="auto"/>
    </dgm:pt>
    <dgm:pt modelId="{55F00C7C-0C4C-4DEC-B009-8D67F8B1A40C}" type="pres">
      <dgm:prSet presAssocID="{51BEC29A-03B1-4650-B001-3D012C3021B7}" presName="line2" presStyleLbl="callout" presStyleIdx="2" presStyleCnt="6" custLinFactX="-401"/>
      <dgm:spPr bwMode="auto">
        <a:ln w="12700" cap="flat" cmpd="sng" algn="ctr">
          <a:solidFill>
            <a:srgbClr val="FFFFFF"/>
          </a:solidFill>
          <a:prstDash val="solid"/>
          <a:miter lim="800000"/>
        </a:ln>
      </dgm:spPr>
    </dgm:pt>
    <dgm:pt modelId="{182CCEE3-83AF-47A3-A95C-649BB89A8B16}" type="pres">
      <dgm:prSet presAssocID="{51BEC29A-03B1-4650-B001-3D012C3021B7}" presName="d2" presStyleLbl="callout" presStyleIdx="3" presStyleCnt="6" custLinFactX="21998" custLinFactY="-68789"/>
      <dgm:spPr bwMode="auto">
        <a:ln w="12700" cap="flat" cmpd="sng" algn="ctr">
          <a:solidFill>
            <a:srgbClr val="FFFFFF">
              <a:alpha val="0"/>
            </a:srgbClr>
          </a:solidFill>
          <a:prstDash val="solid"/>
          <a:miter lim="800000"/>
        </a:ln>
      </dgm:spPr>
    </dgm:pt>
    <dgm:pt modelId="{6DD0B74C-C71E-4370-83CB-3383B3C7414E}" type="pres">
      <dgm:prSet presAssocID="{606EDC79-5307-4EE5-AB2F-F018B8EA2DF4}" presName="circle3" presStyleLbl="lnNode1" presStyleIdx="2" presStyleCnt="3"/>
      <dgm:spPr bwMode="auto">
        <a:gradFill>
          <a:gsLst>
            <a:gs pos="0">
              <a:srgbClr val="FBB3C1"/>
            </a:gs>
            <a:gs pos="100000">
              <a:srgbClr val="FFFFFF"/>
            </a:gs>
          </a:gsLst>
          <a:lin ang="0" scaled="1"/>
        </a:gradFill>
      </dgm:spPr>
    </dgm:pt>
    <dgm:pt modelId="{4CACC3C5-571D-4153-913F-82C025B1809B}" type="pres">
      <dgm:prSet presAssocID="{606EDC79-5307-4EE5-AB2F-F018B8EA2DF4}" presName="text3" presStyleLbl="revTx" presStyleIdx="2" presStyleCnt="3" custLinFactX="-36760" custLinFactY="157143">
        <dgm:presLayoutVars>
          <dgm:bulletEnabled val="1"/>
        </dgm:presLayoutVars>
      </dgm:prSet>
      <dgm:spPr bwMode="auto"/>
    </dgm:pt>
    <dgm:pt modelId="{0BFC9E08-FE1E-42D9-8C02-EC8AB01A43A6}" type="pres">
      <dgm:prSet presAssocID="{606EDC79-5307-4EE5-AB2F-F018B8EA2DF4}" presName="line3" presStyleLbl="callout" presStyleIdx="4" presStyleCnt="6"/>
      <dgm:spPr bwMode="auto">
        <a:ln w="12700" cap="flat" cmpd="sng" algn="ctr">
          <a:solidFill>
            <a:srgbClr val="FFFFFF">
              <a:alpha val="0"/>
            </a:srgbClr>
          </a:solidFill>
          <a:prstDash val="solid"/>
          <a:miter lim="800000"/>
        </a:ln>
      </dgm:spPr>
    </dgm:pt>
    <dgm:pt modelId="{BC9CA75A-8B0B-4E1C-85D6-C4C87366AD63}" type="pres">
      <dgm:prSet presAssocID="{606EDC79-5307-4EE5-AB2F-F018B8EA2DF4}" presName="d3" presStyleLbl="callout" presStyleIdx="5" presStyleCnt="6" custLinFactX="55042" custLinFactY="-157013"/>
      <dgm:spPr bwMode="auto">
        <a:ln w="12700" cap="flat" cmpd="sng" algn="ctr">
          <a:solidFill>
            <a:srgbClr val="FFFFFF"/>
          </a:solidFill>
          <a:prstDash val="solid"/>
          <a:miter lim="800000"/>
        </a:ln>
      </dgm:spPr>
    </dgm:pt>
  </dgm:ptLst>
  <dgm:cxnLst>
    <dgm:cxn modelId="{F15BF403-DA95-452F-80E8-5A08EA66DF44}" type="presOf" srcId="{51BEC29A-03B1-4650-B001-3D012C3021B7}" destId="{5804FBA7-C408-4A39-96FE-242635CBED27}" srcOrd="0" destOrd="0" presId="urn:microsoft.com/office/officeart/2005/8/layout/target1"/>
    <dgm:cxn modelId="{677E9409-2AFC-4E01-AA25-2DA939D44DBB}" type="presOf" srcId="{521D53EF-5A6A-4640-A09D-381F212CCCEC}" destId="{7A42F3CD-DF68-4D25-BB7B-640FA6CB3FEE}" srcOrd="0" destOrd="0" presId="urn:microsoft.com/office/officeart/2005/8/layout/target1"/>
    <dgm:cxn modelId="{7874741E-A395-4A1E-B274-1E02A57F402F}" type="presOf" srcId="{606EDC79-5307-4EE5-AB2F-F018B8EA2DF4}" destId="{4CACC3C5-571D-4153-913F-82C025B1809B}" srcOrd="0" destOrd="0" presId="urn:microsoft.com/office/officeart/2005/8/layout/target1"/>
    <dgm:cxn modelId="{DE14BA57-1F2F-482F-B43A-5CEDFBF1D68B}" srcId="{A3BA535A-462E-4838-AEDF-78146C9FD858}" destId="{521D53EF-5A6A-4640-A09D-381F212CCCEC}" srcOrd="0" destOrd="0" parTransId="{A0CDBB6D-E6F8-4972-9E08-874B0F708BA5}" sibTransId="{4E7034C4-F03F-4FD4-A35E-D6C3766C6DDA}"/>
    <dgm:cxn modelId="{288880A2-D6C4-43E4-AB6C-89C4BF432AF6}" srcId="{A3BA535A-462E-4838-AEDF-78146C9FD858}" destId="{606EDC79-5307-4EE5-AB2F-F018B8EA2DF4}" srcOrd="2" destOrd="0" parTransId="{B1D99447-177D-4982-AAB9-BC7B61244547}" sibTransId="{3D0FFFFE-804F-4D65-AD70-333C87C2B084}"/>
    <dgm:cxn modelId="{DE5E67A9-BACF-4B11-A077-5BE253A23A3B}" srcId="{A3BA535A-462E-4838-AEDF-78146C9FD858}" destId="{51BEC29A-03B1-4650-B001-3D012C3021B7}" srcOrd="1" destOrd="0" parTransId="{D1F39043-ED4E-4E3F-A977-F81009874A19}" sibTransId="{BD121F9F-9009-4F3D-8505-85F55655151B}"/>
    <dgm:cxn modelId="{67F97EBA-B847-468E-80F2-6DE3F30F8E57}" type="presOf" srcId="{A3BA535A-462E-4838-AEDF-78146C9FD858}" destId="{023F8CBC-2C27-4367-8F19-23F67CDBE6B3}" srcOrd="0" destOrd="0" presId="urn:microsoft.com/office/officeart/2005/8/layout/target1"/>
    <dgm:cxn modelId="{308F353E-5B09-4483-A2D9-5EC8323180B2}" type="presParOf" srcId="{023F8CBC-2C27-4367-8F19-23F67CDBE6B3}" destId="{E61082F8-61DA-4E62-816D-04340E071F9F}" srcOrd="0" destOrd="0" presId="urn:microsoft.com/office/officeart/2005/8/layout/target1"/>
    <dgm:cxn modelId="{2DF4717F-386D-427E-80F6-1B580B22E75E}" type="presParOf" srcId="{023F8CBC-2C27-4367-8F19-23F67CDBE6B3}" destId="{7A42F3CD-DF68-4D25-BB7B-640FA6CB3FEE}" srcOrd="1" destOrd="0" presId="urn:microsoft.com/office/officeart/2005/8/layout/target1"/>
    <dgm:cxn modelId="{1F3AF67D-2028-4F54-85CA-C00849BB2340}" type="presParOf" srcId="{023F8CBC-2C27-4367-8F19-23F67CDBE6B3}" destId="{326747D8-4DE5-4E25-8F58-A5F6ACA74913}" srcOrd="2" destOrd="0" presId="urn:microsoft.com/office/officeart/2005/8/layout/target1"/>
    <dgm:cxn modelId="{5941E266-FE0B-49B7-9BA9-C68E0B3DF8A5}" type="presParOf" srcId="{023F8CBC-2C27-4367-8F19-23F67CDBE6B3}" destId="{DC54B720-0989-49B0-B876-090521437CCF}" srcOrd="3" destOrd="0" presId="urn:microsoft.com/office/officeart/2005/8/layout/target1"/>
    <dgm:cxn modelId="{6E566CAB-8BA5-496A-AAA6-265248F91F09}" type="presParOf" srcId="{023F8CBC-2C27-4367-8F19-23F67CDBE6B3}" destId="{F1112CC8-AEA6-4495-BABB-237C6ABBE478}" srcOrd="4" destOrd="0" presId="urn:microsoft.com/office/officeart/2005/8/layout/target1"/>
    <dgm:cxn modelId="{796ED1A8-D2D2-4B90-B22D-9B495A5B4B58}" type="presParOf" srcId="{023F8CBC-2C27-4367-8F19-23F67CDBE6B3}" destId="{5804FBA7-C408-4A39-96FE-242635CBED27}" srcOrd="5" destOrd="0" presId="urn:microsoft.com/office/officeart/2005/8/layout/target1"/>
    <dgm:cxn modelId="{7A52A7FA-4FD8-4BAB-BEC1-736980D242DD}" type="presParOf" srcId="{023F8CBC-2C27-4367-8F19-23F67CDBE6B3}" destId="{55F00C7C-0C4C-4DEC-B009-8D67F8B1A40C}" srcOrd="6" destOrd="0" presId="urn:microsoft.com/office/officeart/2005/8/layout/target1"/>
    <dgm:cxn modelId="{063691FB-DB45-4DB0-8585-0AEB051F9EF2}" type="presParOf" srcId="{023F8CBC-2C27-4367-8F19-23F67CDBE6B3}" destId="{182CCEE3-83AF-47A3-A95C-649BB89A8B16}" srcOrd="7" destOrd="0" presId="urn:microsoft.com/office/officeart/2005/8/layout/target1"/>
    <dgm:cxn modelId="{213F1E6A-E537-4EC4-9171-EF45BFD83071}" type="presParOf" srcId="{023F8CBC-2C27-4367-8F19-23F67CDBE6B3}" destId="{6DD0B74C-C71E-4370-83CB-3383B3C7414E}" srcOrd="8" destOrd="0" presId="urn:microsoft.com/office/officeart/2005/8/layout/target1"/>
    <dgm:cxn modelId="{D392A9B6-D73B-46B1-8CBB-69318660C762}" type="presParOf" srcId="{023F8CBC-2C27-4367-8F19-23F67CDBE6B3}" destId="{4CACC3C5-571D-4153-913F-82C025B1809B}" srcOrd="9" destOrd="0" presId="urn:microsoft.com/office/officeart/2005/8/layout/target1"/>
    <dgm:cxn modelId="{9D26C240-D14F-4905-B30B-E3F0D12F04A3}" type="presParOf" srcId="{023F8CBC-2C27-4367-8F19-23F67CDBE6B3}" destId="{0BFC9E08-FE1E-42D9-8C02-EC8AB01A43A6}" srcOrd="10" destOrd="0" presId="urn:microsoft.com/office/officeart/2005/8/layout/target1"/>
    <dgm:cxn modelId="{5254C4AC-B176-438C-B0D8-347F681949CF}" type="presParOf" srcId="{023F8CBC-2C27-4367-8F19-23F67CDBE6B3}" destId="{BC9CA75A-8B0B-4E1C-85D6-C4C87366AD63}" srcOrd="11" destOrd="0" presId="urn:microsoft.com/office/officeart/2005/8/layout/target1"/>
  </dgm:cxnLst>
  <dgm:bg/>
  <dgm:whole>
    <a:ln w="12700">
      <a:solidFill>
        <a:srgbClr val="000000">
          <a:alpha val="0"/>
        </a:srgb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D0B74C-C71E-4370-83CB-3383B3C7414E}">
      <dsp:nvSpPr>
        <dsp:cNvPr id="0" name=""/>
        <dsp:cNvSpPr/>
      </dsp:nvSpPr>
      <dsp:spPr bwMode="auto">
        <a:xfrm>
          <a:off x="677334" y="1354665"/>
          <a:ext cx="4063998" cy="4063998"/>
        </a:xfrm>
        <a:prstGeom prst="ellipse">
          <a:avLst/>
        </a:prstGeom>
        <a:gradFill>
          <a:gsLst>
            <a:gs pos="0">
              <a:srgbClr val="FBB3C1"/>
            </a:gs>
            <a:gs pos="100000">
              <a:srgbClr val="FFFFFF"/>
            </a:gs>
          </a:gsLst>
          <a:lin ang="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</dsp:sp>
    <dsp:sp modelId="{F1112CC8-AEA6-4495-BABB-237C6ABBE478}">
      <dsp:nvSpPr>
        <dsp:cNvPr id="0" name=""/>
        <dsp:cNvSpPr/>
      </dsp:nvSpPr>
      <dsp:spPr bwMode="auto">
        <a:xfrm>
          <a:off x="1490134" y="2865579"/>
          <a:ext cx="2438398" cy="2438398"/>
        </a:xfrm>
        <a:prstGeom prst="ellipse">
          <a:avLst/>
        </a:prstGeom>
        <a:gradFill>
          <a:gsLst>
            <a:gs pos="0">
              <a:srgbClr val="8F00FF"/>
            </a:gs>
            <a:gs pos="78000">
              <a:srgbClr val="FFFFFF"/>
            </a:gs>
          </a:gsLst>
          <a:lin ang="27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</dsp:sp>
    <dsp:sp modelId="{E61082F8-61DA-4E62-816D-04340E071F9F}">
      <dsp:nvSpPr>
        <dsp:cNvPr id="0" name=""/>
        <dsp:cNvSpPr/>
      </dsp:nvSpPr>
      <dsp:spPr bwMode="auto">
        <a:xfrm>
          <a:off x="2302397" y="4275567"/>
          <a:ext cx="812799" cy="812799"/>
        </a:xfrm>
        <a:prstGeom prst="ellipse">
          <a:avLst/>
        </a:prstGeom>
        <a:solidFill>
          <a:srgbClr val="B5D8E1">
            <a:alpha val="6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</dsp:sp>
    <dsp:sp modelId="{7A42F3CD-DF68-4D25-BB7B-640FA6CB3FEE}">
      <dsp:nvSpPr>
        <dsp:cNvPr id="0" name=""/>
        <dsp:cNvSpPr/>
      </dsp:nvSpPr>
      <dsp:spPr bwMode="auto">
        <a:xfrm>
          <a:off x="5076822" y="1515187"/>
          <a:ext cx="2031999" cy="1185332"/>
        </a:xfrm>
        <a:prstGeom prst="rect">
          <a:avLst/>
        </a:prstGeom>
        <a:noFill/>
        <a:ln>
          <a:noFill/>
        </a:ln>
        <a:effectLst/>
      </dsp:spPr>
      <dsp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Overflow="overflow" horzOverflow="overflow" vert="horz" wrap="square" lIns="156464" tIns="27940" rIns="27940" bIns="27940" numCol="1" spcCol="1270" rtlCol="0" fromWordArt="0" anchor="ctr" anchorCtr="0" forceAA="0" compatLnSpc="0">
          <a:noAutofit/>
        </a:bodyPr>
        <a:lstStyle/>
        <a:p>
          <a:pPr marL="0" lvl="0" indent="0" algn="l" defTabSz="2044698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  <a:defRPr/>
          </a:pPr>
          <a:r>
            <a:rPr lang="ru-RU" sz="2200" kern="1200" dirty="0">
              <a:latin typeface="Montserrat" panose="00000500000000000000" pitchFamily="2" charset="-52"/>
            </a:rPr>
            <a:t>301 млн. руб.</a:t>
          </a:r>
          <a:endParaRPr sz="2200" kern="1200" dirty="0">
            <a:latin typeface="Montserrat" panose="00000500000000000000" pitchFamily="2" charset="-52"/>
          </a:endParaRPr>
        </a:p>
      </dsp:txBody>
      <dsp:txXfrm>
        <a:off x="5076822" y="1515187"/>
        <a:ext cx="2031999" cy="1185332"/>
      </dsp:txXfrm>
    </dsp:sp>
    <dsp:sp modelId="{326747D8-4DE5-4E25-8F58-A5F6ACA74913}">
      <dsp:nvSpPr>
        <dsp:cNvPr id="0" name=""/>
        <dsp:cNvSpPr/>
      </dsp:nvSpPr>
      <dsp:spPr bwMode="auto">
        <a:xfrm>
          <a:off x="4981612" y="592666"/>
          <a:ext cx="5079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FFFF"/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DC54B720-0989-49B0-B876-090521437CCF}">
      <dsp:nvSpPr>
        <dsp:cNvPr id="0" name=""/>
        <dsp:cNvSpPr/>
      </dsp:nvSpPr>
      <dsp:spPr bwMode="auto">
        <a:xfrm rot="5400000">
          <a:off x="2419426" y="1924860"/>
          <a:ext cx="2793321" cy="219930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FFFF">
              <a:alpha val="0"/>
            </a:srgb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5804FBA7-C408-4A39-96FE-242635CBED27}">
      <dsp:nvSpPr>
        <dsp:cNvPr id="0" name=""/>
        <dsp:cNvSpPr/>
      </dsp:nvSpPr>
      <dsp:spPr bwMode="auto">
        <a:xfrm>
          <a:off x="5075379" y="2837911"/>
          <a:ext cx="2031999" cy="1185332"/>
        </a:xfrm>
        <a:prstGeom prst="rect">
          <a:avLst/>
        </a:prstGeom>
        <a:noFill/>
        <a:ln>
          <a:noFill/>
        </a:ln>
        <a:effectLst/>
      </dsp:spPr>
      <dsp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Overflow="overflow" horzOverflow="overflow" vert="horz" wrap="square" lIns="142240" tIns="25400" rIns="25400" bIns="25400" numCol="1" spcCol="1270" rtlCol="0" fromWordArt="0" anchor="ctr" anchorCtr="0" forceAA="0" compatLnSpc="0">
          <a:noAutofit/>
        </a:bodyPr>
        <a:lstStyle/>
        <a:p>
          <a:pPr marL="0" lvl="0" indent="0" algn="l" defTabSz="2044698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  <a:defRPr/>
          </a:pPr>
          <a:r>
            <a:rPr lang="ru-RU" sz="2000" kern="1200" dirty="0">
              <a:latin typeface="Montserrat" panose="00000500000000000000" pitchFamily="2" charset="-52"/>
            </a:rPr>
            <a:t>79,46 млн. руб.</a:t>
          </a:r>
          <a:endParaRPr sz="3000" kern="1200" dirty="0">
            <a:latin typeface="Montserrat" panose="00000500000000000000" pitchFamily="2" charset="-52"/>
          </a:endParaRPr>
        </a:p>
      </dsp:txBody>
      <dsp:txXfrm>
        <a:off x="5075379" y="2837911"/>
        <a:ext cx="2031999" cy="1185332"/>
      </dsp:txXfrm>
    </dsp:sp>
    <dsp:sp modelId="{55F00C7C-0C4C-4DEC-B009-8D67F8B1A40C}">
      <dsp:nvSpPr>
        <dsp:cNvPr id="0" name=""/>
        <dsp:cNvSpPr/>
      </dsp:nvSpPr>
      <dsp:spPr bwMode="auto">
        <a:xfrm>
          <a:off x="4908628" y="1777999"/>
          <a:ext cx="5079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FFFF"/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182CCEE3-83AF-47A3-A95C-649BB89A8B16}">
      <dsp:nvSpPr>
        <dsp:cNvPr id="0" name=""/>
        <dsp:cNvSpPr/>
      </dsp:nvSpPr>
      <dsp:spPr bwMode="auto">
        <a:xfrm rot="5400000">
          <a:off x="3367560" y="559881"/>
          <a:ext cx="2176677" cy="1616793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FFFF">
              <a:alpha val="0"/>
            </a:srgb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4CACC3C5-571D-4153-913F-82C025B1809B}">
      <dsp:nvSpPr>
        <dsp:cNvPr id="0" name=""/>
        <dsp:cNvSpPr/>
      </dsp:nvSpPr>
      <dsp:spPr bwMode="auto">
        <a:xfrm>
          <a:off x="4671702" y="4233331"/>
          <a:ext cx="2031999" cy="1185332"/>
        </a:xfrm>
        <a:prstGeom prst="rect">
          <a:avLst/>
        </a:prstGeom>
        <a:noFill/>
        <a:ln>
          <a:noFill/>
        </a:ln>
        <a:effectLst/>
      </dsp:spPr>
      <dsp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Overflow="overflow" horzOverflow="overflow" vert="horz" wrap="square" lIns="149352" tIns="26670" rIns="26670" bIns="26670" numCol="1" spcCol="1270" rtlCol="0" fromWordArt="0" anchor="ctr" anchorCtr="0" forceAA="0" compatLnSpc="0">
          <a:noAutofit/>
        </a:bodyPr>
        <a:lstStyle/>
        <a:p>
          <a:pPr marL="0" lvl="0" indent="0" algn="l" defTabSz="2044698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  <a:defRPr/>
          </a:pPr>
          <a:r>
            <a:rPr lang="ru-RU" sz="2100" kern="1200" dirty="0">
              <a:latin typeface="Montserrat" panose="00000500000000000000" pitchFamily="2" charset="-52"/>
            </a:rPr>
            <a:t>5,8 млн. руб.</a:t>
          </a:r>
          <a:endParaRPr sz="2100" kern="1200" dirty="0">
            <a:latin typeface="Montserrat" panose="00000500000000000000" pitchFamily="2" charset="-52"/>
          </a:endParaRPr>
        </a:p>
      </dsp:txBody>
      <dsp:txXfrm>
        <a:off x="4671702" y="4233331"/>
        <a:ext cx="2031999" cy="1185332"/>
      </dsp:txXfrm>
    </dsp:sp>
    <dsp:sp modelId="{0BFC9E08-FE1E-42D9-8C02-EC8AB01A43A6}">
      <dsp:nvSpPr>
        <dsp:cNvPr id="0" name=""/>
        <dsp:cNvSpPr/>
      </dsp:nvSpPr>
      <dsp:spPr bwMode="auto">
        <a:xfrm>
          <a:off x="4910665" y="2963331"/>
          <a:ext cx="5079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FFFF">
              <a:alpha val="0"/>
            </a:srgb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BC9CA75A-8B0B-4E1C-85D6-C4C87366AD63}">
      <dsp:nvSpPr>
        <dsp:cNvPr id="0" name=""/>
        <dsp:cNvSpPr/>
      </dsp:nvSpPr>
      <dsp:spPr bwMode="auto">
        <a:xfrm rot="5400000">
          <a:off x="4181510" y="781291"/>
          <a:ext cx="1555156" cy="1034287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FFFF"/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80630-B374-46CC-91BD-E86C18652BA8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E6D60-485A-4554-94B3-C8BF8F067E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167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00E60-2FA8-FD6B-1A9F-0266A9E52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C43D503-AE03-1BB4-AF11-28A3611A7B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5F13238-9AA8-1014-94A3-15E0A56B33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5854F4-9C9F-FCFC-DE28-7FC51B28A8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E6D60-485A-4554-94B3-C8BF8F067E9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364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AE883-98F5-E242-DFE1-19453EB17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E21C44E-A2A8-1F5B-4582-9DA2F4B99C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84C6D17-E1D4-ED90-1A5F-ACF66CED16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5AF3507-3075-D070-855D-ADEBA13B53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E6D60-485A-4554-94B3-C8BF8F067E9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578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2E6B3EF-2721-A847-B538-4C9C7EB75172}" type="datetimeFigureOut">
              <a:rPr lang="ru-RU"/>
              <a:t>07.12.2024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84FEE3-66C5-A34C-810E-28D797F5A66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2E6B3EF-2721-A847-B538-4C9C7EB75172}" type="datetimeFigureOut">
              <a:rPr lang="ru-RU"/>
              <a:t>07.12.2024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84FEE3-66C5-A34C-810E-28D797F5A66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2E6B3EF-2721-A847-B538-4C9C7EB75172}" type="datetimeFigureOut">
              <a:rPr lang="ru-RU"/>
              <a:t>07.12.2024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84FEE3-66C5-A34C-810E-28D797F5A66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2E6B3EF-2721-A847-B538-4C9C7EB75172}" type="datetimeFigureOut">
              <a:rPr lang="ru-RU"/>
              <a:t>07.12.2024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84FEE3-66C5-A34C-810E-28D797F5A66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2E6B3EF-2721-A847-B538-4C9C7EB75172}" type="datetimeFigureOut">
              <a:rPr lang="ru-RU"/>
              <a:t>07.12.2024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84FEE3-66C5-A34C-810E-28D797F5A66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2E6B3EF-2721-A847-B538-4C9C7EB75172}" type="datetimeFigureOut">
              <a:rPr lang="ru-RU"/>
              <a:t>07.12.2024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84FEE3-66C5-A34C-810E-28D797F5A66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2E6B3EF-2721-A847-B538-4C9C7EB75172}" type="datetimeFigureOut">
              <a:rPr lang="ru-RU"/>
              <a:t>07.12.2024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84FEE3-66C5-A34C-810E-28D797F5A66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2E6B3EF-2721-A847-B538-4C9C7EB75172}" type="datetimeFigureOut">
              <a:rPr lang="ru-RU"/>
              <a:t>07.12.2024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84FEE3-66C5-A34C-810E-28D797F5A66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2E6B3EF-2721-A847-B538-4C9C7EB75172}" type="datetimeFigureOut">
              <a:rPr lang="ru-RU"/>
              <a:t>07.12.2024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84FEE3-66C5-A34C-810E-28D797F5A66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2E6B3EF-2721-A847-B538-4C9C7EB75172}" type="datetimeFigureOut">
              <a:rPr lang="ru-RU"/>
              <a:t>07.12.2024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84FEE3-66C5-A34C-810E-28D797F5A66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2E6B3EF-2721-A847-B538-4C9C7EB75172}" type="datetimeFigureOut">
              <a:rPr lang="ru-RU"/>
              <a:t>07.12.2024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84FEE3-66C5-A34C-810E-28D797F5A66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2E6B3EF-2721-A847-B538-4C9C7EB75172}" type="datetimeFigureOut">
              <a:rPr lang="ru-RU"/>
              <a:t>07.12.2024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84FEE3-66C5-A34C-810E-28D797F5A667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6387381" name="Прямоугольник 1"/>
          <p:cNvSpPr/>
          <p:nvPr/>
        </p:nvSpPr>
        <p:spPr bwMode="auto">
          <a:xfrm>
            <a:off x="0" y="0"/>
            <a:ext cx="1956390" cy="3152395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25659101" name="Прямоугольник 13"/>
          <p:cNvSpPr/>
          <p:nvPr/>
        </p:nvSpPr>
        <p:spPr bwMode="auto">
          <a:xfrm>
            <a:off x="1956390" y="0"/>
            <a:ext cx="3264192" cy="436245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6169954" name="Прямоугольник 14"/>
          <p:cNvSpPr/>
          <p:nvPr/>
        </p:nvSpPr>
        <p:spPr bwMode="auto">
          <a:xfrm>
            <a:off x="0" y="3152396"/>
            <a:ext cx="1956389" cy="218514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99532714" name="Прямоугольник 15"/>
          <p:cNvSpPr/>
          <p:nvPr/>
        </p:nvSpPr>
        <p:spPr bwMode="auto">
          <a:xfrm>
            <a:off x="1956390" y="4362453"/>
            <a:ext cx="3264192" cy="249554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60984458" name="Прямоугольник 16"/>
          <p:cNvSpPr/>
          <p:nvPr/>
        </p:nvSpPr>
        <p:spPr bwMode="auto">
          <a:xfrm>
            <a:off x="0" y="5337544"/>
            <a:ext cx="1956390" cy="1520454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95386777" name="TextBox 21"/>
          <p:cNvSpPr txBox="1"/>
          <p:nvPr/>
        </p:nvSpPr>
        <p:spPr bwMode="auto">
          <a:xfrm>
            <a:off x="5715961" y="605816"/>
            <a:ext cx="6120200" cy="2103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300" b="1">
                <a:solidFill>
                  <a:schemeClr val="tx2"/>
                </a:solidFill>
                <a:latin typeface="Montserrat SemiBold"/>
              </a:rPr>
              <a:t>Разработка линейки отечественных пилингов на базе биосинтезированной молочной кислоты</a:t>
            </a:r>
            <a:endParaRPr sz="3300"/>
          </a:p>
        </p:txBody>
      </p:sp>
      <p:sp>
        <p:nvSpPr>
          <p:cNvPr id="501289795" name="TextBox 22"/>
          <p:cNvSpPr txBox="1"/>
          <p:nvPr/>
        </p:nvSpPr>
        <p:spPr bwMode="auto">
          <a:xfrm>
            <a:off x="5619748" y="3463987"/>
            <a:ext cx="6216773" cy="2835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2000" b="1">
                <a:solidFill>
                  <a:schemeClr val="tx2"/>
                </a:solidFill>
                <a:latin typeface="Montserrat SemiBold"/>
              </a:rPr>
              <a:t>Линейка пилингов для кожи головы и ног на основе молочной кислоты. Лактат синтезируется с использованием биотехнологических методов специально для косметических средств нашего производства. Кроме этого, в состав продукта включены и другие биосинтезированные AHA- и BHA-кислоты и экстракты отечественного происхождения</a:t>
            </a:r>
            <a:r>
              <a:rPr lang="ru-RU" sz="2100" b="1">
                <a:solidFill>
                  <a:schemeClr val="tx2"/>
                </a:solidFill>
                <a:latin typeface="Montserrat SemiBold"/>
              </a:rPr>
              <a:t> </a:t>
            </a:r>
            <a:endParaRPr sz="2100" b="1">
              <a:solidFill>
                <a:schemeClr val="tx2"/>
              </a:solidFill>
              <a:latin typeface="Montserrat SemiBold"/>
            </a:endParaRPr>
          </a:p>
        </p:txBody>
      </p:sp>
      <p:cxnSp>
        <p:nvCxnSpPr>
          <p:cNvPr id="739861730" name="Прямая соединительная линия 26"/>
          <p:cNvCxnSpPr>
            <a:cxnSpLocks/>
          </p:cNvCxnSpPr>
          <p:nvPr/>
        </p:nvCxnSpPr>
        <p:spPr bwMode="auto">
          <a:xfrm>
            <a:off x="5812933" y="3158032"/>
            <a:ext cx="44231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01468923" name="Рисунок 2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956389" y="605817"/>
            <a:ext cx="3217236" cy="1425235"/>
          </a:xfrm>
          <a:prstGeom prst="rect">
            <a:avLst/>
          </a:prstGeom>
        </p:spPr>
      </p:pic>
      <p:pic>
        <p:nvPicPr>
          <p:cNvPr id="269421572" name="Google Shape;57;p12" descr="E:\-=Tanya=-\2035 Работа\-=Айдентика 2035=-\лого университета\Univer20_35_RGB_white.emf"/>
          <p:cNvPicPr/>
          <p:nvPr/>
        </p:nvPicPr>
        <p:blipFill>
          <a:blip r:embed="rId3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453462" y="3849746"/>
            <a:ext cx="1049461" cy="545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655607" name="Google Shape;56;p12"/>
          <p:cNvPicPr/>
          <p:nvPr/>
        </p:nvPicPr>
        <p:blipFill>
          <a:blip r:embed="rId4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453462" y="5696606"/>
            <a:ext cx="1049461" cy="73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771017" name="Google Shape;66;p12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264839" y="765639"/>
            <a:ext cx="1426707" cy="1032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8CAC294-1134-BE8D-118A-5BC58DED74CD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CC6E07D0-F0B5-13A1-F485-F274E1665E8E}"/>
              </a:ext>
            </a:extLst>
          </p:cNvPr>
          <p:cNvSpPr/>
          <p:nvPr/>
        </p:nvSpPr>
        <p:spPr bwMode="auto">
          <a:xfrm rot="3600000">
            <a:off x="6607422" y="3468098"/>
            <a:ext cx="1547870" cy="2749942"/>
          </a:xfrm>
          <a:custGeom>
            <a:avLst/>
            <a:gdLst>
              <a:gd name="connsiteX0" fmla="*/ 773934 w 1547870"/>
              <a:gd name="connsiteY0" fmla="*/ 0 h 2749942"/>
              <a:gd name="connsiteX1" fmla="*/ 831428 w 1547870"/>
              <a:gd name="connsiteY1" fmla="*/ 34741 h 2749942"/>
              <a:gd name="connsiteX2" fmla="*/ 1547870 w 1547870"/>
              <a:gd name="connsiteY2" fmla="*/ 1374971 h 2749942"/>
              <a:gd name="connsiteX3" fmla="*/ 831428 w 1547870"/>
              <a:gd name="connsiteY3" fmla="*/ 2715202 h 2749942"/>
              <a:gd name="connsiteX4" fmla="*/ 773936 w 1547870"/>
              <a:gd name="connsiteY4" fmla="*/ 2749942 h 2749942"/>
              <a:gd name="connsiteX5" fmla="*/ 716442 w 1547870"/>
              <a:gd name="connsiteY5" fmla="*/ 2715201 h 2749942"/>
              <a:gd name="connsiteX6" fmla="*/ 0 w 1547870"/>
              <a:gd name="connsiteY6" fmla="*/ 1374970 h 2749942"/>
              <a:gd name="connsiteX7" fmla="*/ 716442 w 1547870"/>
              <a:gd name="connsiteY7" fmla="*/ 34740 h 274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7870" h="2749942">
                <a:moveTo>
                  <a:pt x="773934" y="0"/>
                </a:moveTo>
                <a:lnTo>
                  <a:pt x="831428" y="34741"/>
                </a:lnTo>
                <a:cubicBezTo>
                  <a:pt x="1263678" y="325195"/>
                  <a:pt x="1547870" y="817073"/>
                  <a:pt x="1547870" y="1374971"/>
                </a:cubicBezTo>
                <a:cubicBezTo>
                  <a:pt x="1547870" y="1932869"/>
                  <a:pt x="1263678" y="2424748"/>
                  <a:pt x="831428" y="2715202"/>
                </a:cubicBezTo>
                <a:lnTo>
                  <a:pt x="773936" y="2749942"/>
                </a:lnTo>
                <a:lnTo>
                  <a:pt x="716442" y="2715201"/>
                </a:lnTo>
                <a:cubicBezTo>
                  <a:pt x="284193" y="2424747"/>
                  <a:pt x="0" y="1932868"/>
                  <a:pt x="0" y="1374970"/>
                </a:cubicBezTo>
                <a:cubicBezTo>
                  <a:pt x="0" y="817072"/>
                  <a:pt x="284193" y="325194"/>
                  <a:pt x="716442" y="34740"/>
                </a:cubicBezTo>
                <a:close/>
              </a:path>
            </a:pathLst>
          </a:custGeom>
          <a:gradFill>
            <a:gsLst>
              <a:gs pos="24000">
                <a:srgbClr val="8F00FF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ffectLst>
            <a:innerShdw blurRad="63500" dist="50800" dir="16200000">
              <a:schemeClr val="bg1">
                <a:alpha val="5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632724028" name="Прямоугольник 1">
            <a:extLst>
              <a:ext uri="{FF2B5EF4-FFF2-40B4-BE49-F238E27FC236}">
                <a16:creationId xmlns:a16="http://schemas.microsoft.com/office/drawing/2014/main" id="{D78480B2-E0E6-6FB8-2730-86AFD6603859}"/>
              </a:ext>
            </a:extLst>
          </p:cNvPr>
          <p:cNvSpPr/>
          <p:nvPr/>
        </p:nvSpPr>
        <p:spPr bwMode="auto">
          <a:xfrm>
            <a:off x="164386" y="0"/>
            <a:ext cx="554803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03458758" name="Прямоугольник 13">
            <a:extLst>
              <a:ext uri="{FF2B5EF4-FFF2-40B4-BE49-F238E27FC236}">
                <a16:creationId xmlns:a16="http://schemas.microsoft.com/office/drawing/2014/main" id="{969EB24E-4FFA-54F6-694E-4B6A3B479078}"/>
              </a:ext>
            </a:extLst>
          </p:cNvPr>
          <p:cNvSpPr/>
          <p:nvPr/>
        </p:nvSpPr>
        <p:spPr bwMode="auto">
          <a:xfrm>
            <a:off x="164386" y="986317"/>
            <a:ext cx="554803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37437185" name="Прямоугольник 14">
            <a:extLst>
              <a:ext uri="{FF2B5EF4-FFF2-40B4-BE49-F238E27FC236}">
                <a16:creationId xmlns:a16="http://schemas.microsoft.com/office/drawing/2014/main" id="{1680CF63-7FD1-2C8F-C2A5-1BF7ED96262E}"/>
              </a:ext>
            </a:extLst>
          </p:cNvPr>
          <p:cNvSpPr/>
          <p:nvPr/>
        </p:nvSpPr>
        <p:spPr bwMode="auto">
          <a:xfrm>
            <a:off x="164386" y="1972636"/>
            <a:ext cx="554803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83857903" name="Прямоугольник 15">
            <a:extLst>
              <a:ext uri="{FF2B5EF4-FFF2-40B4-BE49-F238E27FC236}">
                <a16:creationId xmlns:a16="http://schemas.microsoft.com/office/drawing/2014/main" id="{82B5B0AD-D8FA-CC1E-F213-E55152E6F603}"/>
              </a:ext>
            </a:extLst>
          </p:cNvPr>
          <p:cNvSpPr/>
          <p:nvPr/>
        </p:nvSpPr>
        <p:spPr bwMode="auto">
          <a:xfrm>
            <a:off x="164386" y="2958955"/>
            <a:ext cx="554803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81987255" name="Прямоугольник 16">
            <a:extLst>
              <a:ext uri="{FF2B5EF4-FFF2-40B4-BE49-F238E27FC236}">
                <a16:creationId xmlns:a16="http://schemas.microsoft.com/office/drawing/2014/main" id="{81A6D9CD-E16B-3CEE-9085-62607BE8F394}"/>
              </a:ext>
            </a:extLst>
          </p:cNvPr>
          <p:cNvSpPr/>
          <p:nvPr/>
        </p:nvSpPr>
        <p:spPr bwMode="auto">
          <a:xfrm>
            <a:off x="164386" y="3945274"/>
            <a:ext cx="554803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7637841" name="Прямоугольник 17">
            <a:extLst>
              <a:ext uri="{FF2B5EF4-FFF2-40B4-BE49-F238E27FC236}">
                <a16:creationId xmlns:a16="http://schemas.microsoft.com/office/drawing/2014/main" id="{897BAA3B-B9C6-8293-24C8-8B7781A3E441}"/>
              </a:ext>
            </a:extLst>
          </p:cNvPr>
          <p:cNvSpPr/>
          <p:nvPr/>
        </p:nvSpPr>
        <p:spPr bwMode="auto">
          <a:xfrm>
            <a:off x="164386" y="4931593"/>
            <a:ext cx="554803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45520143" name="Прямоугольник 18">
            <a:extLst>
              <a:ext uri="{FF2B5EF4-FFF2-40B4-BE49-F238E27FC236}">
                <a16:creationId xmlns:a16="http://schemas.microsoft.com/office/drawing/2014/main" id="{185BCDC7-6F73-F552-87CB-91D0650B34C6}"/>
              </a:ext>
            </a:extLst>
          </p:cNvPr>
          <p:cNvSpPr/>
          <p:nvPr/>
        </p:nvSpPr>
        <p:spPr bwMode="auto">
          <a:xfrm>
            <a:off x="164386" y="5917912"/>
            <a:ext cx="554803" cy="94008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93991328" name="TextBox 10">
            <a:extLst>
              <a:ext uri="{FF2B5EF4-FFF2-40B4-BE49-F238E27FC236}">
                <a16:creationId xmlns:a16="http://schemas.microsoft.com/office/drawing/2014/main" id="{627A0C37-3CB0-0EB5-C9EC-78CC48BE7757}"/>
              </a:ext>
            </a:extLst>
          </p:cNvPr>
          <p:cNvSpPr txBox="1"/>
          <p:nvPr/>
        </p:nvSpPr>
        <p:spPr bwMode="auto">
          <a:xfrm>
            <a:off x="96075" y="884936"/>
            <a:ext cx="692143" cy="1189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7200">
                <a:solidFill>
                  <a:schemeClr val="bg1"/>
                </a:solidFill>
                <a:latin typeface="Gotham Pro Medium"/>
                <a:ea typeface="Open Sans"/>
                <a:cs typeface="Gotham Pro Medium"/>
              </a:rPr>
              <a:t>2</a:t>
            </a:r>
            <a:endParaRPr lang="en-US" sz="7200">
              <a:solidFill>
                <a:schemeClr val="bg1"/>
              </a:solidFill>
              <a:latin typeface="Gotham Pro Medium"/>
              <a:ea typeface="Open Sans"/>
              <a:cs typeface="Gotham Pro Medium"/>
            </a:endParaRPr>
          </a:p>
        </p:txBody>
      </p:sp>
      <p:sp>
        <p:nvSpPr>
          <p:cNvPr id="468430287" name="TextBox 23">
            <a:extLst>
              <a:ext uri="{FF2B5EF4-FFF2-40B4-BE49-F238E27FC236}">
                <a16:creationId xmlns:a16="http://schemas.microsoft.com/office/drawing/2014/main" id="{2B54E691-68D3-90C6-F321-FF70A060B030}"/>
              </a:ext>
            </a:extLst>
          </p:cNvPr>
          <p:cNvSpPr txBox="1"/>
          <p:nvPr/>
        </p:nvSpPr>
        <p:spPr bwMode="auto">
          <a:xfrm>
            <a:off x="1129876" y="-194860"/>
            <a:ext cx="10711392" cy="9799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3"/>
              </a:lnSpc>
              <a:defRPr/>
            </a:pPr>
            <a:r>
              <a:rPr lang="ru-RU" sz="4000" b="1" dirty="0">
                <a:latin typeface="Montserrat"/>
              </a:rPr>
              <a:t>ПИЛИНГИ ДЛЯ КОЖИ ГОЛОВЫ И НОГ </a:t>
            </a:r>
            <a:endParaRPr sz="4000" dirty="0"/>
          </a:p>
        </p:txBody>
      </p:sp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971111E2-9C1A-3841-D3F5-1E893587E2BB}"/>
              </a:ext>
            </a:extLst>
          </p:cNvPr>
          <p:cNvSpPr/>
          <p:nvPr/>
        </p:nvSpPr>
        <p:spPr bwMode="auto">
          <a:xfrm rot="1800000">
            <a:off x="6132613" y="2808507"/>
            <a:ext cx="1547870" cy="2749942"/>
          </a:xfrm>
          <a:custGeom>
            <a:avLst/>
            <a:gdLst>
              <a:gd name="connsiteX0" fmla="*/ 773934 w 1547870"/>
              <a:gd name="connsiteY0" fmla="*/ 0 h 2749942"/>
              <a:gd name="connsiteX1" fmla="*/ 831428 w 1547870"/>
              <a:gd name="connsiteY1" fmla="*/ 34741 h 2749942"/>
              <a:gd name="connsiteX2" fmla="*/ 1547870 w 1547870"/>
              <a:gd name="connsiteY2" fmla="*/ 1374971 h 2749942"/>
              <a:gd name="connsiteX3" fmla="*/ 831428 w 1547870"/>
              <a:gd name="connsiteY3" fmla="*/ 2715202 h 2749942"/>
              <a:gd name="connsiteX4" fmla="*/ 773936 w 1547870"/>
              <a:gd name="connsiteY4" fmla="*/ 2749942 h 2749942"/>
              <a:gd name="connsiteX5" fmla="*/ 716442 w 1547870"/>
              <a:gd name="connsiteY5" fmla="*/ 2715201 h 2749942"/>
              <a:gd name="connsiteX6" fmla="*/ 0 w 1547870"/>
              <a:gd name="connsiteY6" fmla="*/ 1374970 h 2749942"/>
              <a:gd name="connsiteX7" fmla="*/ 716442 w 1547870"/>
              <a:gd name="connsiteY7" fmla="*/ 34740 h 274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7870" h="2749942">
                <a:moveTo>
                  <a:pt x="773934" y="0"/>
                </a:moveTo>
                <a:lnTo>
                  <a:pt x="831428" y="34741"/>
                </a:lnTo>
                <a:cubicBezTo>
                  <a:pt x="1263678" y="325195"/>
                  <a:pt x="1547870" y="817073"/>
                  <a:pt x="1547870" y="1374971"/>
                </a:cubicBezTo>
                <a:cubicBezTo>
                  <a:pt x="1547870" y="1932869"/>
                  <a:pt x="1263678" y="2424748"/>
                  <a:pt x="831428" y="2715202"/>
                </a:cubicBezTo>
                <a:lnTo>
                  <a:pt x="773936" y="2749942"/>
                </a:lnTo>
                <a:lnTo>
                  <a:pt x="716442" y="2715201"/>
                </a:lnTo>
                <a:cubicBezTo>
                  <a:pt x="284193" y="2424747"/>
                  <a:pt x="0" y="1932868"/>
                  <a:pt x="0" y="1374970"/>
                </a:cubicBezTo>
                <a:cubicBezTo>
                  <a:pt x="0" y="817072"/>
                  <a:pt x="284193" y="325194"/>
                  <a:pt x="716442" y="34740"/>
                </a:cubicBezTo>
                <a:close/>
              </a:path>
            </a:pathLst>
          </a:custGeom>
          <a:gradFill>
            <a:gsLst>
              <a:gs pos="24000">
                <a:srgbClr val="8F00FF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ffectLst>
            <a:innerShdw blurRad="63500" dist="50800" dir="16200000">
              <a:schemeClr val="bg1">
                <a:alpha val="5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18A65915-83C0-09FC-D7F2-E7F92034C1E7}"/>
              </a:ext>
            </a:extLst>
          </p:cNvPr>
          <p:cNvSpPr/>
          <p:nvPr/>
        </p:nvSpPr>
        <p:spPr bwMode="auto">
          <a:xfrm rot="-3600000">
            <a:off x="4036915" y="3319875"/>
            <a:ext cx="1547870" cy="2749942"/>
          </a:xfrm>
          <a:custGeom>
            <a:avLst/>
            <a:gdLst>
              <a:gd name="connsiteX0" fmla="*/ 773934 w 1547870"/>
              <a:gd name="connsiteY0" fmla="*/ 0 h 2749942"/>
              <a:gd name="connsiteX1" fmla="*/ 831428 w 1547870"/>
              <a:gd name="connsiteY1" fmla="*/ 34741 h 2749942"/>
              <a:gd name="connsiteX2" fmla="*/ 1547870 w 1547870"/>
              <a:gd name="connsiteY2" fmla="*/ 1374971 h 2749942"/>
              <a:gd name="connsiteX3" fmla="*/ 831428 w 1547870"/>
              <a:gd name="connsiteY3" fmla="*/ 2715202 h 2749942"/>
              <a:gd name="connsiteX4" fmla="*/ 773936 w 1547870"/>
              <a:gd name="connsiteY4" fmla="*/ 2749942 h 2749942"/>
              <a:gd name="connsiteX5" fmla="*/ 716442 w 1547870"/>
              <a:gd name="connsiteY5" fmla="*/ 2715201 h 2749942"/>
              <a:gd name="connsiteX6" fmla="*/ 0 w 1547870"/>
              <a:gd name="connsiteY6" fmla="*/ 1374970 h 2749942"/>
              <a:gd name="connsiteX7" fmla="*/ 716442 w 1547870"/>
              <a:gd name="connsiteY7" fmla="*/ 34740 h 274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7870" h="2749942">
                <a:moveTo>
                  <a:pt x="773934" y="0"/>
                </a:moveTo>
                <a:lnTo>
                  <a:pt x="831428" y="34741"/>
                </a:lnTo>
                <a:cubicBezTo>
                  <a:pt x="1263678" y="325195"/>
                  <a:pt x="1547870" y="817073"/>
                  <a:pt x="1547870" y="1374971"/>
                </a:cubicBezTo>
                <a:cubicBezTo>
                  <a:pt x="1547870" y="1932869"/>
                  <a:pt x="1263678" y="2424748"/>
                  <a:pt x="831428" y="2715202"/>
                </a:cubicBezTo>
                <a:lnTo>
                  <a:pt x="773936" y="2749942"/>
                </a:lnTo>
                <a:lnTo>
                  <a:pt x="716442" y="2715201"/>
                </a:lnTo>
                <a:cubicBezTo>
                  <a:pt x="284193" y="2424747"/>
                  <a:pt x="0" y="1932868"/>
                  <a:pt x="0" y="1374970"/>
                </a:cubicBezTo>
                <a:cubicBezTo>
                  <a:pt x="0" y="817072"/>
                  <a:pt x="284193" y="325194"/>
                  <a:pt x="716442" y="34740"/>
                </a:cubicBezTo>
                <a:close/>
              </a:path>
            </a:pathLst>
          </a:custGeom>
          <a:gradFill>
            <a:gsLst>
              <a:gs pos="24000">
                <a:srgbClr val="8F00FF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ffectLst>
            <a:innerShdw blurRad="63500" dist="50800" dir="16200000">
              <a:schemeClr val="bg1">
                <a:alpha val="5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F2F1AF04-EAE4-244C-54C1-AF06DF3887E6}"/>
              </a:ext>
            </a:extLst>
          </p:cNvPr>
          <p:cNvSpPr/>
          <p:nvPr/>
        </p:nvSpPr>
        <p:spPr bwMode="auto">
          <a:xfrm rot="-1800000">
            <a:off x="4533304" y="2808506"/>
            <a:ext cx="1547870" cy="2749942"/>
          </a:xfrm>
          <a:custGeom>
            <a:avLst/>
            <a:gdLst>
              <a:gd name="connsiteX0" fmla="*/ 773934 w 1547870"/>
              <a:gd name="connsiteY0" fmla="*/ 0 h 2749942"/>
              <a:gd name="connsiteX1" fmla="*/ 831428 w 1547870"/>
              <a:gd name="connsiteY1" fmla="*/ 34741 h 2749942"/>
              <a:gd name="connsiteX2" fmla="*/ 1547870 w 1547870"/>
              <a:gd name="connsiteY2" fmla="*/ 1374971 h 2749942"/>
              <a:gd name="connsiteX3" fmla="*/ 831428 w 1547870"/>
              <a:gd name="connsiteY3" fmla="*/ 2715202 h 2749942"/>
              <a:gd name="connsiteX4" fmla="*/ 773936 w 1547870"/>
              <a:gd name="connsiteY4" fmla="*/ 2749942 h 2749942"/>
              <a:gd name="connsiteX5" fmla="*/ 716442 w 1547870"/>
              <a:gd name="connsiteY5" fmla="*/ 2715201 h 2749942"/>
              <a:gd name="connsiteX6" fmla="*/ 0 w 1547870"/>
              <a:gd name="connsiteY6" fmla="*/ 1374970 h 2749942"/>
              <a:gd name="connsiteX7" fmla="*/ 716442 w 1547870"/>
              <a:gd name="connsiteY7" fmla="*/ 34740 h 274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7870" h="2749942">
                <a:moveTo>
                  <a:pt x="773934" y="0"/>
                </a:moveTo>
                <a:lnTo>
                  <a:pt x="831428" y="34741"/>
                </a:lnTo>
                <a:cubicBezTo>
                  <a:pt x="1263678" y="325195"/>
                  <a:pt x="1547870" y="817073"/>
                  <a:pt x="1547870" y="1374971"/>
                </a:cubicBezTo>
                <a:cubicBezTo>
                  <a:pt x="1547870" y="1932869"/>
                  <a:pt x="1263678" y="2424748"/>
                  <a:pt x="831428" y="2715202"/>
                </a:cubicBezTo>
                <a:lnTo>
                  <a:pt x="773936" y="2749942"/>
                </a:lnTo>
                <a:lnTo>
                  <a:pt x="716442" y="2715201"/>
                </a:lnTo>
                <a:cubicBezTo>
                  <a:pt x="284193" y="2424747"/>
                  <a:pt x="0" y="1932868"/>
                  <a:pt x="0" y="1374970"/>
                </a:cubicBezTo>
                <a:cubicBezTo>
                  <a:pt x="0" y="817072"/>
                  <a:pt x="284193" y="325194"/>
                  <a:pt x="716442" y="34740"/>
                </a:cubicBezTo>
                <a:close/>
              </a:path>
            </a:pathLst>
          </a:custGeom>
          <a:gradFill>
            <a:gsLst>
              <a:gs pos="24000">
                <a:srgbClr val="8F00FF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ffectLst>
            <a:innerShdw blurRad="63500" dist="50800" dir="16200000">
              <a:schemeClr val="bg1">
                <a:alpha val="5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F91EA853-A5C9-38E4-BA90-6DFBE2D822D1}"/>
              </a:ext>
            </a:extLst>
          </p:cNvPr>
          <p:cNvSpPr/>
          <p:nvPr/>
        </p:nvSpPr>
        <p:spPr bwMode="auto">
          <a:xfrm rot="4800000">
            <a:off x="6745508" y="3805270"/>
            <a:ext cx="1547870" cy="2749942"/>
          </a:xfrm>
          <a:custGeom>
            <a:avLst/>
            <a:gdLst>
              <a:gd name="connsiteX0" fmla="*/ 773934 w 1547870"/>
              <a:gd name="connsiteY0" fmla="*/ 0 h 2749942"/>
              <a:gd name="connsiteX1" fmla="*/ 831428 w 1547870"/>
              <a:gd name="connsiteY1" fmla="*/ 34741 h 2749942"/>
              <a:gd name="connsiteX2" fmla="*/ 1547870 w 1547870"/>
              <a:gd name="connsiteY2" fmla="*/ 1374971 h 2749942"/>
              <a:gd name="connsiteX3" fmla="*/ 831428 w 1547870"/>
              <a:gd name="connsiteY3" fmla="*/ 2715202 h 2749942"/>
              <a:gd name="connsiteX4" fmla="*/ 773936 w 1547870"/>
              <a:gd name="connsiteY4" fmla="*/ 2749942 h 2749942"/>
              <a:gd name="connsiteX5" fmla="*/ 716442 w 1547870"/>
              <a:gd name="connsiteY5" fmla="*/ 2715201 h 2749942"/>
              <a:gd name="connsiteX6" fmla="*/ 0 w 1547870"/>
              <a:gd name="connsiteY6" fmla="*/ 1374970 h 2749942"/>
              <a:gd name="connsiteX7" fmla="*/ 716442 w 1547870"/>
              <a:gd name="connsiteY7" fmla="*/ 34740 h 274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7870" h="2749942">
                <a:moveTo>
                  <a:pt x="773934" y="0"/>
                </a:moveTo>
                <a:lnTo>
                  <a:pt x="831428" y="34741"/>
                </a:lnTo>
                <a:cubicBezTo>
                  <a:pt x="1263678" y="325195"/>
                  <a:pt x="1547870" y="817073"/>
                  <a:pt x="1547870" y="1374971"/>
                </a:cubicBezTo>
                <a:cubicBezTo>
                  <a:pt x="1547870" y="1932869"/>
                  <a:pt x="1263678" y="2424748"/>
                  <a:pt x="831428" y="2715202"/>
                </a:cubicBezTo>
                <a:lnTo>
                  <a:pt x="773936" y="2749942"/>
                </a:lnTo>
                <a:lnTo>
                  <a:pt x="716442" y="2715201"/>
                </a:lnTo>
                <a:cubicBezTo>
                  <a:pt x="284193" y="2424747"/>
                  <a:pt x="0" y="1932868"/>
                  <a:pt x="0" y="1374970"/>
                </a:cubicBezTo>
                <a:cubicBezTo>
                  <a:pt x="0" y="817072"/>
                  <a:pt x="284193" y="325194"/>
                  <a:pt x="716442" y="34740"/>
                </a:cubicBezTo>
                <a:close/>
              </a:path>
            </a:pathLst>
          </a:custGeom>
          <a:gradFill>
            <a:gsLst>
              <a:gs pos="24000">
                <a:srgbClr val="8F00FF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ffectLst>
            <a:innerShdw blurRad="63500" dist="50800" dir="16200000">
              <a:schemeClr val="bg1">
                <a:alpha val="5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DA03AB00-F2D3-D538-7359-82D49F72D71D}"/>
              </a:ext>
            </a:extLst>
          </p:cNvPr>
          <p:cNvSpPr/>
          <p:nvPr/>
        </p:nvSpPr>
        <p:spPr bwMode="auto">
          <a:xfrm rot="-4800000">
            <a:off x="3969243" y="3842093"/>
            <a:ext cx="1547870" cy="2749942"/>
          </a:xfrm>
          <a:custGeom>
            <a:avLst/>
            <a:gdLst>
              <a:gd name="connsiteX0" fmla="*/ 773934 w 1547870"/>
              <a:gd name="connsiteY0" fmla="*/ 0 h 2749942"/>
              <a:gd name="connsiteX1" fmla="*/ 831428 w 1547870"/>
              <a:gd name="connsiteY1" fmla="*/ 34741 h 2749942"/>
              <a:gd name="connsiteX2" fmla="*/ 1547870 w 1547870"/>
              <a:gd name="connsiteY2" fmla="*/ 1374971 h 2749942"/>
              <a:gd name="connsiteX3" fmla="*/ 831428 w 1547870"/>
              <a:gd name="connsiteY3" fmla="*/ 2715202 h 2749942"/>
              <a:gd name="connsiteX4" fmla="*/ 773936 w 1547870"/>
              <a:gd name="connsiteY4" fmla="*/ 2749942 h 2749942"/>
              <a:gd name="connsiteX5" fmla="*/ 716442 w 1547870"/>
              <a:gd name="connsiteY5" fmla="*/ 2715201 h 2749942"/>
              <a:gd name="connsiteX6" fmla="*/ 0 w 1547870"/>
              <a:gd name="connsiteY6" fmla="*/ 1374970 h 2749942"/>
              <a:gd name="connsiteX7" fmla="*/ 716442 w 1547870"/>
              <a:gd name="connsiteY7" fmla="*/ 34740 h 274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7870" h="2749942">
                <a:moveTo>
                  <a:pt x="773934" y="0"/>
                </a:moveTo>
                <a:lnTo>
                  <a:pt x="831428" y="34741"/>
                </a:lnTo>
                <a:cubicBezTo>
                  <a:pt x="1263678" y="325195"/>
                  <a:pt x="1547870" y="817073"/>
                  <a:pt x="1547870" y="1374971"/>
                </a:cubicBezTo>
                <a:cubicBezTo>
                  <a:pt x="1547870" y="1932869"/>
                  <a:pt x="1263678" y="2424748"/>
                  <a:pt x="831428" y="2715202"/>
                </a:cubicBezTo>
                <a:lnTo>
                  <a:pt x="773936" y="2749942"/>
                </a:lnTo>
                <a:lnTo>
                  <a:pt x="716442" y="2715201"/>
                </a:lnTo>
                <a:cubicBezTo>
                  <a:pt x="284193" y="2424747"/>
                  <a:pt x="0" y="1932868"/>
                  <a:pt x="0" y="1374970"/>
                </a:cubicBezTo>
                <a:cubicBezTo>
                  <a:pt x="0" y="817072"/>
                  <a:pt x="284193" y="325194"/>
                  <a:pt x="716442" y="34740"/>
                </a:cubicBezTo>
                <a:close/>
              </a:path>
            </a:pathLst>
          </a:custGeom>
          <a:gradFill>
            <a:gsLst>
              <a:gs pos="24000">
                <a:srgbClr val="8F00FF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ffectLst>
            <a:innerShdw blurRad="63500" dist="50800" dir="16200000">
              <a:schemeClr val="bg1">
                <a:alpha val="5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id="{69DB6184-4D82-13CC-BCE5-73A24A298281}"/>
              </a:ext>
            </a:extLst>
          </p:cNvPr>
          <p:cNvSpPr/>
          <p:nvPr/>
        </p:nvSpPr>
        <p:spPr bwMode="auto">
          <a:xfrm>
            <a:off x="5358677" y="2703999"/>
            <a:ext cx="1547870" cy="2749942"/>
          </a:xfrm>
          <a:custGeom>
            <a:avLst/>
            <a:gdLst>
              <a:gd name="connsiteX0" fmla="*/ 773934 w 1547870"/>
              <a:gd name="connsiteY0" fmla="*/ 0 h 2749942"/>
              <a:gd name="connsiteX1" fmla="*/ 831428 w 1547870"/>
              <a:gd name="connsiteY1" fmla="*/ 34741 h 2749942"/>
              <a:gd name="connsiteX2" fmla="*/ 1547870 w 1547870"/>
              <a:gd name="connsiteY2" fmla="*/ 1374971 h 2749942"/>
              <a:gd name="connsiteX3" fmla="*/ 831428 w 1547870"/>
              <a:gd name="connsiteY3" fmla="*/ 2715202 h 2749942"/>
              <a:gd name="connsiteX4" fmla="*/ 773936 w 1547870"/>
              <a:gd name="connsiteY4" fmla="*/ 2749942 h 2749942"/>
              <a:gd name="connsiteX5" fmla="*/ 716442 w 1547870"/>
              <a:gd name="connsiteY5" fmla="*/ 2715201 h 2749942"/>
              <a:gd name="connsiteX6" fmla="*/ 0 w 1547870"/>
              <a:gd name="connsiteY6" fmla="*/ 1374970 h 2749942"/>
              <a:gd name="connsiteX7" fmla="*/ 716442 w 1547870"/>
              <a:gd name="connsiteY7" fmla="*/ 34740 h 274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7870" h="2749942">
                <a:moveTo>
                  <a:pt x="773934" y="0"/>
                </a:moveTo>
                <a:lnTo>
                  <a:pt x="831428" y="34741"/>
                </a:lnTo>
                <a:cubicBezTo>
                  <a:pt x="1263678" y="325195"/>
                  <a:pt x="1547870" y="817073"/>
                  <a:pt x="1547870" y="1374971"/>
                </a:cubicBezTo>
                <a:cubicBezTo>
                  <a:pt x="1547870" y="1932869"/>
                  <a:pt x="1263678" y="2424748"/>
                  <a:pt x="831428" y="2715202"/>
                </a:cubicBezTo>
                <a:lnTo>
                  <a:pt x="773936" y="2749942"/>
                </a:lnTo>
                <a:lnTo>
                  <a:pt x="716442" y="2715201"/>
                </a:lnTo>
                <a:cubicBezTo>
                  <a:pt x="284193" y="2424747"/>
                  <a:pt x="0" y="1932868"/>
                  <a:pt x="0" y="1374970"/>
                </a:cubicBezTo>
                <a:cubicBezTo>
                  <a:pt x="0" y="817072"/>
                  <a:pt x="284193" y="325194"/>
                  <a:pt x="716442" y="34740"/>
                </a:cubicBezTo>
                <a:close/>
              </a:path>
            </a:pathLst>
          </a:custGeom>
          <a:gradFill>
            <a:gsLst>
              <a:gs pos="24000">
                <a:srgbClr val="8F00FF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ffectLst>
            <a:innerShdw blurRad="63500" dist="50800" dir="16200000">
              <a:schemeClr val="bg1">
                <a:alpha val="5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7E655B-E806-C243-FA32-11381BA46F88}"/>
              </a:ext>
            </a:extLst>
          </p:cNvPr>
          <p:cNvSpPr txBox="1"/>
          <p:nvPr/>
        </p:nvSpPr>
        <p:spPr>
          <a:xfrm>
            <a:off x="1191538" y="4795982"/>
            <a:ext cx="1956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Montserrat"/>
              </a:rPr>
              <a:t>Очищающие компоненты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F01DBD-6FDC-0AB1-BAA4-C7D030BB3DEE}"/>
              </a:ext>
            </a:extLst>
          </p:cNvPr>
          <p:cNvSpPr txBox="1"/>
          <p:nvPr/>
        </p:nvSpPr>
        <p:spPr>
          <a:xfrm>
            <a:off x="861722" y="3558246"/>
            <a:ext cx="2976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Montserrat"/>
              </a:rPr>
              <a:t>Антибактериальные свойства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533726-883C-1BE2-F12D-739C39C0BD9E}"/>
              </a:ext>
            </a:extLst>
          </p:cNvPr>
          <p:cNvSpPr txBox="1"/>
          <p:nvPr/>
        </p:nvSpPr>
        <p:spPr>
          <a:xfrm>
            <a:off x="2208860" y="2385851"/>
            <a:ext cx="2343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Montserrat"/>
              </a:rPr>
              <a:t>Увлажнение и питание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0A7F4E-A28C-2998-7CEC-4BE85DC09356}"/>
              </a:ext>
            </a:extLst>
          </p:cNvPr>
          <p:cNvSpPr txBox="1"/>
          <p:nvPr/>
        </p:nvSpPr>
        <p:spPr>
          <a:xfrm>
            <a:off x="7964770" y="2349396"/>
            <a:ext cx="2343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Montserrat"/>
              </a:rPr>
              <a:t>95 % натуральности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9E6B23-0FEA-78D5-6F5C-241377831ED8}"/>
              </a:ext>
            </a:extLst>
          </p:cNvPr>
          <p:cNvSpPr txBox="1"/>
          <p:nvPr/>
        </p:nvSpPr>
        <p:spPr>
          <a:xfrm>
            <a:off x="4626628" y="1464112"/>
            <a:ext cx="30119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Montserrat"/>
              </a:rPr>
              <a:t>Комплекс </a:t>
            </a:r>
            <a:r>
              <a:rPr lang="ru-RU" b="1" dirty="0" err="1">
                <a:latin typeface="Montserrat"/>
              </a:rPr>
              <a:t>биосинтезированных</a:t>
            </a:r>
            <a:r>
              <a:rPr lang="ru-RU" b="1" dirty="0">
                <a:latin typeface="Montserrat"/>
              </a:rPr>
              <a:t> </a:t>
            </a:r>
            <a:r>
              <a:rPr lang="en-US" b="1" dirty="0">
                <a:latin typeface="Montserrat"/>
              </a:rPr>
              <a:t>AHA</a:t>
            </a:r>
            <a:r>
              <a:rPr lang="ru-RU" b="1" dirty="0">
                <a:latin typeface="Montserrat"/>
              </a:rPr>
              <a:t>-</a:t>
            </a:r>
            <a:r>
              <a:rPr lang="en-US" b="1" dirty="0">
                <a:latin typeface="Montserrat"/>
              </a:rPr>
              <a:t> </a:t>
            </a:r>
            <a:r>
              <a:rPr lang="ru-RU" b="1" dirty="0">
                <a:latin typeface="Montserrat"/>
              </a:rPr>
              <a:t>и </a:t>
            </a:r>
            <a:r>
              <a:rPr lang="en-US" b="1" dirty="0">
                <a:latin typeface="Montserrat"/>
              </a:rPr>
              <a:t>BHA-</a:t>
            </a:r>
            <a:r>
              <a:rPr lang="ru-RU" b="1" dirty="0">
                <a:latin typeface="Montserrat"/>
              </a:rPr>
              <a:t>кислот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46F108-C1A6-816A-EFCC-54B1BEB7EFBD}"/>
              </a:ext>
            </a:extLst>
          </p:cNvPr>
          <p:cNvSpPr txBox="1"/>
          <p:nvPr/>
        </p:nvSpPr>
        <p:spPr>
          <a:xfrm>
            <a:off x="9173268" y="4870038"/>
            <a:ext cx="2535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Montserrat"/>
              </a:rPr>
              <a:t>Дезодорирующие компоненты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3B453D-664B-CA20-3C4E-41F2696CFA16}"/>
              </a:ext>
            </a:extLst>
          </p:cNvPr>
          <p:cNvSpPr txBox="1"/>
          <p:nvPr/>
        </p:nvSpPr>
        <p:spPr>
          <a:xfrm>
            <a:off x="8211778" y="3616120"/>
            <a:ext cx="38132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Montserrat"/>
              </a:rPr>
              <a:t>Противовоспалительные свойства</a:t>
            </a:r>
          </a:p>
        </p:txBody>
      </p:sp>
    </p:spTree>
    <p:extLst>
      <p:ext uri="{BB962C8B-B14F-4D97-AF65-F5344CB8AC3E}">
        <p14:creationId xmlns:p14="http://schemas.microsoft.com/office/powerpoint/2010/main" val="1894754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7542974" name="Прямоугольник 1"/>
          <p:cNvSpPr/>
          <p:nvPr/>
        </p:nvSpPr>
        <p:spPr bwMode="auto">
          <a:xfrm>
            <a:off x="164386" y="0"/>
            <a:ext cx="554803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03439633" name="Прямоугольник 13"/>
          <p:cNvSpPr/>
          <p:nvPr/>
        </p:nvSpPr>
        <p:spPr bwMode="auto">
          <a:xfrm>
            <a:off x="164386" y="986317"/>
            <a:ext cx="554803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82599380" name="Прямоугольник 14"/>
          <p:cNvSpPr/>
          <p:nvPr/>
        </p:nvSpPr>
        <p:spPr bwMode="auto">
          <a:xfrm>
            <a:off x="164386" y="1972636"/>
            <a:ext cx="554803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9823045" name="Прямоугольник 15"/>
          <p:cNvSpPr/>
          <p:nvPr/>
        </p:nvSpPr>
        <p:spPr bwMode="auto">
          <a:xfrm>
            <a:off x="164386" y="2958955"/>
            <a:ext cx="554803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71819963" name="Прямоугольник 16"/>
          <p:cNvSpPr/>
          <p:nvPr/>
        </p:nvSpPr>
        <p:spPr bwMode="auto">
          <a:xfrm>
            <a:off x="164386" y="3945274"/>
            <a:ext cx="554803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18601993" name="Прямоугольник 17"/>
          <p:cNvSpPr/>
          <p:nvPr/>
        </p:nvSpPr>
        <p:spPr bwMode="auto">
          <a:xfrm>
            <a:off x="164386" y="4931593"/>
            <a:ext cx="554803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22565461" name="Прямоугольник 18"/>
          <p:cNvSpPr/>
          <p:nvPr/>
        </p:nvSpPr>
        <p:spPr bwMode="auto">
          <a:xfrm>
            <a:off x="164386" y="5917912"/>
            <a:ext cx="554803" cy="94008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36323346" name="TextBox 11"/>
          <p:cNvSpPr txBox="1"/>
          <p:nvPr/>
        </p:nvSpPr>
        <p:spPr bwMode="auto">
          <a:xfrm>
            <a:off x="96075" y="1871255"/>
            <a:ext cx="692143" cy="1189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7200">
                <a:solidFill>
                  <a:schemeClr val="bg1"/>
                </a:solidFill>
                <a:latin typeface="Gotham Pro Medium"/>
                <a:ea typeface="Open Sans"/>
                <a:cs typeface="Gotham Pro Medium"/>
              </a:rPr>
              <a:t>3</a:t>
            </a:r>
            <a:endParaRPr lang="en-US" sz="7200">
              <a:solidFill>
                <a:schemeClr val="bg1"/>
              </a:solidFill>
              <a:latin typeface="Gotham Pro Medium"/>
              <a:ea typeface="Open Sans"/>
              <a:cs typeface="Gotham Pro Medium"/>
            </a:endParaRPr>
          </a:p>
        </p:txBody>
      </p:sp>
      <p:sp>
        <p:nvSpPr>
          <p:cNvPr id="1763551475" name="TextBox 23"/>
          <p:cNvSpPr txBox="1"/>
          <p:nvPr/>
        </p:nvSpPr>
        <p:spPr bwMode="auto">
          <a:xfrm>
            <a:off x="873303" y="1073097"/>
            <a:ext cx="8922450" cy="307776"/>
          </a:xfrm>
          <a:prstGeom prst="rect">
            <a:avLst/>
          </a:prstGeom>
          <a:solidFill>
            <a:srgbClr val="8F00FF"/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0000"/>
                </a:solidFill>
                <a:latin typeface="Montserrat"/>
              </a:rPr>
              <a:t>Целевая аудитория </a:t>
            </a:r>
            <a:endParaRPr lang="en-US" sz="2000" b="1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1550079451" name="TextBox 2"/>
          <p:cNvSpPr txBox="1"/>
          <p:nvPr/>
        </p:nvSpPr>
        <p:spPr bwMode="auto">
          <a:xfrm>
            <a:off x="832922" y="33569"/>
            <a:ext cx="10801103" cy="823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800" b="1">
                <a:latin typeface="Montserrat SemiBold"/>
              </a:rPr>
              <a:t>ПОТРЕБИТЕЛЬСКИЕ СЕГМЕНТЫ</a:t>
            </a:r>
            <a:endParaRPr sz="4800"/>
          </a:p>
        </p:txBody>
      </p:sp>
      <p:sp>
        <p:nvSpPr>
          <p:cNvPr id="692280742" name="TextBox 24"/>
          <p:cNvSpPr txBox="1"/>
          <p:nvPr/>
        </p:nvSpPr>
        <p:spPr bwMode="auto">
          <a:xfrm>
            <a:off x="873303" y="1549423"/>
            <a:ext cx="8922449" cy="305159"/>
          </a:xfrm>
          <a:prstGeom prst="rect">
            <a:avLst/>
          </a:prstGeom>
          <a:solidFill>
            <a:srgbClr val="8F00FF"/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0000"/>
                </a:solidFill>
                <a:latin typeface="Montserrat"/>
              </a:rPr>
              <a:t> B2C</a:t>
            </a:r>
            <a:endParaRPr lang="en-US" sz="2000" b="1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4" name="TextBox 24">
            <a:extLst>
              <a:ext uri="{FF2B5EF4-FFF2-40B4-BE49-F238E27FC236}">
                <a16:creationId xmlns:a16="http://schemas.microsoft.com/office/drawing/2014/main" id="{0DD06951-C9A9-5051-B872-2459D47ABAB2}"/>
              </a:ext>
            </a:extLst>
          </p:cNvPr>
          <p:cNvSpPr txBox="1"/>
          <p:nvPr/>
        </p:nvSpPr>
        <p:spPr bwMode="auto">
          <a:xfrm>
            <a:off x="873304" y="2073048"/>
            <a:ext cx="8922448" cy="307777"/>
          </a:xfrm>
          <a:prstGeom prst="rect">
            <a:avLst/>
          </a:prstGeom>
          <a:solidFill>
            <a:srgbClr val="FBB3C1"/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0000"/>
                </a:solidFill>
                <a:latin typeface="Montserrat"/>
              </a:rPr>
              <a:t> Женщины РФ и СНГ</a:t>
            </a:r>
            <a:endParaRPr lang="en-US" sz="2000" b="1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5" name="TextBox 24">
            <a:extLst>
              <a:ext uri="{FF2B5EF4-FFF2-40B4-BE49-F238E27FC236}">
                <a16:creationId xmlns:a16="http://schemas.microsoft.com/office/drawing/2014/main" id="{80286E33-3133-8397-6857-638E9610E786}"/>
              </a:ext>
            </a:extLst>
          </p:cNvPr>
          <p:cNvSpPr txBox="1"/>
          <p:nvPr/>
        </p:nvSpPr>
        <p:spPr bwMode="auto">
          <a:xfrm>
            <a:off x="873304" y="2553604"/>
            <a:ext cx="8922448" cy="305159"/>
          </a:xfrm>
          <a:prstGeom prst="rect">
            <a:avLst/>
          </a:prstGeom>
          <a:solidFill>
            <a:srgbClr val="FBB3C1"/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0000"/>
                </a:solidFill>
                <a:latin typeface="Montserrat"/>
              </a:rPr>
              <a:t> Возраст: от 18 лет</a:t>
            </a:r>
            <a:endParaRPr lang="en-US" sz="2000" b="1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7" name="TextBox 24">
            <a:extLst>
              <a:ext uri="{FF2B5EF4-FFF2-40B4-BE49-F238E27FC236}">
                <a16:creationId xmlns:a16="http://schemas.microsoft.com/office/drawing/2014/main" id="{A37E5FA8-383B-CA21-583E-746E65770E5C}"/>
              </a:ext>
            </a:extLst>
          </p:cNvPr>
          <p:cNvSpPr txBox="1"/>
          <p:nvPr/>
        </p:nvSpPr>
        <p:spPr bwMode="auto">
          <a:xfrm>
            <a:off x="873304" y="3031542"/>
            <a:ext cx="8922449" cy="861774"/>
          </a:xfrm>
          <a:prstGeom prst="rect">
            <a:avLst/>
          </a:prstGeom>
          <a:solidFill>
            <a:srgbClr val="FCAF17"/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0000"/>
                </a:solidFill>
                <a:latin typeface="Montserrat"/>
              </a:rPr>
              <a:t> Образ жизни: </a:t>
            </a:r>
            <a:r>
              <a:rPr lang="ru-RU" dirty="0">
                <a:solidFill>
                  <a:sysClr val="windowText" lastClr="000000"/>
                </a:solidFill>
                <a:latin typeface="Montserrat" panose="00000500000000000000" pitchFamily="2" charset="-52"/>
              </a:rPr>
              <a:t>у</a:t>
            </a:r>
            <a:r>
              <a:rPr lang="ru-RU" b="0" i="0" u="none" strike="noStrike" cap="none" spc="0" dirty="0">
                <a:solidFill>
                  <a:sysClr val="windowText" lastClr="000000"/>
                </a:solidFill>
                <a:latin typeface="Montserrat" panose="00000500000000000000" pitchFamily="2" charset="-52"/>
                <a:ea typeface="Caladea"/>
                <a:cs typeface="Caladea"/>
              </a:rPr>
              <a:t>деляют внимание личной гигиене и внешнему виду, активные пользователи социальных сетей, интересуются модой и бьюти-индустрией</a:t>
            </a:r>
            <a:endParaRPr lang="ru-RU" dirty="0">
              <a:solidFill>
                <a:sysClr val="windowText" lastClr="000000"/>
              </a:solidFill>
              <a:latin typeface="Montserrat" panose="00000500000000000000" pitchFamily="2" charset="-52"/>
              <a:cs typeface="Caladea"/>
            </a:endParaRPr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FA36DBF3-65E6-A8CD-238B-F77B8A2F8D0C}"/>
              </a:ext>
            </a:extLst>
          </p:cNvPr>
          <p:cNvSpPr txBox="1"/>
          <p:nvPr/>
        </p:nvSpPr>
        <p:spPr bwMode="auto">
          <a:xfrm>
            <a:off x="873304" y="3986776"/>
            <a:ext cx="8922449" cy="861774"/>
          </a:xfrm>
          <a:prstGeom prst="rect">
            <a:avLst/>
          </a:prstGeom>
          <a:solidFill>
            <a:srgbClr val="B5D8E1"/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0000"/>
                </a:solidFill>
                <a:latin typeface="Montserrat"/>
              </a:rPr>
              <a:t> Интересы: </a:t>
            </a:r>
            <a:r>
              <a:rPr lang="ru-RU" sz="2000" dirty="0">
                <a:solidFill>
                  <a:sysClr val="windowText" lastClr="000000"/>
                </a:solidFill>
                <a:latin typeface="Montserrat" panose="00000500000000000000" pitchFamily="2" charset="-52"/>
              </a:rPr>
              <a:t>б</a:t>
            </a:r>
            <a:r>
              <a:rPr lang="ru-RU" dirty="0">
                <a:solidFill>
                  <a:sysClr val="windowText" lastClr="000000"/>
                </a:solidFill>
                <a:latin typeface="Montserrat" panose="00000500000000000000" pitchFamily="2" charset="-52"/>
              </a:rPr>
              <a:t>логи о моде, красоте и здоровье, прогулки на свежем воздухе; и</a:t>
            </a:r>
            <a:r>
              <a:rPr lang="ru-RU" sz="1800" b="0" i="0" u="none" strike="noStrike" cap="none" spc="0" dirty="0">
                <a:solidFill>
                  <a:sysClr val="windowText" lastClr="000000"/>
                </a:solidFill>
                <a:latin typeface="Montserrat" panose="00000500000000000000" pitchFamily="2" charset="-52"/>
                <a:ea typeface="Caladea"/>
                <a:cs typeface="Caladea"/>
              </a:rPr>
              <a:t>нтересуются составами косметической продукции</a:t>
            </a:r>
            <a:endParaRPr lang="ru-RU" dirty="0">
              <a:solidFill>
                <a:sysClr val="windowText" lastClr="000000"/>
              </a:solidFill>
              <a:latin typeface="Montserrat" panose="00000500000000000000" pitchFamily="2" charset="-52"/>
            </a:endParaRPr>
          </a:p>
          <a:p>
            <a:pPr>
              <a:defRPr/>
            </a:pPr>
            <a:endParaRPr lang="ru-RU" dirty="0">
              <a:solidFill>
                <a:sysClr val="windowText" lastClr="000000"/>
              </a:solidFill>
              <a:latin typeface="Montserrat" panose="00000500000000000000" pitchFamily="2" charset="-52"/>
              <a:cs typeface="Caladea"/>
            </a:endParaRPr>
          </a:p>
        </p:txBody>
      </p:sp>
      <p:sp>
        <p:nvSpPr>
          <p:cNvPr id="14" name="TextBox 24">
            <a:extLst>
              <a:ext uri="{FF2B5EF4-FFF2-40B4-BE49-F238E27FC236}">
                <a16:creationId xmlns:a16="http://schemas.microsoft.com/office/drawing/2014/main" id="{72A30E89-E763-A0F6-0176-6EE060592ACB}"/>
              </a:ext>
            </a:extLst>
          </p:cNvPr>
          <p:cNvSpPr txBox="1"/>
          <p:nvPr/>
        </p:nvSpPr>
        <p:spPr bwMode="auto">
          <a:xfrm>
            <a:off x="873302" y="4967924"/>
            <a:ext cx="8922449" cy="892552"/>
          </a:xfrm>
          <a:prstGeom prst="rect">
            <a:avLst/>
          </a:prstGeom>
          <a:solidFill>
            <a:srgbClr val="FD493D"/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0000"/>
                </a:solidFill>
                <a:latin typeface="Montserrat"/>
              </a:rPr>
              <a:t> Проблемы и потребности : </a:t>
            </a:r>
            <a:r>
              <a:rPr lang="ru-RU" sz="2000" dirty="0">
                <a:solidFill>
                  <a:sysClr val="windowText" lastClr="000000"/>
                </a:solidFill>
                <a:latin typeface="Montserrat" panose="00000500000000000000" pitchFamily="2" charset="-52"/>
              </a:rPr>
              <a:t> страдают от проблем с кожей головы и/или ног; </a:t>
            </a:r>
            <a:r>
              <a:rPr lang="ru-RU" dirty="0">
                <a:solidFill>
                  <a:sysClr val="windowText" lastClr="000000"/>
                </a:solidFill>
                <a:latin typeface="Montserrat" panose="00000500000000000000" pitchFamily="2" charset="-52"/>
              </a:rPr>
              <a:t>ж</a:t>
            </a:r>
            <a:r>
              <a:rPr lang="ru-RU" sz="1800" dirty="0">
                <a:solidFill>
                  <a:sysClr val="windowText" lastClr="000000"/>
                </a:solidFill>
                <a:latin typeface="Montserrat" panose="00000500000000000000" pitchFamily="2" charset="-52"/>
                <a:ea typeface="Caladea"/>
                <a:cs typeface="Caladea"/>
              </a:rPr>
              <a:t>елают предотвратить проблемы с кожей и улучшить ее состояние</a:t>
            </a:r>
            <a:endParaRPr lang="ru-RU" sz="1800" dirty="0">
              <a:solidFill>
                <a:sysClr val="windowText" lastClr="000000"/>
              </a:solidFill>
              <a:latin typeface="Montserrat" panose="00000500000000000000" pitchFamily="2" charset="-52"/>
              <a:cs typeface="Calade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61C0FE3-DE25-5C3F-5631-5D70FC8BAC5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9741973" name="Прямоугольник 1">
            <a:extLst>
              <a:ext uri="{FF2B5EF4-FFF2-40B4-BE49-F238E27FC236}">
                <a16:creationId xmlns:a16="http://schemas.microsoft.com/office/drawing/2014/main" id="{5E4B2A3C-100A-09E1-25CA-9535164D5862}"/>
              </a:ext>
            </a:extLst>
          </p:cNvPr>
          <p:cNvSpPr/>
          <p:nvPr/>
        </p:nvSpPr>
        <p:spPr bwMode="auto">
          <a:xfrm>
            <a:off x="164386" y="0"/>
            <a:ext cx="554803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8123757" name="Прямоугольник 13">
            <a:extLst>
              <a:ext uri="{FF2B5EF4-FFF2-40B4-BE49-F238E27FC236}">
                <a16:creationId xmlns:a16="http://schemas.microsoft.com/office/drawing/2014/main" id="{F4009F23-325B-DC86-1968-E2A049E614D9}"/>
              </a:ext>
            </a:extLst>
          </p:cNvPr>
          <p:cNvSpPr/>
          <p:nvPr/>
        </p:nvSpPr>
        <p:spPr bwMode="auto">
          <a:xfrm>
            <a:off x="164386" y="986317"/>
            <a:ext cx="554803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5014800" name="Прямоугольник 14">
            <a:extLst>
              <a:ext uri="{FF2B5EF4-FFF2-40B4-BE49-F238E27FC236}">
                <a16:creationId xmlns:a16="http://schemas.microsoft.com/office/drawing/2014/main" id="{564C238C-3707-2C9F-D392-F6334E582E2F}"/>
              </a:ext>
            </a:extLst>
          </p:cNvPr>
          <p:cNvSpPr/>
          <p:nvPr/>
        </p:nvSpPr>
        <p:spPr bwMode="auto">
          <a:xfrm>
            <a:off x="164386" y="1972636"/>
            <a:ext cx="554803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92634957" name="Прямоугольник 15">
            <a:extLst>
              <a:ext uri="{FF2B5EF4-FFF2-40B4-BE49-F238E27FC236}">
                <a16:creationId xmlns:a16="http://schemas.microsoft.com/office/drawing/2014/main" id="{81D48529-63A8-20A1-6EEA-BF48D8F57A80}"/>
              </a:ext>
            </a:extLst>
          </p:cNvPr>
          <p:cNvSpPr/>
          <p:nvPr/>
        </p:nvSpPr>
        <p:spPr bwMode="auto">
          <a:xfrm>
            <a:off x="164386" y="2958955"/>
            <a:ext cx="554803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14990439" name="Прямоугольник 16">
            <a:extLst>
              <a:ext uri="{FF2B5EF4-FFF2-40B4-BE49-F238E27FC236}">
                <a16:creationId xmlns:a16="http://schemas.microsoft.com/office/drawing/2014/main" id="{7CD1124C-94BB-8CC8-EFBB-834C037B8C7A}"/>
              </a:ext>
            </a:extLst>
          </p:cNvPr>
          <p:cNvSpPr/>
          <p:nvPr/>
        </p:nvSpPr>
        <p:spPr bwMode="auto">
          <a:xfrm>
            <a:off x="164386" y="3945274"/>
            <a:ext cx="554803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63519978" name="Прямоугольник 17">
            <a:extLst>
              <a:ext uri="{FF2B5EF4-FFF2-40B4-BE49-F238E27FC236}">
                <a16:creationId xmlns:a16="http://schemas.microsoft.com/office/drawing/2014/main" id="{9476B61D-146D-4198-6CBE-8E63720A6D05}"/>
              </a:ext>
            </a:extLst>
          </p:cNvPr>
          <p:cNvSpPr/>
          <p:nvPr/>
        </p:nvSpPr>
        <p:spPr bwMode="auto">
          <a:xfrm>
            <a:off x="164386" y="4931593"/>
            <a:ext cx="554803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22033297" name="Прямоугольник 18">
            <a:extLst>
              <a:ext uri="{FF2B5EF4-FFF2-40B4-BE49-F238E27FC236}">
                <a16:creationId xmlns:a16="http://schemas.microsoft.com/office/drawing/2014/main" id="{56823675-C716-24C2-DCC4-47C740D92EA1}"/>
              </a:ext>
            </a:extLst>
          </p:cNvPr>
          <p:cNvSpPr/>
          <p:nvPr/>
        </p:nvSpPr>
        <p:spPr bwMode="auto">
          <a:xfrm>
            <a:off x="164386" y="5917912"/>
            <a:ext cx="554803" cy="94008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89494772" name="TextBox 11">
            <a:extLst>
              <a:ext uri="{FF2B5EF4-FFF2-40B4-BE49-F238E27FC236}">
                <a16:creationId xmlns:a16="http://schemas.microsoft.com/office/drawing/2014/main" id="{43127D87-9D95-2A37-55CF-56618EAF9146}"/>
              </a:ext>
            </a:extLst>
          </p:cNvPr>
          <p:cNvSpPr txBox="1"/>
          <p:nvPr/>
        </p:nvSpPr>
        <p:spPr bwMode="auto">
          <a:xfrm>
            <a:off x="96075" y="1871255"/>
            <a:ext cx="692143" cy="1189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7200">
                <a:solidFill>
                  <a:schemeClr val="bg1"/>
                </a:solidFill>
                <a:latin typeface="Gotham Pro Medium"/>
                <a:ea typeface="Open Sans"/>
                <a:cs typeface="Gotham Pro Medium"/>
              </a:rPr>
              <a:t>4</a:t>
            </a:r>
            <a:endParaRPr lang="en-US" sz="7200">
              <a:solidFill>
                <a:schemeClr val="bg1"/>
              </a:solidFill>
              <a:latin typeface="Gotham Pro Medium"/>
              <a:ea typeface="Open Sans"/>
              <a:cs typeface="Gotham Pro Medium"/>
            </a:endParaRPr>
          </a:p>
        </p:txBody>
      </p:sp>
      <p:sp>
        <p:nvSpPr>
          <p:cNvPr id="1000000084" name="TextBox 4">
            <a:extLst>
              <a:ext uri="{FF2B5EF4-FFF2-40B4-BE49-F238E27FC236}">
                <a16:creationId xmlns:a16="http://schemas.microsoft.com/office/drawing/2014/main" id="{CCB485CE-F13F-C3F1-8AF5-661508FFBE5C}"/>
              </a:ext>
            </a:extLst>
          </p:cNvPr>
          <p:cNvSpPr txBox="1"/>
          <p:nvPr/>
        </p:nvSpPr>
        <p:spPr bwMode="auto">
          <a:xfrm>
            <a:off x="788217" y="99510"/>
            <a:ext cx="6731457" cy="670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800" b="1" dirty="0">
                <a:latin typeface="Montserrat"/>
              </a:rPr>
              <a:t>ПОРТРЕТ ПОТРЕБИТЕЛЯ</a:t>
            </a:r>
            <a:r>
              <a:rPr lang="ru-RU" sz="3800" dirty="0">
                <a:latin typeface="Montserrat"/>
              </a:rPr>
              <a:t> </a:t>
            </a:r>
            <a:endParaRPr sz="3800" dirty="0"/>
          </a:p>
        </p:txBody>
      </p:sp>
      <p:sp>
        <p:nvSpPr>
          <p:cNvPr id="1179919257" name="TextBox 8">
            <a:extLst>
              <a:ext uri="{FF2B5EF4-FFF2-40B4-BE49-F238E27FC236}">
                <a16:creationId xmlns:a16="http://schemas.microsoft.com/office/drawing/2014/main" id="{BAB65A54-5380-6CD0-2E9C-4801A787F91C}"/>
              </a:ext>
            </a:extLst>
          </p:cNvPr>
          <p:cNvSpPr txBox="1"/>
          <p:nvPr/>
        </p:nvSpPr>
        <p:spPr bwMode="auto">
          <a:xfrm>
            <a:off x="3726494" y="1454508"/>
            <a:ext cx="588232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b="1" dirty="0">
                <a:latin typeface="Montserrat" panose="00000500000000000000" pitchFamily="2" charset="-52"/>
                <a:ea typeface="Roboto"/>
                <a:cs typeface="Roboto"/>
              </a:rPr>
              <a:t>Средний доход: </a:t>
            </a:r>
            <a:r>
              <a:rPr lang="ru-RU" dirty="0">
                <a:latin typeface="Montserrat" panose="00000500000000000000" pitchFamily="2" charset="-52"/>
                <a:ea typeface="Roboto"/>
                <a:cs typeface="Roboto"/>
              </a:rPr>
              <a:t> 90 - 120 тыс. рублей в месяц </a:t>
            </a:r>
            <a:endParaRPr dirty="0">
              <a:latin typeface="Montserrat" panose="00000500000000000000" pitchFamily="2" charset="-52"/>
            </a:endParaRPr>
          </a:p>
          <a:p>
            <a:pPr>
              <a:lnSpc>
                <a:spcPct val="150000"/>
              </a:lnSpc>
              <a:defRPr/>
            </a:pPr>
            <a:r>
              <a:rPr lang="ru-RU" b="1" dirty="0">
                <a:latin typeface="Montserrat" panose="00000500000000000000" pitchFamily="2" charset="-52"/>
                <a:ea typeface="Roboto"/>
                <a:cs typeface="Roboto"/>
              </a:rPr>
              <a:t>Место проживания:</a:t>
            </a:r>
            <a:r>
              <a:rPr lang="ru-RU" dirty="0">
                <a:latin typeface="Montserrat" panose="00000500000000000000" pitchFamily="2" charset="-52"/>
                <a:ea typeface="Roboto"/>
                <a:cs typeface="Roboto"/>
              </a:rPr>
              <a:t> г. Москва</a:t>
            </a:r>
            <a:endParaRPr dirty="0">
              <a:latin typeface="Montserrat" panose="00000500000000000000" pitchFamily="2" charset="-52"/>
            </a:endParaRPr>
          </a:p>
          <a:p>
            <a:pPr>
              <a:lnSpc>
                <a:spcPct val="150000"/>
              </a:lnSpc>
              <a:defRPr/>
            </a:pPr>
            <a:r>
              <a:rPr lang="ru-RU" b="1" dirty="0">
                <a:latin typeface="Montserrat" panose="00000500000000000000" pitchFamily="2" charset="-52"/>
                <a:ea typeface="Roboto"/>
                <a:cs typeface="Roboto"/>
              </a:rPr>
              <a:t>Социальное положение: </a:t>
            </a:r>
            <a:r>
              <a:rPr lang="ru-RU" dirty="0">
                <a:latin typeface="Montserrat" panose="00000500000000000000" pitchFamily="2" charset="-52"/>
                <a:ea typeface="Roboto"/>
                <a:cs typeface="Roboto"/>
              </a:rPr>
              <a:t>в отношениях </a:t>
            </a:r>
            <a:endParaRPr dirty="0">
              <a:latin typeface="Montserrat" panose="00000500000000000000" pitchFamily="2" charset="-52"/>
            </a:endParaRPr>
          </a:p>
          <a:p>
            <a:pPr>
              <a:lnSpc>
                <a:spcPct val="150000"/>
              </a:lnSpc>
              <a:defRPr/>
            </a:pPr>
            <a:r>
              <a:rPr lang="ru-RU" b="1" dirty="0">
                <a:latin typeface="Montserrat" panose="00000500000000000000" pitchFamily="2" charset="-52"/>
                <a:ea typeface="Roboto"/>
                <a:cs typeface="Roboto"/>
              </a:rPr>
              <a:t>Интересы: </a:t>
            </a:r>
            <a:r>
              <a:rPr lang="ru-RU" dirty="0">
                <a:latin typeface="Montserrat" panose="00000500000000000000" pitchFamily="2" charset="-52"/>
                <a:ea typeface="Roboto"/>
                <a:cs typeface="Roboto"/>
              </a:rPr>
              <a:t>Блоги о моде, красоте и здоровье, прогулки на природе </a:t>
            </a:r>
            <a:endParaRPr dirty="0">
              <a:latin typeface="Montserrat" panose="00000500000000000000" pitchFamily="2" charset="-52"/>
            </a:endParaRPr>
          </a:p>
          <a:p>
            <a:pPr>
              <a:lnSpc>
                <a:spcPct val="150000"/>
              </a:lnSpc>
              <a:defRPr/>
            </a:pPr>
            <a:r>
              <a:rPr lang="ru-RU" b="1" dirty="0">
                <a:latin typeface="Montserrat" panose="00000500000000000000" pitchFamily="2" charset="-52"/>
                <a:ea typeface="Roboto"/>
                <a:cs typeface="Roboto"/>
              </a:rPr>
              <a:t>Образ жизни: </a:t>
            </a:r>
            <a:r>
              <a:rPr lang="ru-RU" dirty="0">
                <a:latin typeface="Montserrat" panose="00000500000000000000" pitchFamily="2" charset="-52"/>
                <a:ea typeface="Roboto"/>
                <a:cs typeface="Roboto"/>
              </a:rPr>
              <a:t>Заботится о своем здоровье, активный пользователь социальных сетей </a:t>
            </a:r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225371672" name="TextBox 9">
            <a:extLst>
              <a:ext uri="{FF2B5EF4-FFF2-40B4-BE49-F238E27FC236}">
                <a16:creationId xmlns:a16="http://schemas.microsoft.com/office/drawing/2014/main" id="{5A1AE57D-1E41-3FBD-12C9-9D0AA8116AE4}"/>
              </a:ext>
            </a:extLst>
          </p:cNvPr>
          <p:cNvSpPr txBox="1"/>
          <p:nvPr/>
        </p:nvSpPr>
        <p:spPr bwMode="auto">
          <a:xfrm>
            <a:off x="3726494" y="1054398"/>
            <a:ext cx="7041822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dirty="0">
                <a:latin typeface="Montserrat"/>
              </a:rPr>
              <a:t>Елена, 27 лет</a:t>
            </a:r>
            <a:endParaRPr dirty="0"/>
          </a:p>
        </p:txBody>
      </p:sp>
      <p:sp>
        <p:nvSpPr>
          <p:cNvPr id="995098839" name="TextBox 19">
            <a:extLst>
              <a:ext uri="{FF2B5EF4-FFF2-40B4-BE49-F238E27FC236}">
                <a16:creationId xmlns:a16="http://schemas.microsoft.com/office/drawing/2014/main" id="{C9F1866F-5B65-565F-BD5F-9869597EFD83}"/>
              </a:ext>
            </a:extLst>
          </p:cNvPr>
          <p:cNvSpPr txBox="1"/>
          <p:nvPr/>
        </p:nvSpPr>
        <p:spPr bwMode="auto">
          <a:xfrm>
            <a:off x="1131215" y="4693133"/>
            <a:ext cx="8003356" cy="2031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latin typeface="Montserrat" panose="00000500000000000000" pitchFamily="2" charset="-52"/>
                <a:ea typeface="Roboto"/>
                <a:cs typeface="Roboto"/>
              </a:rPr>
              <a:t>Покупательское поведение: </a:t>
            </a:r>
            <a:endParaRPr dirty="0">
              <a:latin typeface="Montserrat" panose="00000500000000000000" pitchFamily="2" charset="-52"/>
            </a:endParaRPr>
          </a:p>
          <a:p>
            <a:pPr>
              <a:defRPr/>
            </a:pPr>
            <a:r>
              <a:rPr lang="ru-RU" dirty="0">
                <a:latin typeface="Montserrat" panose="00000500000000000000" pitchFamily="2" charset="-52"/>
                <a:ea typeface="Roboto"/>
                <a:cs typeface="Roboto"/>
              </a:rPr>
              <a:t>➢ На косметические средства тратит около 2500-3000 в месяц </a:t>
            </a:r>
            <a:endParaRPr dirty="0">
              <a:latin typeface="Montserrat" panose="00000500000000000000" pitchFamily="2" charset="-52"/>
            </a:endParaRPr>
          </a:p>
          <a:p>
            <a:pPr>
              <a:defRPr/>
            </a:pPr>
            <a:r>
              <a:rPr lang="ru-RU" dirty="0">
                <a:latin typeface="Montserrat" panose="00000500000000000000" pitchFamily="2" charset="-52"/>
                <a:ea typeface="Roboto"/>
                <a:cs typeface="Roboto"/>
              </a:rPr>
              <a:t>➢ Покупки планирует заранее, по выгодной цене </a:t>
            </a:r>
            <a:endParaRPr dirty="0">
              <a:latin typeface="Montserrat" panose="00000500000000000000" pitchFamily="2" charset="-52"/>
            </a:endParaRPr>
          </a:p>
          <a:p>
            <a:pPr>
              <a:defRPr/>
            </a:pPr>
            <a:r>
              <a:rPr lang="ru-RU" dirty="0">
                <a:latin typeface="Montserrat" panose="00000500000000000000" pitchFamily="2" charset="-52"/>
                <a:ea typeface="Roboto"/>
                <a:cs typeface="Roboto"/>
              </a:rPr>
              <a:t>➢ Доверяет рекомендациям друзей/знакомых </a:t>
            </a:r>
            <a:endParaRPr dirty="0">
              <a:latin typeface="Montserrat" panose="00000500000000000000" pitchFamily="2" charset="-52"/>
            </a:endParaRPr>
          </a:p>
          <a:p>
            <a:pPr>
              <a:defRPr/>
            </a:pPr>
            <a:r>
              <a:rPr lang="ru-RU" dirty="0">
                <a:latin typeface="Montserrat" panose="00000500000000000000" pitchFamily="2" charset="-52"/>
                <a:ea typeface="Roboto"/>
                <a:cs typeface="Roboto"/>
              </a:rPr>
              <a:t>➢ Предпочитает натуральные и качественные продукты (проверяет состав)</a:t>
            </a:r>
            <a:endParaRPr dirty="0">
              <a:latin typeface="Montserrat" panose="00000500000000000000" pitchFamily="2" charset="-52"/>
            </a:endParaRPr>
          </a:p>
          <a:p>
            <a:pPr>
              <a:defRPr/>
            </a:pPr>
            <a:endParaRPr lang="ru-RU" dirty="0">
              <a:latin typeface="Montserrat" panose="00000500000000000000" pitchFamily="2" charset="-52"/>
            </a:endParaRPr>
          </a:p>
        </p:txBody>
      </p:sp>
      <p:pic>
        <p:nvPicPr>
          <p:cNvPr id="1026" name="Picture 2" descr="Фото Лица | Freepik">
            <a:extLst>
              <a:ext uri="{FF2B5EF4-FFF2-40B4-BE49-F238E27FC236}">
                <a16:creationId xmlns:a16="http://schemas.microsoft.com/office/drawing/2014/main" id="{21694852-FFD8-F041-F1CC-E392C69B4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863" y="986319"/>
            <a:ext cx="2356249" cy="3537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322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7A27F56-FFDE-302B-4DCC-D56AC00D3EEA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8861412" name="Прямоугольник 1">
            <a:extLst>
              <a:ext uri="{FF2B5EF4-FFF2-40B4-BE49-F238E27FC236}">
                <a16:creationId xmlns:a16="http://schemas.microsoft.com/office/drawing/2014/main" id="{F45B96CB-F038-D097-1EEE-FCDEDF765D5E}"/>
              </a:ext>
            </a:extLst>
          </p:cNvPr>
          <p:cNvSpPr/>
          <p:nvPr/>
        </p:nvSpPr>
        <p:spPr bwMode="auto">
          <a:xfrm>
            <a:off x="164385" y="-1"/>
            <a:ext cx="554802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25236864" name="Прямоугольник 13">
            <a:extLst>
              <a:ext uri="{FF2B5EF4-FFF2-40B4-BE49-F238E27FC236}">
                <a16:creationId xmlns:a16="http://schemas.microsoft.com/office/drawing/2014/main" id="{FF3C4250-8BFF-B1A2-5FE4-4F6A638D1FE3}"/>
              </a:ext>
            </a:extLst>
          </p:cNvPr>
          <p:cNvSpPr/>
          <p:nvPr/>
        </p:nvSpPr>
        <p:spPr bwMode="auto">
          <a:xfrm>
            <a:off x="164385" y="986316"/>
            <a:ext cx="554802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6870571" name="Прямоугольник 14">
            <a:extLst>
              <a:ext uri="{FF2B5EF4-FFF2-40B4-BE49-F238E27FC236}">
                <a16:creationId xmlns:a16="http://schemas.microsoft.com/office/drawing/2014/main" id="{6CC2B832-CDC9-2326-7D83-7BCA27272D72}"/>
              </a:ext>
            </a:extLst>
          </p:cNvPr>
          <p:cNvSpPr/>
          <p:nvPr/>
        </p:nvSpPr>
        <p:spPr bwMode="auto">
          <a:xfrm>
            <a:off x="164385" y="1972635"/>
            <a:ext cx="554802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99597982" name="Прямоугольник 15">
            <a:extLst>
              <a:ext uri="{FF2B5EF4-FFF2-40B4-BE49-F238E27FC236}">
                <a16:creationId xmlns:a16="http://schemas.microsoft.com/office/drawing/2014/main" id="{B80B2A8C-E8BB-4C03-CAB7-BFD600C7D93F}"/>
              </a:ext>
            </a:extLst>
          </p:cNvPr>
          <p:cNvSpPr/>
          <p:nvPr/>
        </p:nvSpPr>
        <p:spPr bwMode="auto">
          <a:xfrm>
            <a:off x="164385" y="2958954"/>
            <a:ext cx="554802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11561119" name="Прямоугольник 16">
            <a:extLst>
              <a:ext uri="{FF2B5EF4-FFF2-40B4-BE49-F238E27FC236}">
                <a16:creationId xmlns:a16="http://schemas.microsoft.com/office/drawing/2014/main" id="{3795636C-8FFB-F6FE-9DD1-1DB1D67B7A4A}"/>
              </a:ext>
            </a:extLst>
          </p:cNvPr>
          <p:cNvSpPr/>
          <p:nvPr/>
        </p:nvSpPr>
        <p:spPr bwMode="auto">
          <a:xfrm>
            <a:off x="164385" y="3945273"/>
            <a:ext cx="554802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39113628" name="Прямоугольник 17">
            <a:extLst>
              <a:ext uri="{FF2B5EF4-FFF2-40B4-BE49-F238E27FC236}">
                <a16:creationId xmlns:a16="http://schemas.microsoft.com/office/drawing/2014/main" id="{4738EC37-21B6-0C57-1D82-515EFADAD2BB}"/>
              </a:ext>
            </a:extLst>
          </p:cNvPr>
          <p:cNvSpPr/>
          <p:nvPr/>
        </p:nvSpPr>
        <p:spPr bwMode="auto">
          <a:xfrm>
            <a:off x="164385" y="4931592"/>
            <a:ext cx="554802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8747611" name="TextBox 9">
            <a:extLst>
              <a:ext uri="{FF2B5EF4-FFF2-40B4-BE49-F238E27FC236}">
                <a16:creationId xmlns:a16="http://schemas.microsoft.com/office/drawing/2014/main" id="{9491431B-8D1F-D342-B742-0BE2175A4168}"/>
              </a:ext>
            </a:extLst>
          </p:cNvPr>
          <p:cNvSpPr txBox="1"/>
          <p:nvPr/>
        </p:nvSpPr>
        <p:spPr bwMode="auto">
          <a:xfrm>
            <a:off x="115774" y="2834460"/>
            <a:ext cx="6527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7200" dirty="0">
                <a:solidFill>
                  <a:schemeClr val="bg1"/>
                </a:solidFill>
                <a:latin typeface="Gotham Pro Medium"/>
                <a:ea typeface="Open Sans"/>
              </a:rPr>
              <a:t>5</a:t>
            </a:r>
            <a:endParaRPr lang="en-US" sz="7200" dirty="0">
              <a:solidFill>
                <a:schemeClr val="bg1"/>
              </a:solidFill>
              <a:latin typeface="Gotham Pro Medium"/>
              <a:ea typeface="Open Sans"/>
            </a:endParaRPr>
          </a:p>
        </p:txBody>
      </p:sp>
      <p:sp>
        <p:nvSpPr>
          <p:cNvPr id="2091241398" name="TextBox 22">
            <a:extLst>
              <a:ext uri="{FF2B5EF4-FFF2-40B4-BE49-F238E27FC236}">
                <a16:creationId xmlns:a16="http://schemas.microsoft.com/office/drawing/2014/main" id="{4A0E514A-0C56-6F6C-D5AB-3FA9963BCF63}"/>
              </a:ext>
            </a:extLst>
          </p:cNvPr>
          <p:cNvSpPr txBox="1"/>
          <p:nvPr/>
        </p:nvSpPr>
        <p:spPr bwMode="auto">
          <a:xfrm>
            <a:off x="914913" y="0"/>
            <a:ext cx="5835722" cy="998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2"/>
              </a:lnSpc>
              <a:defRPr/>
            </a:pPr>
            <a:r>
              <a:rPr lang="ru-RU" sz="4800" b="1" dirty="0">
                <a:latin typeface="Montserrat"/>
              </a:rPr>
              <a:t>ПРОБЛЕМА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67F4B9-1D25-7BB4-9255-71F81DD32CBB}"/>
              </a:ext>
            </a:extLst>
          </p:cNvPr>
          <p:cNvSpPr txBox="1"/>
          <p:nvPr/>
        </p:nvSpPr>
        <p:spPr>
          <a:xfrm>
            <a:off x="1410538" y="1279788"/>
            <a:ext cx="100169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Montserrat"/>
              </a:rPr>
              <a:t>Динамика заболеваний кожи и подкожной клетчатки всего населения на 100 тыс. населения</a:t>
            </a: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9EF06F1E-B1DB-F38C-33A1-BA3186CECFDC}"/>
              </a:ext>
            </a:extLst>
          </p:cNvPr>
          <p:cNvGrpSpPr/>
          <p:nvPr/>
        </p:nvGrpSpPr>
        <p:grpSpPr>
          <a:xfrm>
            <a:off x="7301553" y="4222674"/>
            <a:ext cx="927438" cy="3459968"/>
            <a:chOff x="7312570" y="3319280"/>
            <a:chExt cx="927438" cy="3459968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2A188C3C-BE71-30B8-9A18-2B9E37C283EA}"/>
                </a:ext>
              </a:extLst>
            </p:cNvPr>
            <p:cNvSpPr/>
            <p:nvPr/>
          </p:nvSpPr>
          <p:spPr bwMode="auto">
            <a:xfrm>
              <a:off x="7325608" y="3319280"/>
              <a:ext cx="914400" cy="345996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CAF17">
                    <a:alpha val="40000"/>
                  </a:srgbClr>
                </a:gs>
                <a:gs pos="100000">
                  <a:srgbClr val="FCAF1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6FACD727-70AA-BC17-CD68-6B70FBCA678E}"/>
                </a:ext>
              </a:extLst>
            </p:cNvPr>
            <p:cNvSpPr/>
            <p:nvPr/>
          </p:nvSpPr>
          <p:spPr>
            <a:xfrm>
              <a:off x="7312570" y="3319280"/>
              <a:ext cx="914400" cy="914400"/>
            </a:xfrm>
            <a:prstGeom prst="ellipse">
              <a:avLst/>
            </a:prstGeom>
            <a:solidFill>
              <a:srgbClr val="FCAF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408865EB-0DCE-017F-3F1D-38E604A775F6}"/>
              </a:ext>
            </a:extLst>
          </p:cNvPr>
          <p:cNvGrpSpPr/>
          <p:nvPr/>
        </p:nvGrpSpPr>
        <p:grpSpPr>
          <a:xfrm>
            <a:off x="9021303" y="3605722"/>
            <a:ext cx="914400" cy="3459968"/>
            <a:chOff x="9021303" y="3319280"/>
            <a:chExt cx="914400" cy="3459968"/>
          </a:xfrm>
        </p:grpSpPr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A889304B-962F-AB48-9376-3E7366EE6875}"/>
                </a:ext>
              </a:extLst>
            </p:cNvPr>
            <p:cNvSpPr/>
            <p:nvPr/>
          </p:nvSpPr>
          <p:spPr bwMode="auto">
            <a:xfrm>
              <a:off x="9021303" y="3319280"/>
              <a:ext cx="914400" cy="345996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B5D8E1">
                    <a:alpha val="40000"/>
                  </a:srgbClr>
                </a:gs>
                <a:gs pos="100000">
                  <a:srgbClr val="B5D8E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C3AE94FB-654C-C947-F3F7-0F261B7FE42E}"/>
                </a:ext>
              </a:extLst>
            </p:cNvPr>
            <p:cNvSpPr/>
            <p:nvPr/>
          </p:nvSpPr>
          <p:spPr bwMode="auto">
            <a:xfrm>
              <a:off x="9021303" y="3319280"/>
              <a:ext cx="914400" cy="914400"/>
            </a:xfrm>
            <a:prstGeom prst="ellipse">
              <a:avLst/>
            </a:prstGeom>
            <a:solidFill>
              <a:srgbClr val="B5D8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A60D83F3-DEC4-429B-A525-1562636F4263}"/>
              </a:ext>
            </a:extLst>
          </p:cNvPr>
          <p:cNvGrpSpPr/>
          <p:nvPr/>
        </p:nvGrpSpPr>
        <p:grpSpPr>
          <a:xfrm>
            <a:off x="5645374" y="4531143"/>
            <a:ext cx="918843" cy="3459968"/>
            <a:chOff x="5634357" y="3319280"/>
            <a:chExt cx="918843" cy="3459968"/>
          </a:xfrm>
        </p:grpSpPr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29C6E58C-CD0E-471A-8EE5-1C78B71528DA}"/>
                </a:ext>
              </a:extLst>
            </p:cNvPr>
            <p:cNvSpPr/>
            <p:nvPr/>
          </p:nvSpPr>
          <p:spPr bwMode="auto">
            <a:xfrm>
              <a:off x="5634357" y="3319280"/>
              <a:ext cx="914400" cy="345996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D493D">
                    <a:alpha val="40000"/>
                  </a:srgbClr>
                </a:gs>
                <a:gs pos="100000">
                  <a:srgbClr val="FD493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359D2C72-D0C1-278D-7738-D36F8BED2B5C}"/>
                </a:ext>
              </a:extLst>
            </p:cNvPr>
            <p:cNvSpPr/>
            <p:nvPr/>
          </p:nvSpPr>
          <p:spPr bwMode="auto">
            <a:xfrm>
              <a:off x="5638800" y="3329297"/>
              <a:ext cx="914400" cy="914400"/>
            </a:xfrm>
            <a:prstGeom prst="ellipse">
              <a:avLst/>
            </a:prstGeom>
            <a:solidFill>
              <a:srgbClr val="FD493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7A76B0AC-69CA-614B-F654-EE703E0048FD}"/>
              </a:ext>
            </a:extLst>
          </p:cNvPr>
          <p:cNvGrpSpPr/>
          <p:nvPr/>
        </p:nvGrpSpPr>
        <p:grpSpPr>
          <a:xfrm>
            <a:off x="3963589" y="4914761"/>
            <a:ext cx="914400" cy="3459968"/>
            <a:chOff x="3965030" y="3319280"/>
            <a:chExt cx="914400" cy="3459968"/>
          </a:xfrm>
        </p:grpSpPr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EB1C5E77-CC42-BDF2-23F7-8099589E86D0}"/>
                </a:ext>
              </a:extLst>
            </p:cNvPr>
            <p:cNvSpPr/>
            <p:nvPr/>
          </p:nvSpPr>
          <p:spPr bwMode="auto">
            <a:xfrm>
              <a:off x="3965030" y="3319280"/>
              <a:ext cx="914400" cy="345996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BB3C1">
                    <a:alpha val="40000"/>
                  </a:srgbClr>
                </a:gs>
                <a:gs pos="100000">
                  <a:srgbClr val="FBB3C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4B3F9F86-E881-BDBC-EE1E-BF4EE9DC516F}"/>
                </a:ext>
              </a:extLst>
            </p:cNvPr>
            <p:cNvSpPr/>
            <p:nvPr/>
          </p:nvSpPr>
          <p:spPr bwMode="auto">
            <a:xfrm>
              <a:off x="3965030" y="3319280"/>
              <a:ext cx="914400" cy="914400"/>
            </a:xfrm>
            <a:prstGeom prst="ellipse">
              <a:avLst/>
            </a:prstGeom>
            <a:solidFill>
              <a:srgbClr val="FBB3C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DE985DE9-9B29-375C-06D6-CE97F745EAB2}"/>
              </a:ext>
            </a:extLst>
          </p:cNvPr>
          <p:cNvGrpSpPr/>
          <p:nvPr/>
        </p:nvGrpSpPr>
        <p:grpSpPr>
          <a:xfrm>
            <a:off x="2291260" y="3329297"/>
            <a:ext cx="914400" cy="3460279"/>
            <a:chOff x="2291260" y="3329297"/>
            <a:chExt cx="914400" cy="3460279"/>
          </a:xfrm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94926871-66D9-AC2F-831E-24FD4B1F3DFC}"/>
                </a:ext>
              </a:extLst>
            </p:cNvPr>
            <p:cNvSpPr/>
            <p:nvPr/>
          </p:nvSpPr>
          <p:spPr>
            <a:xfrm>
              <a:off x="2291260" y="3329608"/>
              <a:ext cx="914400" cy="345996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8F00FF">
                    <a:alpha val="40000"/>
                  </a:srgbClr>
                </a:gs>
                <a:gs pos="100000">
                  <a:srgbClr val="8F00F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DA890DDD-19BD-7ED5-7D3E-916BB3D6DB6E}"/>
                </a:ext>
              </a:extLst>
            </p:cNvPr>
            <p:cNvSpPr/>
            <p:nvPr/>
          </p:nvSpPr>
          <p:spPr bwMode="auto">
            <a:xfrm>
              <a:off x="2291260" y="3329297"/>
              <a:ext cx="914400" cy="914400"/>
            </a:xfrm>
            <a:prstGeom prst="ellipse">
              <a:avLst/>
            </a:prstGeom>
            <a:solidFill>
              <a:srgbClr val="8F0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 useBgFill="1"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id="{3BFA08BF-CA1D-FBB9-A363-CE45F09BBC5E}"/>
              </a:ext>
            </a:extLst>
          </p:cNvPr>
          <p:cNvSpPr/>
          <p:nvPr/>
        </p:nvSpPr>
        <p:spPr>
          <a:xfrm>
            <a:off x="646044" y="5917911"/>
            <a:ext cx="11545956" cy="940084"/>
          </a:xfrm>
          <a:custGeom>
            <a:avLst/>
            <a:gdLst>
              <a:gd name="connsiteX0" fmla="*/ 0 w 11545956"/>
              <a:gd name="connsiteY0" fmla="*/ 0 h 940084"/>
              <a:gd name="connsiteX1" fmla="*/ 1646634 w 11545956"/>
              <a:gd name="connsiteY1" fmla="*/ 0 h 940084"/>
              <a:gd name="connsiteX2" fmla="*/ 1654505 w 11545956"/>
              <a:gd name="connsiteY2" fmla="*/ 78074 h 940084"/>
              <a:gd name="connsiteX3" fmla="*/ 2102416 w 11545956"/>
              <a:gd name="connsiteY3" fmla="*/ 443132 h 940084"/>
              <a:gd name="connsiteX4" fmla="*/ 2550328 w 11545956"/>
              <a:gd name="connsiteY4" fmla="*/ 78074 h 940084"/>
              <a:gd name="connsiteX5" fmla="*/ 2558198 w 11545956"/>
              <a:gd name="connsiteY5" fmla="*/ 0 h 940084"/>
              <a:gd name="connsiteX6" fmla="*/ 3321415 w 11545956"/>
              <a:gd name="connsiteY6" fmla="*/ 0 h 940084"/>
              <a:gd name="connsiteX7" fmla="*/ 3328275 w 11545956"/>
              <a:gd name="connsiteY7" fmla="*/ 68057 h 940084"/>
              <a:gd name="connsiteX8" fmla="*/ 3776186 w 11545956"/>
              <a:gd name="connsiteY8" fmla="*/ 433115 h 940084"/>
              <a:gd name="connsiteX9" fmla="*/ 4224098 w 11545956"/>
              <a:gd name="connsiteY9" fmla="*/ 68057 h 940084"/>
              <a:gd name="connsiteX10" fmla="*/ 4230958 w 11545956"/>
              <a:gd name="connsiteY10" fmla="*/ 0 h 940084"/>
              <a:gd name="connsiteX11" fmla="*/ 4994175 w 11545956"/>
              <a:gd name="connsiteY11" fmla="*/ 0 h 940084"/>
              <a:gd name="connsiteX12" fmla="*/ 5002045 w 11545956"/>
              <a:gd name="connsiteY12" fmla="*/ 78074 h 940084"/>
              <a:gd name="connsiteX13" fmla="*/ 5449956 w 11545956"/>
              <a:gd name="connsiteY13" fmla="*/ 443132 h 940084"/>
              <a:gd name="connsiteX14" fmla="*/ 5897867 w 11545956"/>
              <a:gd name="connsiteY14" fmla="*/ 78074 h 940084"/>
              <a:gd name="connsiteX15" fmla="*/ 5905738 w 11545956"/>
              <a:gd name="connsiteY15" fmla="*/ 0 h 940084"/>
              <a:gd name="connsiteX16" fmla="*/ 6668954 w 11545956"/>
              <a:gd name="connsiteY16" fmla="*/ 0 h 940084"/>
              <a:gd name="connsiteX17" fmla="*/ 6675815 w 11545956"/>
              <a:gd name="connsiteY17" fmla="*/ 68057 h 940084"/>
              <a:gd name="connsiteX18" fmla="*/ 7123726 w 11545956"/>
              <a:gd name="connsiteY18" fmla="*/ 433115 h 940084"/>
              <a:gd name="connsiteX19" fmla="*/ 7571638 w 11545956"/>
              <a:gd name="connsiteY19" fmla="*/ 68057 h 940084"/>
              <a:gd name="connsiteX20" fmla="*/ 7578498 w 11545956"/>
              <a:gd name="connsiteY20" fmla="*/ 0 h 940084"/>
              <a:gd name="connsiteX21" fmla="*/ 8377687 w 11545956"/>
              <a:gd name="connsiteY21" fmla="*/ 0 h 940084"/>
              <a:gd name="connsiteX22" fmla="*/ 8384548 w 11545956"/>
              <a:gd name="connsiteY22" fmla="*/ 68057 h 940084"/>
              <a:gd name="connsiteX23" fmla="*/ 8832459 w 11545956"/>
              <a:gd name="connsiteY23" fmla="*/ 433115 h 940084"/>
              <a:gd name="connsiteX24" fmla="*/ 9280370 w 11545956"/>
              <a:gd name="connsiteY24" fmla="*/ 68057 h 940084"/>
              <a:gd name="connsiteX25" fmla="*/ 9287231 w 11545956"/>
              <a:gd name="connsiteY25" fmla="*/ 0 h 940084"/>
              <a:gd name="connsiteX26" fmla="*/ 11545956 w 11545956"/>
              <a:gd name="connsiteY26" fmla="*/ 0 h 940084"/>
              <a:gd name="connsiteX27" fmla="*/ 11545956 w 11545956"/>
              <a:gd name="connsiteY27" fmla="*/ 940084 h 940084"/>
              <a:gd name="connsiteX28" fmla="*/ 0 w 11545956"/>
              <a:gd name="connsiteY28" fmla="*/ 940084 h 940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1545956" h="940084">
                <a:moveTo>
                  <a:pt x="0" y="0"/>
                </a:moveTo>
                <a:lnTo>
                  <a:pt x="1646634" y="0"/>
                </a:lnTo>
                <a:lnTo>
                  <a:pt x="1654505" y="78074"/>
                </a:lnTo>
                <a:cubicBezTo>
                  <a:pt x="1697137" y="286413"/>
                  <a:pt x="1881474" y="443132"/>
                  <a:pt x="2102416" y="443132"/>
                </a:cubicBezTo>
                <a:cubicBezTo>
                  <a:pt x="2323358" y="443132"/>
                  <a:pt x="2507695" y="286413"/>
                  <a:pt x="2550328" y="78074"/>
                </a:cubicBezTo>
                <a:lnTo>
                  <a:pt x="2558198" y="0"/>
                </a:lnTo>
                <a:lnTo>
                  <a:pt x="3321415" y="0"/>
                </a:lnTo>
                <a:lnTo>
                  <a:pt x="3328275" y="68057"/>
                </a:lnTo>
                <a:cubicBezTo>
                  <a:pt x="3370907" y="276396"/>
                  <a:pt x="3555245" y="433115"/>
                  <a:pt x="3776186" y="433115"/>
                </a:cubicBezTo>
                <a:cubicBezTo>
                  <a:pt x="3997128" y="433115"/>
                  <a:pt x="4181466" y="276396"/>
                  <a:pt x="4224098" y="68057"/>
                </a:cubicBezTo>
                <a:lnTo>
                  <a:pt x="4230958" y="0"/>
                </a:lnTo>
                <a:lnTo>
                  <a:pt x="4994175" y="0"/>
                </a:lnTo>
                <a:lnTo>
                  <a:pt x="5002045" y="78074"/>
                </a:lnTo>
                <a:cubicBezTo>
                  <a:pt x="5044677" y="286413"/>
                  <a:pt x="5229015" y="443132"/>
                  <a:pt x="5449956" y="443132"/>
                </a:cubicBezTo>
                <a:cubicBezTo>
                  <a:pt x="5670898" y="443132"/>
                  <a:pt x="5855235" y="286413"/>
                  <a:pt x="5897867" y="78074"/>
                </a:cubicBezTo>
                <a:lnTo>
                  <a:pt x="5905738" y="0"/>
                </a:lnTo>
                <a:lnTo>
                  <a:pt x="6668954" y="0"/>
                </a:lnTo>
                <a:lnTo>
                  <a:pt x="6675815" y="68057"/>
                </a:lnTo>
                <a:cubicBezTo>
                  <a:pt x="6718447" y="276396"/>
                  <a:pt x="6902784" y="433115"/>
                  <a:pt x="7123726" y="433115"/>
                </a:cubicBezTo>
                <a:cubicBezTo>
                  <a:pt x="7344668" y="433115"/>
                  <a:pt x="7529006" y="276396"/>
                  <a:pt x="7571638" y="68057"/>
                </a:cubicBezTo>
                <a:lnTo>
                  <a:pt x="7578498" y="0"/>
                </a:lnTo>
                <a:lnTo>
                  <a:pt x="8377687" y="0"/>
                </a:lnTo>
                <a:lnTo>
                  <a:pt x="8384548" y="68057"/>
                </a:lnTo>
                <a:cubicBezTo>
                  <a:pt x="8427180" y="276396"/>
                  <a:pt x="8611517" y="433115"/>
                  <a:pt x="8832459" y="433115"/>
                </a:cubicBezTo>
                <a:cubicBezTo>
                  <a:pt x="9053401" y="433115"/>
                  <a:pt x="9237738" y="276396"/>
                  <a:pt x="9280370" y="68057"/>
                </a:cubicBezTo>
                <a:lnTo>
                  <a:pt x="9287231" y="0"/>
                </a:lnTo>
                <a:lnTo>
                  <a:pt x="11545956" y="0"/>
                </a:lnTo>
                <a:lnTo>
                  <a:pt x="11545956" y="940084"/>
                </a:lnTo>
                <a:lnTo>
                  <a:pt x="0" y="94008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504958512" name="Прямоугольник 18">
            <a:extLst>
              <a:ext uri="{FF2B5EF4-FFF2-40B4-BE49-F238E27FC236}">
                <a16:creationId xmlns:a16="http://schemas.microsoft.com/office/drawing/2014/main" id="{1DD3AB47-F9EA-0CA1-BC63-868C1C9A971B}"/>
              </a:ext>
            </a:extLst>
          </p:cNvPr>
          <p:cNvSpPr/>
          <p:nvPr/>
        </p:nvSpPr>
        <p:spPr bwMode="auto">
          <a:xfrm>
            <a:off x="164385" y="5917911"/>
            <a:ext cx="554802" cy="940084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A32B33E-E5F6-6E7D-7339-A8061DA7B964}"/>
              </a:ext>
            </a:extLst>
          </p:cNvPr>
          <p:cNvSpPr txBox="1"/>
          <p:nvPr/>
        </p:nvSpPr>
        <p:spPr>
          <a:xfrm>
            <a:off x="4431806" y="2404152"/>
            <a:ext cx="91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5752,2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F6CEA32-6C21-E20B-F533-3701E6F4BDF8}"/>
              </a:ext>
            </a:extLst>
          </p:cNvPr>
          <p:cNvSpPr txBox="1"/>
          <p:nvPr/>
        </p:nvSpPr>
        <p:spPr>
          <a:xfrm>
            <a:off x="2219526" y="3560140"/>
            <a:ext cx="10578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  <a:latin typeface="Gotham Pro Medium"/>
                <a:ea typeface="Open Sans"/>
              </a:rPr>
              <a:t>5752,2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8F777CF-5852-A968-7BE4-B1CC5B24EB8A}"/>
              </a:ext>
            </a:extLst>
          </p:cNvPr>
          <p:cNvSpPr txBox="1"/>
          <p:nvPr/>
        </p:nvSpPr>
        <p:spPr bwMode="auto">
          <a:xfrm>
            <a:off x="3902872" y="5171906"/>
            <a:ext cx="10578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  <a:latin typeface="Gotham Pro Medium"/>
                <a:ea typeface="Open Sans"/>
              </a:rPr>
              <a:t>4916,7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5C510F6-D862-D8C5-A44F-70C75759174E}"/>
              </a:ext>
            </a:extLst>
          </p:cNvPr>
          <p:cNvSpPr txBox="1"/>
          <p:nvPr/>
        </p:nvSpPr>
        <p:spPr bwMode="auto">
          <a:xfrm>
            <a:off x="5562623" y="4766098"/>
            <a:ext cx="10578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  <a:latin typeface="Gotham Pro Medium"/>
                <a:ea typeface="Open Sans"/>
              </a:rPr>
              <a:t>5113,5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7F2F5E2-0774-C9BF-0997-C8A5F463FD64}"/>
              </a:ext>
            </a:extLst>
          </p:cNvPr>
          <p:cNvSpPr txBox="1"/>
          <p:nvPr/>
        </p:nvSpPr>
        <p:spPr bwMode="auto">
          <a:xfrm>
            <a:off x="7253874" y="4473760"/>
            <a:ext cx="10578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  <a:latin typeface="Gotham Pro Medium"/>
                <a:ea typeface="Open Sans"/>
              </a:rPr>
              <a:t>5163,4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A1873DE-EFDF-A4BD-8DD5-04A5AE398D76}"/>
              </a:ext>
            </a:extLst>
          </p:cNvPr>
          <p:cNvSpPr txBox="1"/>
          <p:nvPr/>
        </p:nvSpPr>
        <p:spPr bwMode="auto">
          <a:xfrm>
            <a:off x="8949569" y="3862867"/>
            <a:ext cx="10578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  <a:latin typeface="Gotham Pro Medium"/>
                <a:ea typeface="Open Sans"/>
              </a:rPr>
              <a:t>5387,0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7D7EEF2-9826-E50F-BF90-EB14729451F3}"/>
              </a:ext>
            </a:extLst>
          </p:cNvPr>
          <p:cNvSpPr txBox="1"/>
          <p:nvPr/>
        </p:nvSpPr>
        <p:spPr>
          <a:xfrm>
            <a:off x="2293482" y="6387953"/>
            <a:ext cx="840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Gotham Pro Medium"/>
                <a:ea typeface="Open Sans"/>
              </a:rPr>
              <a:t>2019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23711B2-D33A-F8F1-E688-EA6153EB935F}"/>
              </a:ext>
            </a:extLst>
          </p:cNvPr>
          <p:cNvSpPr txBox="1"/>
          <p:nvPr/>
        </p:nvSpPr>
        <p:spPr bwMode="auto">
          <a:xfrm>
            <a:off x="4011544" y="6395825"/>
            <a:ext cx="840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Gotham Pro Medium"/>
                <a:ea typeface="Open Sans"/>
              </a:rPr>
              <a:t>2020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CC27BCD-8FF7-8E85-A377-1030E2DB5402}"/>
              </a:ext>
            </a:extLst>
          </p:cNvPr>
          <p:cNvSpPr txBox="1"/>
          <p:nvPr/>
        </p:nvSpPr>
        <p:spPr bwMode="auto">
          <a:xfrm>
            <a:off x="5674176" y="6378757"/>
            <a:ext cx="840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Gotham Pro Medium"/>
                <a:ea typeface="Open Sans"/>
              </a:rPr>
              <a:t>2021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9B39511-8F54-681D-D234-CE836DE51450}"/>
              </a:ext>
            </a:extLst>
          </p:cNvPr>
          <p:cNvSpPr txBox="1"/>
          <p:nvPr/>
        </p:nvSpPr>
        <p:spPr bwMode="auto">
          <a:xfrm>
            <a:off x="7362546" y="6342571"/>
            <a:ext cx="840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Gotham Pro Medium"/>
                <a:ea typeface="Open Sans"/>
              </a:rPr>
              <a:t>2022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A7F85E1-623A-F299-1DE1-8CACBD66DA29}"/>
              </a:ext>
            </a:extLst>
          </p:cNvPr>
          <p:cNvSpPr txBox="1"/>
          <p:nvPr/>
        </p:nvSpPr>
        <p:spPr bwMode="auto">
          <a:xfrm>
            <a:off x="9058241" y="6348142"/>
            <a:ext cx="840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Gotham Pro Medium"/>
                <a:ea typeface="Open Sans"/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4596865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9F6CD30-4EB6-6CBD-E381-73B49F9FBC3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6317603" name="Прямоугольник 1">
            <a:extLst>
              <a:ext uri="{FF2B5EF4-FFF2-40B4-BE49-F238E27FC236}">
                <a16:creationId xmlns:a16="http://schemas.microsoft.com/office/drawing/2014/main" id="{108CC162-9543-E3DE-E01A-AC47E2478E8F}"/>
              </a:ext>
            </a:extLst>
          </p:cNvPr>
          <p:cNvSpPr/>
          <p:nvPr/>
        </p:nvSpPr>
        <p:spPr bwMode="auto">
          <a:xfrm>
            <a:off x="164386" y="-2"/>
            <a:ext cx="554803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74898724" name="Прямоугольник 13">
            <a:extLst>
              <a:ext uri="{FF2B5EF4-FFF2-40B4-BE49-F238E27FC236}">
                <a16:creationId xmlns:a16="http://schemas.microsoft.com/office/drawing/2014/main" id="{51001BF0-C1FB-0E4E-0BE4-0F8E876DB942}"/>
              </a:ext>
            </a:extLst>
          </p:cNvPr>
          <p:cNvSpPr/>
          <p:nvPr/>
        </p:nvSpPr>
        <p:spPr bwMode="auto">
          <a:xfrm>
            <a:off x="164386" y="986317"/>
            <a:ext cx="554803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22482600" name="Прямоугольник 14">
            <a:extLst>
              <a:ext uri="{FF2B5EF4-FFF2-40B4-BE49-F238E27FC236}">
                <a16:creationId xmlns:a16="http://schemas.microsoft.com/office/drawing/2014/main" id="{73AC2D31-8DBB-3975-A8B4-75B6A7F9906E}"/>
              </a:ext>
            </a:extLst>
          </p:cNvPr>
          <p:cNvSpPr/>
          <p:nvPr/>
        </p:nvSpPr>
        <p:spPr bwMode="auto">
          <a:xfrm>
            <a:off x="164386" y="1972636"/>
            <a:ext cx="554803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9908112" name="Прямоугольник 15">
            <a:extLst>
              <a:ext uri="{FF2B5EF4-FFF2-40B4-BE49-F238E27FC236}">
                <a16:creationId xmlns:a16="http://schemas.microsoft.com/office/drawing/2014/main" id="{35D6B724-23AD-9FC5-9A6D-18683E72419E}"/>
              </a:ext>
            </a:extLst>
          </p:cNvPr>
          <p:cNvSpPr/>
          <p:nvPr/>
        </p:nvSpPr>
        <p:spPr bwMode="auto">
          <a:xfrm>
            <a:off x="164386" y="2958955"/>
            <a:ext cx="554803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8559716" name="Прямоугольник 16">
            <a:extLst>
              <a:ext uri="{FF2B5EF4-FFF2-40B4-BE49-F238E27FC236}">
                <a16:creationId xmlns:a16="http://schemas.microsoft.com/office/drawing/2014/main" id="{65A0D8C6-DEAA-636C-6FDD-5EB4846503E9}"/>
              </a:ext>
            </a:extLst>
          </p:cNvPr>
          <p:cNvSpPr/>
          <p:nvPr/>
        </p:nvSpPr>
        <p:spPr bwMode="auto">
          <a:xfrm>
            <a:off x="164386" y="3945274"/>
            <a:ext cx="554803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07253126" name="Прямоугольник 17">
            <a:extLst>
              <a:ext uri="{FF2B5EF4-FFF2-40B4-BE49-F238E27FC236}">
                <a16:creationId xmlns:a16="http://schemas.microsoft.com/office/drawing/2014/main" id="{CC3E4A07-8B08-7FDC-5025-2893151725C8}"/>
              </a:ext>
            </a:extLst>
          </p:cNvPr>
          <p:cNvSpPr/>
          <p:nvPr/>
        </p:nvSpPr>
        <p:spPr bwMode="auto">
          <a:xfrm>
            <a:off x="164386" y="4931593"/>
            <a:ext cx="554803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81983028" name="Прямоугольник 18">
            <a:extLst>
              <a:ext uri="{FF2B5EF4-FFF2-40B4-BE49-F238E27FC236}">
                <a16:creationId xmlns:a16="http://schemas.microsoft.com/office/drawing/2014/main" id="{551922A9-2CB8-C197-497D-F7078B231FDF}"/>
              </a:ext>
            </a:extLst>
          </p:cNvPr>
          <p:cNvSpPr/>
          <p:nvPr/>
        </p:nvSpPr>
        <p:spPr bwMode="auto">
          <a:xfrm>
            <a:off x="164386" y="5917912"/>
            <a:ext cx="554803" cy="94008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7498239" name="TextBox 9">
            <a:extLst>
              <a:ext uri="{FF2B5EF4-FFF2-40B4-BE49-F238E27FC236}">
                <a16:creationId xmlns:a16="http://schemas.microsoft.com/office/drawing/2014/main" id="{03C41BD4-047A-04DA-CA59-2783398C9F47}"/>
              </a:ext>
            </a:extLst>
          </p:cNvPr>
          <p:cNvSpPr txBox="1"/>
          <p:nvPr/>
        </p:nvSpPr>
        <p:spPr bwMode="auto">
          <a:xfrm>
            <a:off x="115775" y="2834460"/>
            <a:ext cx="6527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7200">
                <a:solidFill>
                  <a:schemeClr val="bg1"/>
                </a:solidFill>
                <a:latin typeface="Gotham Pro Medium"/>
                <a:ea typeface="Open Sans"/>
                <a:cs typeface="Gotham Pro Medium"/>
              </a:rPr>
              <a:t>6</a:t>
            </a:r>
            <a:endParaRPr lang="en-US" sz="7200">
              <a:solidFill>
                <a:schemeClr val="bg1"/>
              </a:solidFill>
              <a:latin typeface="Gotham Pro Medium"/>
              <a:ea typeface="Open Sans"/>
              <a:cs typeface="Gotham Pro Medium"/>
            </a:endParaRPr>
          </a:p>
        </p:txBody>
      </p:sp>
      <p:sp>
        <p:nvSpPr>
          <p:cNvPr id="1461671587" name="TextBox 22">
            <a:extLst>
              <a:ext uri="{FF2B5EF4-FFF2-40B4-BE49-F238E27FC236}">
                <a16:creationId xmlns:a16="http://schemas.microsoft.com/office/drawing/2014/main" id="{6E94D2C9-0EE1-0FA9-DC65-B0AE5DF2784A}"/>
              </a:ext>
            </a:extLst>
          </p:cNvPr>
          <p:cNvSpPr txBox="1"/>
          <p:nvPr/>
        </p:nvSpPr>
        <p:spPr bwMode="auto">
          <a:xfrm>
            <a:off x="914912" y="0"/>
            <a:ext cx="5836441" cy="1114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3"/>
              </a:lnSpc>
              <a:defRPr/>
            </a:pPr>
            <a:r>
              <a:rPr lang="ru-RU" sz="4800" b="1" dirty="0">
                <a:latin typeface="Montserrat"/>
              </a:rPr>
              <a:t>ПРОБЛЕМА</a:t>
            </a:r>
            <a:endParaRPr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B8C8E7DD-6BF6-F51C-A7C6-D7D3E2EFEACB}"/>
              </a:ext>
            </a:extLst>
          </p:cNvPr>
          <p:cNvGrpSpPr/>
          <p:nvPr/>
        </p:nvGrpSpPr>
        <p:grpSpPr>
          <a:xfrm>
            <a:off x="7888076" y="4497172"/>
            <a:ext cx="914400" cy="4232862"/>
            <a:chOff x="7888076" y="2348878"/>
            <a:chExt cx="914400" cy="4232862"/>
          </a:xfrm>
        </p:grpSpPr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B152E24C-36F2-57AD-282D-2244CB7E57AD}"/>
                </a:ext>
              </a:extLst>
            </p:cNvPr>
            <p:cNvSpPr/>
            <p:nvPr/>
          </p:nvSpPr>
          <p:spPr>
            <a:xfrm>
              <a:off x="7888076" y="2351263"/>
              <a:ext cx="914400" cy="4230477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C000">
                    <a:alpha val="40000"/>
                  </a:srgbClr>
                </a:gs>
                <a:gs pos="100000">
                  <a:srgbClr val="FCAF1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" name="Овал 1">
              <a:extLst>
                <a:ext uri="{FF2B5EF4-FFF2-40B4-BE49-F238E27FC236}">
                  <a16:creationId xmlns:a16="http://schemas.microsoft.com/office/drawing/2014/main" id="{2F844AC1-DC34-FD8A-D92C-718C49D72E40}"/>
                </a:ext>
              </a:extLst>
            </p:cNvPr>
            <p:cNvSpPr/>
            <p:nvPr/>
          </p:nvSpPr>
          <p:spPr>
            <a:xfrm>
              <a:off x="7888076" y="2348878"/>
              <a:ext cx="914400" cy="914400"/>
            </a:xfrm>
            <a:prstGeom prst="ellipse">
              <a:avLst/>
            </a:prstGeom>
            <a:solidFill>
              <a:srgbClr val="FCAF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F21871F3-CC9F-6597-C627-B3557E5E610A}"/>
              </a:ext>
            </a:extLst>
          </p:cNvPr>
          <p:cNvGrpSpPr/>
          <p:nvPr/>
        </p:nvGrpSpPr>
        <p:grpSpPr>
          <a:xfrm>
            <a:off x="9659957" y="2271760"/>
            <a:ext cx="914400" cy="4230477"/>
            <a:chOff x="9659957" y="2348878"/>
            <a:chExt cx="914400" cy="4230477"/>
          </a:xfrm>
        </p:grpSpPr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id="{6781B6D7-6A9A-19D0-E315-B0F03507F2EA}"/>
                </a:ext>
              </a:extLst>
            </p:cNvPr>
            <p:cNvSpPr/>
            <p:nvPr/>
          </p:nvSpPr>
          <p:spPr bwMode="auto">
            <a:xfrm>
              <a:off x="9659957" y="2348878"/>
              <a:ext cx="914400" cy="4230477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D493D">
                    <a:alpha val="40000"/>
                  </a:srgbClr>
                </a:gs>
                <a:gs pos="100000">
                  <a:srgbClr val="FD493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DD17933A-B2E4-2094-4ECE-DF7181F2609A}"/>
                </a:ext>
              </a:extLst>
            </p:cNvPr>
            <p:cNvSpPr/>
            <p:nvPr/>
          </p:nvSpPr>
          <p:spPr bwMode="auto">
            <a:xfrm>
              <a:off x="9659957" y="2348878"/>
              <a:ext cx="914400" cy="914400"/>
            </a:xfrm>
            <a:prstGeom prst="ellipse">
              <a:avLst/>
            </a:prstGeom>
            <a:solidFill>
              <a:srgbClr val="FD493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 useBgFill="1"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BD900EF-C426-2143-1169-F66574B86C46}"/>
              </a:ext>
            </a:extLst>
          </p:cNvPr>
          <p:cNvSpPr/>
          <p:nvPr/>
        </p:nvSpPr>
        <p:spPr>
          <a:xfrm>
            <a:off x="6312665" y="5431316"/>
            <a:ext cx="5879335" cy="1426681"/>
          </a:xfrm>
          <a:custGeom>
            <a:avLst/>
            <a:gdLst>
              <a:gd name="connsiteX0" fmla="*/ 0 w 5879335"/>
              <a:gd name="connsiteY0" fmla="*/ 0 h 1426681"/>
              <a:gd name="connsiteX1" fmla="*/ 1578375 w 5879335"/>
              <a:gd name="connsiteY1" fmla="*/ 0 h 1426681"/>
              <a:gd name="connsiteX2" fmla="*/ 1575411 w 5879335"/>
              <a:gd name="connsiteY2" fmla="*/ 29396 h 1426681"/>
              <a:gd name="connsiteX3" fmla="*/ 2032611 w 5879335"/>
              <a:gd name="connsiteY3" fmla="*/ 486596 h 1426681"/>
              <a:gd name="connsiteX4" fmla="*/ 2489811 w 5879335"/>
              <a:gd name="connsiteY4" fmla="*/ 29396 h 1426681"/>
              <a:gd name="connsiteX5" fmla="*/ 2486848 w 5879335"/>
              <a:gd name="connsiteY5" fmla="*/ 0 h 1426681"/>
              <a:gd name="connsiteX6" fmla="*/ 3350255 w 5879335"/>
              <a:gd name="connsiteY6" fmla="*/ 0 h 1426681"/>
              <a:gd name="connsiteX7" fmla="*/ 3347292 w 5879335"/>
              <a:gd name="connsiteY7" fmla="*/ 29396 h 1426681"/>
              <a:gd name="connsiteX8" fmla="*/ 3804492 w 5879335"/>
              <a:gd name="connsiteY8" fmla="*/ 486596 h 1426681"/>
              <a:gd name="connsiteX9" fmla="*/ 4261692 w 5879335"/>
              <a:gd name="connsiteY9" fmla="*/ 29396 h 1426681"/>
              <a:gd name="connsiteX10" fmla="*/ 4258729 w 5879335"/>
              <a:gd name="connsiteY10" fmla="*/ 0 h 1426681"/>
              <a:gd name="connsiteX11" fmla="*/ 5879335 w 5879335"/>
              <a:gd name="connsiteY11" fmla="*/ 0 h 1426681"/>
              <a:gd name="connsiteX12" fmla="*/ 5879335 w 5879335"/>
              <a:gd name="connsiteY12" fmla="*/ 1426681 h 1426681"/>
              <a:gd name="connsiteX13" fmla="*/ 0 w 5879335"/>
              <a:gd name="connsiteY13" fmla="*/ 1426681 h 1426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879335" h="1426681">
                <a:moveTo>
                  <a:pt x="0" y="0"/>
                </a:moveTo>
                <a:lnTo>
                  <a:pt x="1578375" y="0"/>
                </a:lnTo>
                <a:lnTo>
                  <a:pt x="1575411" y="29396"/>
                </a:lnTo>
                <a:cubicBezTo>
                  <a:pt x="1575411" y="281901"/>
                  <a:pt x="1780106" y="486596"/>
                  <a:pt x="2032611" y="486596"/>
                </a:cubicBezTo>
                <a:cubicBezTo>
                  <a:pt x="2285116" y="486596"/>
                  <a:pt x="2489811" y="281901"/>
                  <a:pt x="2489811" y="29396"/>
                </a:cubicBezTo>
                <a:lnTo>
                  <a:pt x="2486848" y="0"/>
                </a:lnTo>
                <a:lnTo>
                  <a:pt x="3350255" y="0"/>
                </a:lnTo>
                <a:lnTo>
                  <a:pt x="3347292" y="29396"/>
                </a:lnTo>
                <a:cubicBezTo>
                  <a:pt x="3347292" y="281901"/>
                  <a:pt x="3551987" y="486596"/>
                  <a:pt x="3804492" y="486596"/>
                </a:cubicBezTo>
                <a:cubicBezTo>
                  <a:pt x="4056997" y="486596"/>
                  <a:pt x="4261692" y="281901"/>
                  <a:pt x="4261692" y="29396"/>
                </a:cubicBezTo>
                <a:lnTo>
                  <a:pt x="4258729" y="0"/>
                </a:lnTo>
                <a:lnTo>
                  <a:pt x="5879335" y="0"/>
                </a:lnTo>
                <a:lnTo>
                  <a:pt x="5879335" y="1426681"/>
                </a:lnTo>
                <a:lnTo>
                  <a:pt x="0" y="142668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B3BA21-12DD-00F4-8E18-6E4D751EF481}"/>
              </a:ext>
            </a:extLst>
          </p:cNvPr>
          <p:cNvSpPr txBox="1"/>
          <p:nvPr/>
        </p:nvSpPr>
        <p:spPr>
          <a:xfrm>
            <a:off x="7311528" y="6112498"/>
            <a:ext cx="20821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>
                <a:latin typeface="Gotham Pro Medium"/>
                <a:ea typeface="Open Sans"/>
              </a:rPr>
              <a:t>Псориаз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7E8398-408A-3A9A-B6B9-35E5E4B2D4E9}"/>
              </a:ext>
            </a:extLst>
          </p:cNvPr>
          <p:cNvSpPr txBox="1"/>
          <p:nvPr/>
        </p:nvSpPr>
        <p:spPr>
          <a:xfrm>
            <a:off x="9127474" y="5972455"/>
            <a:ext cx="19463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latin typeface="Gotham Pro Medium"/>
                <a:ea typeface="Open Sans"/>
              </a:defRPr>
            </a:lvl1pPr>
          </a:lstStyle>
          <a:p>
            <a:r>
              <a:rPr lang="ru-RU" sz="2200" dirty="0"/>
              <a:t>Себорейный </a:t>
            </a:r>
          </a:p>
          <a:p>
            <a:r>
              <a:rPr lang="ru-RU" sz="2200" dirty="0"/>
              <a:t>дерматит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356D93-A685-2DB0-9E3E-6850B64D8BA5}"/>
              </a:ext>
            </a:extLst>
          </p:cNvPr>
          <p:cNvSpPr txBox="1"/>
          <p:nvPr/>
        </p:nvSpPr>
        <p:spPr bwMode="auto">
          <a:xfrm>
            <a:off x="7816342" y="4731538"/>
            <a:ext cx="10578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  <a:latin typeface="Gotham Pro Medium"/>
                <a:ea typeface="Open Sans"/>
              </a:rPr>
              <a:t>244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82A451-F986-5D46-2756-9D3ABAF52A0F}"/>
              </a:ext>
            </a:extLst>
          </p:cNvPr>
          <p:cNvSpPr txBox="1"/>
          <p:nvPr/>
        </p:nvSpPr>
        <p:spPr bwMode="auto">
          <a:xfrm>
            <a:off x="9588223" y="2534828"/>
            <a:ext cx="10578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  <a:latin typeface="Gotham Pro Medium"/>
                <a:ea typeface="Open Sans"/>
              </a:rPr>
              <a:t>650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2E799C-40BA-03EC-D758-AA266C913BD2}"/>
              </a:ext>
            </a:extLst>
          </p:cNvPr>
          <p:cNvSpPr txBox="1"/>
          <p:nvPr/>
        </p:nvSpPr>
        <p:spPr>
          <a:xfrm>
            <a:off x="6632154" y="1023655"/>
            <a:ext cx="4441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Montserrat"/>
              </a:rPr>
              <a:t>Статистика заболеваний на 100 тыс. человек населения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C32F7F-4B7C-2462-9AE5-CFBBE2D16B09}"/>
              </a:ext>
            </a:extLst>
          </p:cNvPr>
          <p:cNvSpPr txBox="1"/>
          <p:nvPr/>
        </p:nvSpPr>
        <p:spPr bwMode="auto">
          <a:xfrm>
            <a:off x="1042932" y="1626600"/>
            <a:ext cx="5468037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defRPr/>
            </a:pPr>
            <a:r>
              <a:rPr lang="ru-RU" sz="2000" dirty="0">
                <a:latin typeface="Montserrat"/>
              </a:rPr>
              <a:t>Исходя из данных, представленных клиническими рекомендациями по </a:t>
            </a:r>
            <a:r>
              <a:rPr lang="ru-RU" sz="2000" dirty="0" err="1">
                <a:latin typeface="Montserrat"/>
              </a:rPr>
              <a:t>себорейному</a:t>
            </a:r>
            <a:r>
              <a:rPr lang="ru-RU" sz="2000" dirty="0">
                <a:latin typeface="Montserrat"/>
              </a:rPr>
              <a:t> дерматиту, его распространенность в легкой форме составляет 15-20%. В России, на 100 000 человек заболевает приблизительно 650 человек. </a:t>
            </a:r>
          </a:p>
          <a:p>
            <a:pPr indent="457200" algn="just">
              <a:defRPr/>
            </a:pPr>
            <a:r>
              <a:rPr lang="ru-RU" sz="2000" dirty="0">
                <a:latin typeface="Montserrat"/>
              </a:rPr>
              <a:t>В среднем псориазом болеют примерно 1–2% людей во всём мире. В России, в 2021 году распространённость болезни составила 244 случая на 100 000 населения.</a:t>
            </a:r>
          </a:p>
          <a:p>
            <a:pPr algn="just">
              <a:defRPr/>
            </a:pPr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4C05E49-6B93-1BA2-DF8A-737524DEC62B}"/>
              </a:ext>
            </a:extLst>
          </p:cNvPr>
          <p:cNvSpPr/>
          <p:nvPr/>
        </p:nvSpPr>
        <p:spPr bwMode="auto">
          <a:xfrm>
            <a:off x="775964" y="6536620"/>
            <a:ext cx="4563914" cy="274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dirty="0">
                <a:latin typeface="Times New Roman"/>
                <a:cs typeface="Times New Roman"/>
              </a:rPr>
              <a:t>*согласно данным клинических рекомендаций Минздрава России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343527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6317603" name="Прямоугольник 1"/>
          <p:cNvSpPr/>
          <p:nvPr/>
        </p:nvSpPr>
        <p:spPr bwMode="auto">
          <a:xfrm>
            <a:off x="164386" y="-2"/>
            <a:ext cx="554803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74898724" name="Прямоугольник 13"/>
          <p:cNvSpPr/>
          <p:nvPr/>
        </p:nvSpPr>
        <p:spPr bwMode="auto">
          <a:xfrm>
            <a:off x="164386" y="986317"/>
            <a:ext cx="554803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22482600" name="Прямоугольник 14"/>
          <p:cNvSpPr/>
          <p:nvPr/>
        </p:nvSpPr>
        <p:spPr bwMode="auto">
          <a:xfrm>
            <a:off x="164386" y="1972636"/>
            <a:ext cx="554803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9908112" name="Прямоугольник 15"/>
          <p:cNvSpPr/>
          <p:nvPr/>
        </p:nvSpPr>
        <p:spPr bwMode="auto">
          <a:xfrm>
            <a:off x="164386" y="2958955"/>
            <a:ext cx="554803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8559716" name="Прямоугольник 16"/>
          <p:cNvSpPr/>
          <p:nvPr/>
        </p:nvSpPr>
        <p:spPr bwMode="auto">
          <a:xfrm>
            <a:off x="164386" y="3945274"/>
            <a:ext cx="554803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07253126" name="Прямоугольник 17"/>
          <p:cNvSpPr/>
          <p:nvPr/>
        </p:nvSpPr>
        <p:spPr bwMode="auto">
          <a:xfrm>
            <a:off x="164386" y="4931593"/>
            <a:ext cx="554803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81983028" name="Прямоугольник 18"/>
          <p:cNvSpPr/>
          <p:nvPr/>
        </p:nvSpPr>
        <p:spPr bwMode="auto">
          <a:xfrm>
            <a:off x="164386" y="5917912"/>
            <a:ext cx="554803" cy="94008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7498239" name="TextBox 9"/>
          <p:cNvSpPr txBox="1"/>
          <p:nvPr/>
        </p:nvSpPr>
        <p:spPr bwMode="auto">
          <a:xfrm>
            <a:off x="115775" y="2834460"/>
            <a:ext cx="6527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7200">
                <a:solidFill>
                  <a:schemeClr val="bg1"/>
                </a:solidFill>
                <a:latin typeface="Gotham Pro Medium"/>
                <a:ea typeface="Open Sans"/>
                <a:cs typeface="Gotham Pro Medium"/>
              </a:rPr>
              <a:t>7</a:t>
            </a:r>
            <a:endParaRPr lang="en-US" sz="7200">
              <a:solidFill>
                <a:schemeClr val="bg1"/>
              </a:solidFill>
              <a:latin typeface="Gotham Pro Medium"/>
              <a:ea typeface="Open Sans"/>
              <a:cs typeface="Gotham Pro Medium"/>
            </a:endParaRPr>
          </a:p>
        </p:txBody>
      </p:sp>
      <p:sp>
        <p:nvSpPr>
          <p:cNvPr id="1461671587" name="TextBox 22"/>
          <p:cNvSpPr txBox="1"/>
          <p:nvPr/>
        </p:nvSpPr>
        <p:spPr bwMode="auto">
          <a:xfrm>
            <a:off x="914911" y="-238124"/>
            <a:ext cx="11113780" cy="1114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3"/>
              </a:lnSpc>
              <a:defRPr/>
            </a:pPr>
            <a:r>
              <a:rPr lang="ru-RU" sz="3600" b="1" dirty="0">
                <a:latin typeface="Montserrat"/>
              </a:rPr>
              <a:t>РЕЗУЛЬТАТЫ ПРОБЛЕМНОГО ИНТЕРВЬЮ</a:t>
            </a:r>
            <a:endParaRPr sz="1600" dirty="0"/>
          </a:p>
        </p:txBody>
      </p:sp>
      <p:graphicFrame>
        <p:nvGraphicFramePr>
          <p:cNvPr id="3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25325"/>
              </p:ext>
            </p:extLst>
          </p:nvPr>
        </p:nvGraphicFramePr>
        <p:xfrm>
          <a:off x="7038653" y="1184531"/>
          <a:ext cx="4376791" cy="1576208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21649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1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33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Возраст </a:t>
                      </a:r>
                      <a:endParaRPr dirty="0"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Количество (%)</a:t>
                      </a:r>
                      <a:endParaRPr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29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>
                          <a:latin typeface="Montserrat" panose="00000500000000000000" pitchFamily="2" charset="-52"/>
                        </a:rPr>
                        <a:t>21 год</a:t>
                      </a:r>
                      <a:endParaRPr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>
                          <a:latin typeface="Montserrat" panose="00000500000000000000" pitchFamily="2" charset="-52"/>
                        </a:rPr>
                        <a:t>38,2 %</a:t>
                      </a:r>
                      <a:endParaRPr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29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>
                          <a:latin typeface="Montserrat" panose="00000500000000000000" pitchFamily="2" charset="-52"/>
                        </a:rPr>
                        <a:t>22 года</a:t>
                      </a:r>
                      <a:endParaRPr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>
                          <a:latin typeface="Montserrat" panose="00000500000000000000" pitchFamily="2" charset="-52"/>
                        </a:rPr>
                        <a:t>17,6 %</a:t>
                      </a:r>
                      <a:endParaRPr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29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>
                          <a:latin typeface="Montserrat" panose="00000500000000000000" pitchFamily="2" charset="-52"/>
                        </a:rPr>
                        <a:t>23 года </a:t>
                      </a:r>
                      <a:endParaRPr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>
                          <a:latin typeface="Montserrat" panose="00000500000000000000" pitchFamily="2" charset="-52"/>
                        </a:rPr>
                        <a:t>14, 7</a:t>
                      </a:r>
                      <a:endParaRPr dirty="0"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2" name="Диаграмма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9692918"/>
              </p:ext>
            </p:extLst>
          </p:nvPr>
        </p:nvGraphicFramePr>
        <p:xfrm>
          <a:off x="5601875" y="2951035"/>
          <a:ext cx="6425739" cy="3924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3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0122160"/>
              </p:ext>
            </p:extLst>
          </p:nvPr>
        </p:nvGraphicFramePr>
        <p:xfrm>
          <a:off x="-131788" y="994235"/>
          <a:ext cx="7740111" cy="3680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1465533-DC14-F63B-AD63-FCC796EA2B53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6317603" name="Прямоугольник 1">
            <a:extLst>
              <a:ext uri="{FF2B5EF4-FFF2-40B4-BE49-F238E27FC236}">
                <a16:creationId xmlns:a16="http://schemas.microsoft.com/office/drawing/2014/main" id="{71391EC0-44E8-0ABA-3FF7-F31CD5D1F934}"/>
              </a:ext>
            </a:extLst>
          </p:cNvPr>
          <p:cNvSpPr/>
          <p:nvPr/>
        </p:nvSpPr>
        <p:spPr bwMode="auto">
          <a:xfrm>
            <a:off x="164386" y="-2"/>
            <a:ext cx="554803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74898724" name="Прямоугольник 13">
            <a:extLst>
              <a:ext uri="{FF2B5EF4-FFF2-40B4-BE49-F238E27FC236}">
                <a16:creationId xmlns:a16="http://schemas.microsoft.com/office/drawing/2014/main" id="{36A9005F-3000-6513-DF92-13026CB8520F}"/>
              </a:ext>
            </a:extLst>
          </p:cNvPr>
          <p:cNvSpPr/>
          <p:nvPr/>
        </p:nvSpPr>
        <p:spPr bwMode="auto">
          <a:xfrm>
            <a:off x="164386" y="986317"/>
            <a:ext cx="554803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22482600" name="Прямоугольник 14">
            <a:extLst>
              <a:ext uri="{FF2B5EF4-FFF2-40B4-BE49-F238E27FC236}">
                <a16:creationId xmlns:a16="http://schemas.microsoft.com/office/drawing/2014/main" id="{0588E0BA-3E17-AB17-8263-46BCBEE18C37}"/>
              </a:ext>
            </a:extLst>
          </p:cNvPr>
          <p:cNvSpPr/>
          <p:nvPr/>
        </p:nvSpPr>
        <p:spPr bwMode="auto">
          <a:xfrm>
            <a:off x="164386" y="1972636"/>
            <a:ext cx="554803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9908112" name="Прямоугольник 15">
            <a:extLst>
              <a:ext uri="{FF2B5EF4-FFF2-40B4-BE49-F238E27FC236}">
                <a16:creationId xmlns:a16="http://schemas.microsoft.com/office/drawing/2014/main" id="{4C6EBDC7-EC3F-75A7-F796-A02AC6347113}"/>
              </a:ext>
            </a:extLst>
          </p:cNvPr>
          <p:cNvSpPr/>
          <p:nvPr/>
        </p:nvSpPr>
        <p:spPr bwMode="auto">
          <a:xfrm>
            <a:off x="164386" y="2958955"/>
            <a:ext cx="554803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8559716" name="Прямоугольник 16">
            <a:extLst>
              <a:ext uri="{FF2B5EF4-FFF2-40B4-BE49-F238E27FC236}">
                <a16:creationId xmlns:a16="http://schemas.microsoft.com/office/drawing/2014/main" id="{7FE525AE-0475-C523-49DA-E11380588FE8}"/>
              </a:ext>
            </a:extLst>
          </p:cNvPr>
          <p:cNvSpPr/>
          <p:nvPr/>
        </p:nvSpPr>
        <p:spPr bwMode="auto">
          <a:xfrm>
            <a:off x="164386" y="3945274"/>
            <a:ext cx="554803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200"/>
              <a:t>8</a:t>
            </a:r>
            <a:endParaRPr/>
          </a:p>
        </p:txBody>
      </p:sp>
      <p:sp>
        <p:nvSpPr>
          <p:cNvPr id="1307253126" name="Прямоугольник 17">
            <a:extLst>
              <a:ext uri="{FF2B5EF4-FFF2-40B4-BE49-F238E27FC236}">
                <a16:creationId xmlns:a16="http://schemas.microsoft.com/office/drawing/2014/main" id="{7210C469-C258-88B2-97F6-FEB3E2177150}"/>
              </a:ext>
            </a:extLst>
          </p:cNvPr>
          <p:cNvSpPr/>
          <p:nvPr/>
        </p:nvSpPr>
        <p:spPr bwMode="auto">
          <a:xfrm>
            <a:off x="164386" y="4931593"/>
            <a:ext cx="554803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81983028" name="Прямоугольник 18">
            <a:extLst>
              <a:ext uri="{FF2B5EF4-FFF2-40B4-BE49-F238E27FC236}">
                <a16:creationId xmlns:a16="http://schemas.microsoft.com/office/drawing/2014/main" id="{B07FABAF-A9D9-E112-44F3-87E3A0D9F566}"/>
              </a:ext>
            </a:extLst>
          </p:cNvPr>
          <p:cNvSpPr/>
          <p:nvPr/>
        </p:nvSpPr>
        <p:spPr bwMode="auto">
          <a:xfrm>
            <a:off x="164386" y="5917912"/>
            <a:ext cx="554803" cy="94008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2656633B-8F97-DD9C-A527-AC1DDF5C2624}"/>
              </a:ext>
            </a:extLst>
          </p:cNvPr>
          <p:cNvSpPr/>
          <p:nvPr/>
        </p:nvSpPr>
        <p:spPr>
          <a:xfrm>
            <a:off x="1226078" y="493157"/>
            <a:ext cx="6279228" cy="6146492"/>
          </a:xfrm>
          <a:prstGeom prst="ellipse">
            <a:avLst/>
          </a:prstGeom>
          <a:solidFill>
            <a:srgbClr val="FCAF17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700" dirty="0">
              <a:solidFill>
                <a:schemeClr val="tx1"/>
              </a:solidFill>
              <a:latin typeface="Montserrat"/>
            </a:endParaRPr>
          </a:p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  <a:latin typeface="Montserrat"/>
              </a:rPr>
              <a:t>  Продукт направлен на эффективное и деликатное удаление огрубевшей кожи головы и ног, за счет комплекса </a:t>
            </a:r>
            <a:r>
              <a:rPr lang="ru-RU" sz="1700" dirty="0" err="1">
                <a:solidFill>
                  <a:schemeClr val="tx1"/>
                </a:solidFill>
                <a:latin typeface="Montserrat"/>
              </a:rPr>
              <a:t>биосинтезированных</a:t>
            </a:r>
            <a:r>
              <a:rPr lang="ru-RU" sz="1700" dirty="0">
                <a:solidFill>
                  <a:schemeClr val="tx1"/>
                </a:solidFill>
                <a:latin typeface="Montserrat"/>
              </a:rPr>
              <a:t> AHA- и BHA-кислот. Экстракты подобраны так, чтобы дополнить и усилить действие выбранных кислот. Обогащенные экстрактами березы, можжевельника и зверобоя, наши пилинги обладают :</a:t>
            </a:r>
          </a:p>
          <a:p>
            <a:pPr marL="342900" indent="-342900" algn="ctr">
              <a:buFont typeface="Arial"/>
              <a:buChar char="•"/>
              <a:defRPr/>
            </a:pPr>
            <a:r>
              <a:rPr lang="ru-RU" sz="1700" dirty="0">
                <a:solidFill>
                  <a:schemeClr val="tx1"/>
                </a:solidFill>
                <a:latin typeface="Montserrat"/>
              </a:rPr>
              <a:t>мощная регенерация;</a:t>
            </a:r>
          </a:p>
          <a:p>
            <a:pPr marL="342900" indent="-342900" algn="ctr">
              <a:buFont typeface="Arial"/>
              <a:buChar char="•"/>
              <a:defRPr/>
            </a:pPr>
            <a:r>
              <a:rPr lang="ru-RU" sz="1700" dirty="0">
                <a:solidFill>
                  <a:schemeClr val="tx1"/>
                </a:solidFill>
                <a:latin typeface="Montserrat"/>
              </a:rPr>
              <a:t>противовоспалительное;</a:t>
            </a:r>
          </a:p>
          <a:p>
            <a:pPr marL="342900" indent="-342900" algn="ctr">
              <a:buFont typeface="Arial"/>
              <a:buChar char="•"/>
              <a:defRPr/>
            </a:pPr>
            <a:r>
              <a:rPr lang="ru-RU" sz="1700" dirty="0">
                <a:solidFill>
                  <a:schemeClr val="tx1"/>
                </a:solidFill>
                <a:latin typeface="Montserrat"/>
              </a:rPr>
              <a:t>антисептическое. </a:t>
            </a:r>
          </a:p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  <a:latin typeface="Montserrat"/>
              </a:rPr>
              <a:t>Они эффективно борются с бактериями и грибками, дезодорируют и очищают кожу, а также стимулируют микроциркуляцию. Продукт имеет натуральный состав</a:t>
            </a:r>
            <a:r>
              <a:rPr lang="ru-RU" sz="1800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. </a:t>
            </a:r>
            <a:endParaRPr lang="ru-RU" sz="1800" dirty="0">
              <a:latin typeface="Times New Roman"/>
              <a:cs typeface="Times New Roman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C82FC34-1840-EA83-AFED-F108323D6A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77" t="3142" r="12718" b="3142"/>
          <a:stretch>
            <a:fillRect/>
          </a:stretch>
        </p:blipFill>
        <p:spPr>
          <a:xfrm>
            <a:off x="6631455" y="438883"/>
            <a:ext cx="6279228" cy="6146492"/>
          </a:xfrm>
          <a:custGeom>
            <a:avLst/>
            <a:gdLst>
              <a:gd name="connsiteX0" fmla="*/ 2109731 w 4219462"/>
              <a:gd name="connsiteY0" fmla="*/ 0 h 4105954"/>
              <a:gd name="connsiteX1" fmla="*/ 4219462 w 4219462"/>
              <a:gd name="connsiteY1" fmla="*/ 2052977 h 4105954"/>
              <a:gd name="connsiteX2" fmla="*/ 2109731 w 4219462"/>
              <a:gd name="connsiteY2" fmla="*/ 4105954 h 4105954"/>
              <a:gd name="connsiteX3" fmla="*/ 0 w 4219462"/>
              <a:gd name="connsiteY3" fmla="*/ 2052977 h 4105954"/>
              <a:gd name="connsiteX4" fmla="*/ 2109731 w 4219462"/>
              <a:gd name="connsiteY4" fmla="*/ 0 h 4105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9462" h="4105954">
                <a:moveTo>
                  <a:pt x="2109731" y="0"/>
                </a:moveTo>
                <a:cubicBezTo>
                  <a:pt x="3274904" y="0"/>
                  <a:pt x="4219462" y="919149"/>
                  <a:pt x="4219462" y="2052977"/>
                </a:cubicBezTo>
                <a:cubicBezTo>
                  <a:pt x="4219462" y="3186805"/>
                  <a:pt x="3274904" y="4105954"/>
                  <a:pt x="2109731" y="4105954"/>
                </a:cubicBezTo>
                <a:cubicBezTo>
                  <a:pt x="944559" y="4105954"/>
                  <a:pt x="0" y="3186805"/>
                  <a:pt x="0" y="2052977"/>
                </a:cubicBezTo>
                <a:cubicBezTo>
                  <a:pt x="0" y="919149"/>
                  <a:pt x="944559" y="0"/>
                  <a:pt x="2109731" y="0"/>
                </a:cubicBez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483D9E-8A1E-18D1-4CDB-2383C2478F0E}"/>
              </a:ext>
            </a:extLst>
          </p:cNvPr>
          <p:cNvSpPr txBox="1"/>
          <p:nvPr/>
        </p:nvSpPr>
        <p:spPr bwMode="auto">
          <a:xfrm>
            <a:off x="7231443" y="2911964"/>
            <a:ext cx="50792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chemeClr val="bg1"/>
                </a:solidFill>
                <a:latin typeface="Montserrat"/>
              </a:rPr>
              <a:t>Решение</a:t>
            </a:r>
          </a:p>
        </p:txBody>
      </p:sp>
    </p:spTree>
    <p:extLst>
      <p:ext uri="{BB962C8B-B14F-4D97-AF65-F5344CB8AC3E}">
        <p14:creationId xmlns:p14="http://schemas.microsoft.com/office/powerpoint/2010/main" val="4289407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1782844" name="Прямоугольник 1"/>
          <p:cNvSpPr/>
          <p:nvPr/>
        </p:nvSpPr>
        <p:spPr bwMode="auto">
          <a:xfrm>
            <a:off x="164386" y="0"/>
            <a:ext cx="554803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66337817" name="Прямоугольник 13"/>
          <p:cNvSpPr/>
          <p:nvPr/>
        </p:nvSpPr>
        <p:spPr bwMode="auto">
          <a:xfrm>
            <a:off x="164386" y="986317"/>
            <a:ext cx="554803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4644790" name="Прямоугольник 14"/>
          <p:cNvSpPr/>
          <p:nvPr/>
        </p:nvSpPr>
        <p:spPr bwMode="auto">
          <a:xfrm>
            <a:off x="164386" y="1972636"/>
            <a:ext cx="554803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5538218" name="Прямоугольник 15"/>
          <p:cNvSpPr/>
          <p:nvPr/>
        </p:nvSpPr>
        <p:spPr bwMode="auto">
          <a:xfrm>
            <a:off x="164386" y="2958955"/>
            <a:ext cx="554803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81788592" name="Прямоугольник 16"/>
          <p:cNvSpPr/>
          <p:nvPr/>
        </p:nvSpPr>
        <p:spPr bwMode="auto">
          <a:xfrm>
            <a:off x="164386" y="3945274"/>
            <a:ext cx="554803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15358088" name="Прямоугольник 17"/>
          <p:cNvSpPr/>
          <p:nvPr/>
        </p:nvSpPr>
        <p:spPr bwMode="auto">
          <a:xfrm>
            <a:off x="164386" y="4931593"/>
            <a:ext cx="554803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08474766" name="Прямоугольник 18"/>
          <p:cNvSpPr/>
          <p:nvPr/>
        </p:nvSpPr>
        <p:spPr bwMode="auto">
          <a:xfrm>
            <a:off x="164386" y="5917912"/>
            <a:ext cx="554803" cy="94008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68780479" name="TextBox 12"/>
          <p:cNvSpPr txBox="1"/>
          <p:nvPr/>
        </p:nvSpPr>
        <p:spPr bwMode="auto">
          <a:xfrm>
            <a:off x="103891" y="4869999"/>
            <a:ext cx="6527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7200">
                <a:solidFill>
                  <a:schemeClr val="bg1"/>
                </a:solidFill>
                <a:latin typeface="Gotham Pro Medium"/>
                <a:ea typeface="Open Sans"/>
                <a:cs typeface="Gotham Pro Medium"/>
              </a:rPr>
              <a:t>9</a:t>
            </a:r>
            <a:endParaRPr lang="en-US" sz="7200">
              <a:solidFill>
                <a:schemeClr val="bg1"/>
              </a:solidFill>
              <a:latin typeface="Gotham Pro Medium"/>
              <a:ea typeface="Open Sans"/>
              <a:cs typeface="Gotham Pro Medium"/>
            </a:endParaRPr>
          </a:p>
        </p:txBody>
      </p:sp>
      <p:sp>
        <p:nvSpPr>
          <p:cNvPr id="1015575559" name="TextBox 22"/>
          <p:cNvSpPr txBox="1"/>
          <p:nvPr/>
        </p:nvSpPr>
        <p:spPr bwMode="auto">
          <a:xfrm>
            <a:off x="917940" y="-128338"/>
            <a:ext cx="11112509" cy="1114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3"/>
              </a:lnSpc>
              <a:defRPr/>
            </a:pPr>
            <a:r>
              <a:rPr lang="ru-RU" sz="4800" b="1" dirty="0">
                <a:latin typeface="Montserrat"/>
              </a:rPr>
              <a:t>КОНКУРЕНТЫ </a:t>
            </a:r>
            <a:r>
              <a:rPr lang="ru-RU" sz="3600" b="0" dirty="0">
                <a:latin typeface="Montserrat"/>
              </a:rPr>
              <a:t>(пилинг для головы)</a:t>
            </a:r>
            <a:endParaRPr sz="3600" b="0" dirty="0"/>
          </a:p>
        </p:txBody>
      </p:sp>
      <p:graphicFrame>
        <p:nvGraphicFramePr>
          <p:cNvPr id="910536187" name="Таблица 91053618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6209556"/>
              </p:ext>
            </p:extLst>
          </p:nvPr>
        </p:nvGraphicFramePr>
        <p:xfrm>
          <a:off x="854442" y="1080280"/>
          <a:ext cx="11144934" cy="56085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34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864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КОНКУРЕНТ</a:t>
                      </a:r>
                      <a:endParaRPr sz="16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>
                    <a:solidFill>
                      <a:srgbClr val="FD49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6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ПРОДУКТ</a:t>
                      </a:r>
                      <a:endParaRPr sz="16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6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ХАРАКТЕРИСТИКА ПРОДУКТА</a:t>
                      </a:r>
                      <a:endParaRPr sz="16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1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НАШИ КОНКУРЕНТНЫЕ ПРЕИМУЩЕСТВА</a:t>
                      </a:r>
                      <a:endParaRPr sz="16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>
                    <a:solidFill>
                      <a:srgbClr val="FCAF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1917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b="1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ART&amp;FACT</a:t>
                      </a:r>
                      <a:endParaRPr sz="1200" b="1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 algn="l">
                        <a:defRPr/>
                      </a:pPr>
                      <a:endParaRPr sz="1200" b="1" dirty="0"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Очищающий кислотный пилинг для кожи головы для всех типов кожи с молочной кислотой 11% и гликолевой кислотой 5%</a:t>
                      </a:r>
                      <a:endParaRPr sz="1400" b="0" i="0" u="none" strike="noStrike" cap="none" spc="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u="none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Активные компоненты: </a:t>
                      </a:r>
                      <a:r>
                        <a:rPr sz="1400" b="0" u="none" dirty="0" err="1">
                          <a:solidFill>
                            <a:srgbClr val="001A34"/>
                          </a:solidFill>
                          <a:latin typeface="Montserrat" panose="00000500000000000000" pitchFamily="2" charset="-52"/>
                        </a:rPr>
                        <a:t>Молочная</a:t>
                      </a:r>
                      <a:r>
                        <a:rPr sz="1400" b="0" u="none" dirty="0">
                          <a:solidFill>
                            <a:srgbClr val="001A34"/>
                          </a:solidFill>
                          <a:latin typeface="Montserrat" panose="00000500000000000000" pitchFamily="2" charset="-52"/>
                        </a:rPr>
                        <a:t> и </a:t>
                      </a:r>
                      <a:r>
                        <a:rPr sz="1400" b="0" u="none" dirty="0" err="1">
                          <a:solidFill>
                            <a:srgbClr val="001A34"/>
                          </a:solidFill>
                          <a:latin typeface="Montserrat" panose="00000500000000000000" pitchFamily="2" charset="-52"/>
                        </a:rPr>
                        <a:t>гликолевая</a:t>
                      </a:r>
                      <a:r>
                        <a:rPr sz="1400" b="0" u="none" dirty="0">
                          <a:solidFill>
                            <a:srgbClr val="001A34"/>
                          </a:solidFill>
                          <a:latin typeface="Montserrat" panose="00000500000000000000" pitchFamily="2" charset="-52"/>
                        </a:rPr>
                        <a:t> </a:t>
                      </a:r>
                      <a:r>
                        <a:rPr sz="1400" b="0" u="none" dirty="0" err="1">
                          <a:solidFill>
                            <a:srgbClr val="001A34"/>
                          </a:solidFill>
                          <a:latin typeface="Montserrat" panose="00000500000000000000" pitchFamily="2" charset="-52"/>
                        </a:rPr>
                        <a:t>кислота</a:t>
                      </a:r>
                      <a:endParaRPr sz="1400" b="0" u="none" dirty="0">
                        <a:solidFill>
                          <a:srgbClr val="001A34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u="none" dirty="0">
                          <a:solidFill>
                            <a:srgbClr val="001A34"/>
                          </a:solidFill>
                          <a:latin typeface="Montserrat" panose="00000500000000000000" pitchFamily="2" charset="-52"/>
                        </a:rPr>
                        <a:t>Производитель: Россия</a:t>
                      </a:r>
                      <a:endParaRPr sz="1400" b="0" u="none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u="none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Объем: 150 мл</a:t>
                      </a:r>
                      <a:endParaRPr dirty="0"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u="none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В составе присутствуют консерванты</a:t>
                      </a:r>
                      <a:endParaRPr sz="1400" b="0" i="0" u="none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u="none" strike="noStrike" cap="none" spc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- Натуральность: 92% ингредиентов натурального происхождения, без парабенов, консервантов, сульфатов и силиконов.</a:t>
                      </a:r>
                      <a:endParaRPr sz="1400" b="0" u="none" strike="noStrike" cap="none" spc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u="none" strike="noStrike" cap="none" spc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- Эффективный комплекс кислот: молочная, винная и салициловая кислоты для глубокого очищения и обновления кожи головы.</a:t>
                      </a:r>
                      <a:endParaRPr sz="1400" b="0" u="none" strike="noStrike" cap="none" spc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u="none" strike="noStrike" cap="none" spc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- Увлажнение и питание: интенсивная гидратация и питание, предотвращающие сухость и дразнение.</a:t>
                      </a:r>
                      <a:endParaRPr sz="1400" b="0" u="none" strike="noStrike" cap="none" spc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u="none" strike="noStrike" cap="none" spc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- Антибактериальные и противовоспалительные свойства: помогает бороться с бактериями и воспалениями, поддерживая здоровье кожи головы.</a:t>
                      </a:r>
                      <a:endParaRPr sz="1400" b="0" u="none" strike="noStrike" cap="none" spc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u="none" strike="noStrike" cap="none" spc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- Удобная упаковка 100 мл: компактный размер для комфортного использования дома и в поездках.</a:t>
                      </a:r>
                      <a:endParaRPr sz="1400" b="0" u="none" strike="noStrike" cap="none" spc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1400" b="0" u="none" strike="noStrike" cap="none" spc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1400" b="0" i="0" u="none" strike="noStrike" cap="none" spc="0">
                        <a:solidFill>
                          <a:schemeClr val="tx1"/>
                        </a:solidFill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386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b="1" u="none" strike="noStrike" cap="none" spc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Parli cosmetics</a:t>
                      </a:r>
                      <a:endParaRPr sz="1200" b="1"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u="none" strike="noStrike" cap="none" spc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Шампунь-пилинг серии «Parli Cosmetics» с АНА-кислотами и ментолом</a:t>
                      </a:r>
                      <a:endParaRPr sz="1400" b="0" i="0" u="none" strike="noStrike" cap="none" spc="0">
                        <a:solidFill>
                          <a:schemeClr val="tx1"/>
                        </a:solidFill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Активные компоненты: AHA-кислоты и ментол</a:t>
                      </a:r>
                      <a:endParaRPr sz="1400" b="0" u="none" dirty="0">
                        <a:solidFill>
                          <a:srgbClr val="001A34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u="none" strike="noStrike" cap="none" spc="0" dirty="0">
                          <a:solidFill>
                            <a:srgbClr val="001A34"/>
                          </a:solidFill>
                          <a:latin typeface="Montserrat" panose="00000500000000000000" pitchFamily="2" charset="-52"/>
                        </a:rPr>
                        <a:t>Производитель: Россия</a:t>
                      </a:r>
                      <a:endParaRPr sz="1400" b="0" u="none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Объем: 250 мл</a:t>
                      </a:r>
                      <a:endParaRPr dirty="0"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В составе присутствуют консерванты и сульфаты</a:t>
                      </a:r>
                      <a:endParaRPr sz="1400" b="0" i="0" u="none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28575" algn="ctr">
                      <a:solidFill>
                        <a:srgbClr val="5B9BD5"/>
                      </a:solidFill>
                    </a:lnL>
                    <a:lnR w="28575" algn="ctr">
                      <a:solidFill>
                        <a:srgbClr val="5B9BD5"/>
                      </a:solidFill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415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1" u="none" strike="noStrike" cap="none" spc="0">
                          <a:solidFill>
                            <a:schemeClr val="dk1"/>
                          </a:solidFill>
                          <a:latin typeface="Montserrat" panose="00000500000000000000" pitchFamily="2" charset="-52"/>
                        </a:rPr>
                        <a:t>La'dor</a:t>
                      </a:r>
                      <a:r>
                        <a:rPr lang="ru-RU" sz="1200" b="0" u="none" strike="noStrike" cap="none" spc="0">
                          <a:solidFill>
                            <a:schemeClr val="dk1"/>
                          </a:solidFill>
                          <a:latin typeface="Montserrat" panose="00000500000000000000" pitchFamily="2" charset="-52"/>
                        </a:rPr>
                        <a:t> </a:t>
                      </a:r>
                      <a:endParaRPr sz="1200"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u="none" strike="noStrike" cap="none" spc="0">
                          <a:solidFill>
                            <a:schemeClr val="dk1"/>
                          </a:solidFill>
                          <a:latin typeface="Montserrat" panose="00000500000000000000" pitchFamily="2" charset="-52"/>
                        </a:rPr>
                        <a:t>Пилинг для кожи головы с чайным деревом, глубоко очищающая маска для укрепления и роста волос</a:t>
                      </a:r>
                      <a:endParaRPr sz="1400"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Активные компоненты: масло чайного дерева, мята, прополис и муцин</a:t>
                      </a:r>
                      <a:endParaRPr sz="1400" b="0" u="none" dirty="0">
                        <a:solidFill>
                          <a:srgbClr val="001A34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u="none" strike="noStrike" cap="none" spc="0" dirty="0">
                          <a:solidFill>
                            <a:srgbClr val="001A34"/>
                          </a:solidFill>
                          <a:latin typeface="Montserrat" panose="00000500000000000000" pitchFamily="2" charset="-52"/>
                        </a:rPr>
                        <a:t>Производитель: Корея</a:t>
                      </a:r>
                      <a:endParaRPr sz="1400" b="0" u="none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Объем: 200 мл</a:t>
                      </a:r>
                      <a:endParaRPr dirty="0"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В составе присутствуют консерванты, </a:t>
                      </a:r>
                      <a:r>
                        <a:rPr lang="ru-RU" sz="1400" b="0" u="none" strike="noStrike" cap="none" spc="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парабены</a:t>
                      </a:r>
                      <a:r>
                        <a:rPr lang="ru-RU" sz="1400" b="0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и силиконы</a:t>
                      </a:r>
                      <a:endParaRPr sz="1400" b="0" i="0" u="none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28575" algn="ctr">
                      <a:solidFill>
                        <a:srgbClr val="5B9BD5"/>
                      </a:solidFill>
                    </a:lnL>
                    <a:lnR w="28575" algn="ctr">
                      <a:solidFill>
                        <a:srgbClr val="5B9BD5"/>
                      </a:solidFill>
                    </a:lnR>
                    <a:lnB w="28575" algn="ctr">
                      <a:solidFill>
                        <a:srgbClr val="5B9BD5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031320" name="Прямоугольник 1"/>
          <p:cNvSpPr/>
          <p:nvPr/>
        </p:nvSpPr>
        <p:spPr bwMode="auto">
          <a:xfrm>
            <a:off x="164386" y="0"/>
            <a:ext cx="554803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76903898" name="Прямоугольник 13"/>
          <p:cNvSpPr/>
          <p:nvPr/>
        </p:nvSpPr>
        <p:spPr bwMode="auto">
          <a:xfrm>
            <a:off x="164386" y="986317"/>
            <a:ext cx="554803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9748756" name="Прямоугольник 14"/>
          <p:cNvSpPr/>
          <p:nvPr/>
        </p:nvSpPr>
        <p:spPr bwMode="auto">
          <a:xfrm>
            <a:off x="164386" y="1972636"/>
            <a:ext cx="554803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5167045" name="Прямоугольник 15"/>
          <p:cNvSpPr/>
          <p:nvPr/>
        </p:nvSpPr>
        <p:spPr bwMode="auto">
          <a:xfrm>
            <a:off x="164386" y="2958955"/>
            <a:ext cx="554803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63671885" name="Прямоугольник 16"/>
          <p:cNvSpPr/>
          <p:nvPr/>
        </p:nvSpPr>
        <p:spPr bwMode="auto">
          <a:xfrm>
            <a:off x="164386" y="3945274"/>
            <a:ext cx="554803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78420067" name="Прямоугольник 17"/>
          <p:cNvSpPr/>
          <p:nvPr/>
        </p:nvSpPr>
        <p:spPr bwMode="auto">
          <a:xfrm>
            <a:off x="164386" y="4931593"/>
            <a:ext cx="554803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66393773" name="Прямоугольник 18"/>
          <p:cNvSpPr/>
          <p:nvPr/>
        </p:nvSpPr>
        <p:spPr bwMode="auto">
          <a:xfrm>
            <a:off x="164386" y="5917912"/>
            <a:ext cx="554803" cy="94008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42684576" name="TextBox 12"/>
          <p:cNvSpPr txBox="1"/>
          <p:nvPr/>
        </p:nvSpPr>
        <p:spPr bwMode="auto">
          <a:xfrm>
            <a:off x="65009" y="5047692"/>
            <a:ext cx="753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4000">
                <a:solidFill>
                  <a:schemeClr val="bg1"/>
                </a:solidFill>
                <a:latin typeface="Gotham Pro Medium"/>
                <a:ea typeface="Open Sans"/>
                <a:cs typeface="Gotham Pro Medium"/>
              </a:rPr>
              <a:t>10</a:t>
            </a:r>
            <a:endParaRPr lang="en-US" sz="4000">
              <a:solidFill>
                <a:schemeClr val="bg1"/>
              </a:solidFill>
              <a:latin typeface="Gotham Pro Medium"/>
              <a:ea typeface="Open Sans"/>
              <a:cs typeface="Gotham Pro Medium"/>
            </a:endParaRPr>
          </a:p>
        </p:txBody>
      </p:sp>
      <p:sp>
        <p:nvSpPr>
          <p:cNvPr id="791815191" name="TextBox 22"/>
          <p:cNvSpPr txBox="1"/>
          <p:nvPr/>
        </p:nvSpPr>
        <p:spPr bwMode="auto">
          <a:xfrm>
            <a:off x="917940" y="-128338"/>
            <a:ext cx="11083592" cy="1114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3"/>
              </a:lnSpc>
              <a:defRPr/>
            </a:pPr>
            <a:r>
              <a:rPr lang="ru-RU" sz="4800" b="1">
                <a:latin typeface="Montserrat"/>
              </a:rPr>
              <a:t>КОНКУРЕНТЫ </a:t>
            </a:r>
            <a:r>
              <a:rPr lang="ru-RU" sz="3600" b="0">
                <a:latin typeface="Montserrat"/>
              </a:rPr>
              <a:t>(пилинг для ног)</a:t>
            </a:r>
            <a:endParaRPr sz="3600" b="0"/>
          </a:p>
        </p:txBody>
      </p:sp>
      <p:graphicFrame>
        <p:nvGraphicFramePr>
          <p:cNvPr id="219376907" name="Таблица 21937690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7309640"/>
              </p:ext>
            </p:extLst>
          </p:nvPr>
        </p:nvGraphicFramePr>
        <p:xfrm>
          <a:off x="818565" y="1099625"/>
          <a:ext cx="11144934" cy="600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9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6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34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201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КОНКУРЕНТ</a:t>
                      </a:r>
                      <a:endParaRPr sz="16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>
                    <a:solidFill>
                      <a:srgbClr val="FD49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ПРОДУКТ</a:t>
                      </a:r>
                      <a:endParaRPr sz="18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ХАРАКТЕРИСТИКА ПРОДУКТА</a:t>
                      </a:r>
                      <a:endParaRPr sz="18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1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НАШИ КОНКУРЕНТНЫЕ ПРЕИМУЩЕСТВА</a:t>
                      </a:r>
                      <a:endParaRPr sz="18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>
                    <a:solidFill>
                      <a:srgbClr val="FCAF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254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b="1" u="none" strike="noStrike" cap="none" spc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Plazan</a:t>
                      </a:r>
                      <a:endParaRPr sz="1400" b="1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 algn="l">
                        <a:defRPr/>
                      </a:pPr>
                      <a:endParaRPr sz="1400" b="1"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Мягкий пилинг для ног с молочной кислотой</a:t>
                      </a:r>
                      <a:endParaRPr sz="1400" b="0" i="0" u="none" strike="noStrike" cap="none" spc="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Активные компоненты: </a:t>
                      </a:r>
                      <a:r>
                        <a:rPr lang="ru-RU" sz="1400" b="0" u="none" strike="noStrike" cap="none" spc="0" dirty="0">
                          <a:solidFill>
                            <a:srgbClr val="001A34"/>
                          </a:solidFill>
                          <a:latin typeface="Montserrat" panose="00000500000000000000" pitchFamily="2" charset="-52"/>
                        </a:rPr>
                        <a:t>Молочная кислота, мочевина, экстракт коры дуба, экстракт календулы и лаванды, ментол</a:t>
                      </a:r>
                      <a:endParaRPr sz="1400" b="0" u="none" dirty="0">
                        <a:solidFill>
                          <a:srgbClr val="001A34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u="none" strike="noStrike" cap="none" spc="0" dirty="0">
                          <a:solidFill>
                            <a:srgbClr val="001A34"/>
                          </a:solidFill>
                          <a:latin typeface="Montserrat" panose="00000500000000000000" pitchFamily="2" charset="-52"/>
                        </a:rPr>
                        <a:t>Производитель: Россия</a:t>
                      </a:r>
                      <a:endParaRPr sz="1400" b="0" u="none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Объем: 75 мл</a:t>
                      </a:r>
                      <a:endParaRPr sz="1400" b="0" u="none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В составе присутствуют консерванты и токсичный антиоксидант</a:t>
                      </a:r>
                      <a:endParaRPr sz="1400" b="0" u="none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endParaRPr sz="1400" b="0" i="0" u="none" strike="noStrike" cap="none" spc="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- Оптимальная упаковка 100 мл: удобно для использования в домашних условиях и в поездках.</a:t>
                      </a:r>
                      <a:endParaRPr sz="1400" b="0" u="none" strike="noStrike" cap="none" spc="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- Эффективный комплекс кислот: молочная, винная и салициловая кислоты для глубокого очищения и обновления кожи ног.</a:t>
                      </a:r>
                      <a:endParaRPr sz="1400" b="0" u="none" strike="noStrike" cap="none" spc="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- 92% натуральные ингредиенты: безопасный состав без </a:t>
                      </a:r>
                      <a:r>
                        <a:rPr lang="ru-RU" sz="1400" b="0" u="none" strike="noStrike" cap="none" spc="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парабенов</a:t>
                      </a:r>
                      <a:r>
                        <a:rPr lang="ru-RU" sz="1400" b="0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, консервантов, сульфатов и силиконов.</a:t>
                      </a:r>
                      <a:endParaRPr sz="1400" b="0" u="none" strike="noStrike" cap="none" spc="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- Увлажнение и питание: поддержка здоровья кожи, предотвращающая ее сухость.</a:t>
                      </a:r>
                      <a:endParaRPr sz="1400" b="0" u="none" strike="noStrike" cap="none" spc="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- Антибактериальные и противовоспалительные свойства: защищает от бактерий и облегчает воспаления.</a:t>
                      </a:r>
                      <a:endParaRPr sz="1400" b="0" u="none" strike="noStrike" cap="none" spc="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- Дезодорирующие компоненты: обеспечивают свежесть и комфорт на весь день.</a:t>
                      </a:r>
                      <a:endParaRPr sz="1400" b="0" u="none" strike="noStrike" cap="none" spc="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endParaRPr sz="1400" b="0" dirty="0"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633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b="1" u="none" strike="noStrike" cap="none" spc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БЕЛИТА</a:t>
                      </a:r>
                      <a:endParaRPr sz="1400" b="1">
                        <a:solidFill>
                          <a:schemeClr val="tx1"/>
                        </a:solidFill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u="none" strike="noStrike" cap="none" spc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Пилинг кислотный для размягчения загрубевшей кожи стоп</a:t>
                      </a:r>
                      <a:endParaRPr sz="1400" b="0" i="0" u="none" strike="noStrike" cap="none" spc="0">
                        <a:solidFill>
                          <a:schemeClr val="tx1"/>
                        </a:solidFill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Активные компоненты: </a:t>
                      </a:r>
                      <a:r>
                        <a:rPr lang="ru-RU" sz="1400" b="0" u="none" strike="noStrike" cap="none" spc="0" dirty="0">
                          <a:solidFill>
                            <a:srgbClr val="001A34"/>
                          </a:solidFill>
                          <a:latin typeface="Montserrat" panose="00000500000000000000" pitchFamily="2" charset="-52"/>
                        </a:rPr>
                        <a:t>Молочная кислота, масло кокоса и эфирное масло чайного дерева</a:t>
                      </a:r>
                      <a:endParaRPr sz="1400" b="0" u="none" strike="noStrike" cap="none" spc="0" dirty="0">
                        <a:solidFill>
                          <a:srgbClr val="001A34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u="none" strike="noStrike" cap="none" spc="0" dirty="0">
                          <a:solidFill>
                            <a:srgbClr val="001A34"/>
                          </a:solidFill>
                          <a:latin typeface="Montserrat" panose="00000500000000000000" pitchFamily="2" charset="-52"/>
                        </a:rPr>
                        <a:t>Производитель: Беларусь</a:t>
                      </a:r>
                      <a:endParaRPr sz="1400" b="0" u="none" dirty="0">
                        <a:solidFill>
                          <a:srgbClr val="001A34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Объем: 100 мл</a:t>
                      </a:r>
                      <a:endParaRPr dirty="0"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В составе присутствуют </a:t>
                      </a:r>
                      <a:r>
                        <a:rPr lang="ru-RU" sz="1400" b="0" u="none" strike="noStrike" cap="none" spc="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парабены</a:t>
                      </a:r>
                      <a:r>
                        <a:rPr lang="ru-RU" sz="1400" b="0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и консерванты</a:t>
                      </a:r>
                      <a:endParaRPr sz="1400" b="0" i="0" u="none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28575" algn="ctr">
                      <a:solidFill>
                        <a:srgbClr val="5B9BD5"/>
                      </a:solidFill>
                    </a:lnL>
                    <a:lnR w="28575" algn="ctr">
                      <a:solidFill>
                        <a:srgbClr val="5B9BD5"/>
                      </a:solidFill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63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 b="1">
                          <a:latin typeface="Montserrat" panose="00000500000000000000" pitchFamily="2" charset="-52"/>
                        </a:rPr>
                        <a:t>GREEN MAMA</a:t>
                      </a:r>
                      <a:r>
                        <a:rPr sz="1200">
                          <a:latin typeface="Montserrat" panose="00000500000000000000" pitchFamily="2" charset="-52"/>
                        </a:rPr>
                        <a:t> </a:t>
                      </a:r>
                      <a:endParaRPr sz="1200"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u="none" spc="14">
                          <a:solidFill>
                            <a:srgbClr val="1E1E1E"/>
                          </a:solidFill>
                          <a:latin typeface="Montserrat" panose="00000500000000000000" pitchFamily="2" charset="-52"/>
                        </a:rPr>
                        <a:t>Гель-пенка для ног «гладкие пяточки»</a:t>
                      </a:r>
                      <a:endParaRPr sz="1200" b="0">
                        <a:solidFill>
                          <a:schemeClr val="tx1"/>
                        </a:solidFill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Активные компоненты: </a:t>
                      </a:r>
                      <a:r>
                        <a:rPr lang="ru-RU" sz="1200" b="0" u="none" strike="noStrike" cap="none" spc="0" dirty="0">
                          <a:solidFill>
                            <a:srgbClr val="001A34"/>
                          </a:solidFill>
                          <a:latin typeface="Montserrat" panose="00000500000000000000" pitchFamily="2" charset="-52"/>
                        </a:rPr>
                        <a:t>уксус яблочного сидра, эфирное масло австралийского чайного дерева, экстракты шалфея, календулы и полыни</a:t>
                      </a:r>
                      <a:endParaRPr sz="1200" b="0" u="none" dirty="0">
                        <a:solidFill>
                          <a:srgbClr val="001A34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200" b="0" u="none" strike="noStrike" cap="none" spc="0" dirty="0">
                          <a:solidFill>
                            <a:srgbClr val="001A34"/>
                          </a:solidFill>
                          <a:latin typeface="Montserrat" panose="00000500000000000000" pitchFamily="2" charset="-52"/>
                        </a:rPr>
                        <a:t>Производитель: Россия</a:t>
                      </a:r>
                      <a:endParaRPr sz="1200" b="0" u="none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200" b="0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Объем: 200 мл</a:t>
                      </a:r>
                      <a:endParaRPr dirty="0"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200" b="0" u="none" strike="noStrike" cap="none" spc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В составе присутствуют сульфаты и консерванты </a:t>
                      </a:r>
                      <a:endParaRPr sz="1200" b="0" i="0" u="none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  <a:cs typeface="Caladea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28575" algn="ctr">
                      <a:solidFill>
                        <a:srgbClr val="5B9BD5"/>
                      </a:solidFill>
                    </a:lnL>
                    <a:lnR w="28575" algn="ctr">
                      <a:solidFill>
                        <a:srgbClr val="5B9BD5"/>
                      </a:solidFill>
                    </a:lnR>
                    <a:lnB w="28575" algn="ctr">
                      <a:solidFill>
                        <a:srgbClr val="5B9BD5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3F2190D-6424-CB53-611F-A27E027E6BA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Овал 12">
            <a:extLst>
              <a:ext uri="{FF2B5EF4-FFF2-40B4-BE49-F238E27FC236}">
                <a16:creationId xmlns:a16="http://schemas.microsoft.com/office/drawing/2014/main" id="{86E840EC-0B86-851B-3FC8-2397C99A3805}"/>
              </a:ext>
            </a:extLst>
          </p:cNvPr>
          <p:cNvSpPr/>
          <p:nvPr/>
        </p:nvSpPr>
        <p:spPr>
          <a:xfrm>
            <a:off x="1201129" y="355754"/>
            <a:ext cx="6279227" cy="6146492"/>
          </a:xfrm>
          <a:prstGeom prst="ellipse">
            <a:avLst/>
          </a:prstGeom>
          <a:solidFill>
            <a:srgbClr val="B5D8E1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Montserrat"/>
              </a:rPr>
              <a:t>Наш продукт — это деликатное решение для всех типов кожи. Удаление огрубевшей кожи головы и ног проходит эффективнее, благодаря уникальному комплексу </a:t>
            </a:r>
            <a:r>
              <a:rPr lang="ru-RU" dirty="0" err="1">
                <a:solidFill>
                  <a:schemeClr val="tx1"/>
                </a:solidFill>
                <a:latin typeface="Montserrat"/>
              </a:rPr>
              <a:t>биосинтезированных</a:t>
            </a:r>
            <a:r>
              <a:rPr lang="ru-RU" dirty="0">
                <a:solidFill>
                  <a:schemeClr val="tx1"/>
                </a:solidFill>
                <a:latin typeface="Montserrat"/>
              </a:rPr>
              <a:t> AHA- и BHA-кислот, разработанных специального для данного продукта. </a:t>
            </a:r>
          </a:p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Montserrat"/>
              </a:rPr>
              <a:t>Наши пилинги содержат высококачественные натуральные ингредиенты без </a:t>
            </a:r>
            <a:r>
              <a:rPr lang="ru-RU" dirty="0" err="1">
                <a:solidFill>
                  <a:schemeClr val="tx1"/>
                </a:solidFill>
                <a:latin typeface="Montserrat"/>
              </a:rPr>
              <a:t>парабенов</a:t>
            </a:r>
            <a:r>
              <a:rPr lang="ru-RU" dirty="0">
                <a:solidFill>
                  <a:schemeClr val="tx1"/>
                </a:solidFill>
                <a:latin typeface="Montserrat"/>
              </a:rPr>
              <a:t>, сульфатов и консервантов.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0F1E434-8B9F-9E49-BAFC-5BD4673B03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386" t="18989" r="52699" b="15697"/>
          <a:stretch>
            <a:fillRect/>
          </a:stretch>
        </p:blipFill>
        <p:spPr>
          <a:xfrm>
            <a:off x="6654691" y="355754"/>
            <a:ext cx="6279227" cy="6146492"/>
          </a:xfrm>
          <a:custGeom>
            <a:avLst/>
            <a:gdLst>
              <a:gd name="connsiteX0" fmla="*/ 2109731 w 4219462"/>
              <a:gd name="connsiteY0" fmla="*/ 0 h 4105954"/>
              <a:gd name="connsiteX1" fmla="*/ 4219462 w 4219462"/>
              <a:gd name="connsiteY1" fmla="*/ 2052977 h 4105954"/>
              <a:gd name="connsiteX2" fmla="*/ 2109731 w 4219462"/>
              <a:gd name="connsiteY2" fmla="*/ 4105954 h 4105954"/>
              <a:gd name="connsiteX3" fmla="*/ 0 w 4219462"/>
              <a:gd name="connsiteY3" fmla="*/ 2052977 h 4105954"/>
              <a:gd name="connsiteX4" fmla="*/ 2109731 w 4219462"/>
              <a:gd name="connsiteY4" fmla="*/ 0 h 4105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9462" h="4105954">
                <a:moveTo>
                  <a:pt x="2109731" y="0"/>
                </a:moveTo>
                <a:cubicBezTo>
                  <a:pt x="3274904" y="0"/>
                  <a:pt x="4219462" y="919149"/>
                  <a:pt x="4219462" y="2052977"/>
                </a:cubicBezTo>
                <a:cubicBezTo>
                  <a:pt x="4219462" y="3186805"/>
                  <a:pt x="3274904" y="4105954"/>
                  <a:pt x="2109731" y="4105954"/>
                </a:cubicBezTo>
                <a:cubicBezTo>
                  <a:pt x="944559" y="4105954"/>
                  <a:pt x="0" y="3186805"/>
                  <a:pt x="0" y="2052977"/>
                </a:cubicBezTo>
                <a:cubicBezTo>
                  <a:pt x="0" y="919149"/>
                  <a:pt x="944559" y="0"/>
                  <a:pt x="2109731" y="0"/>
                </a:cubicBezTo>
                <a:close/>
              </a:path>
            </a:pathLst>
          </a:custGeom>
        </p:spPr>
      </p:pic>
      <p:sp>
        <p:nvSpPr>
          <p:cNvPr id="1996317603" name="Прямоугольник 1">
            <a:extLst>
              <a:ext uri="{FF2B5EF4-FFF2-40B4-BE49-F238E27FC236}">
                <a16:creationId xmlns:a16="http://schemas.microsoft.com/office/drawing/2014/main" id="{FDAF110E-97D2-1E4A-AD7A-866819B062AF}"/>
              </a:ext>
            </a:extLst>
          </p:cNvPr>
          <p:cNvSpPr/>
          <p:nvPr/>
        </p:nvSpPr>
        <p:spPr bwMode="auto">
          <a:xfrm>
            <a:off x="164386" y="-2"/>
            <a:ext cx="554803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74898724" name="Прямоугольник 13">
            <a:extLst>
              <a:ext uri="{FF2B5EF4-FFF2-40B4-BE49-F238E27FC236}">
                <a16:creationId xmlns:a16="http://schemas.microsoft.com/office/drawing/2014/main" id="{8F8176CE-7F73-A4C4-23C3-F69199C791F5}"/>
              </a:ext>
            </a:extLst>
          </p:cNvPr>
          <p:cNvSpPr/>
          <p:nvPr/>
        </p:nvSpPr>
        <p:spPr bwMode="auto">
          <a:xfrm>
            <a:off x="164386" y="986317"/>
            <a:ext cx="554803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22482600" name="Прямоугольник 14">
            <a:extLst>
              <a:ext uri="{FF2B5EF4-FFF2-40B4-BE49-F238E27FC236}">
                <a16:creationId xmlns:a16="http://schemas.microsoft.com/office/drawing/2014/main" id="{302BFD6D-8366-37A5-4DE4-8677AB46CD2F}"/>
              </a:ext>
            </a:extLst>
          </p:cNvPr>
          <p:cNvSpPr/>
          <p:nvPr/>
        </p:nvSpPr>
        <p:spPr bwMode="auto">
          <a:xfrm>
            <a:off x="164386" y="1972636"/>
            <a:ext cx="554803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9908112" name="Прямоугольник 15">
            <a:extLst>
              <a:ext uri="{FF2B5EF4-FFF2-40B4-BE49-F238E27FC236}">
                <a16:creationId xmlns:a16="http://schemas.microsoft.com/office/drawing/2014/main" id="{054E154A-17EC-71D2-5214-56282D733D37}"/>
              </a:ext>
            </a:extLst>
          </p:cNvPr>
          <p:cNvSpPr/>
          <p:nvPr/>
        </p:nvSpPr>
        <p:spPr bwMode="auto">
          <a:xfrm>
            <a:off x="164386" y="2958955"/>
            <a:ext cx="554803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8559716" name="Прямоугольник 16">
            <a:extLst>
              <a:ext uri="{FF2B5EF4-FFF2-40B4-BE49-F238E27FC236}">
                <a16:creationId xmlns:a16="http://schemas.microsoft.com/office/drawing/2014/main" id="{D1E7420B-A081-9967-32A4-7FAFAB5339F0}"/>
              </a:ext>
            </a:extLst>
          </p:cNvPr>
          <p:cNvSpPr/>
          <p:nvPr/>
        </p:nvSpPr>
        <p:spPr bwMode="auto">
          <a:xfrm>
            <a:off x="164386" y="3945274"/>
            <a:ext cx="554803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07253126" name="Прямоугольник 17">
            <a:extLst>
              <a:ext uri="{FF2B5EF4-FFF2-40B4-BE49-F238E27FC236}">
                <a16:creationId xmlns:a16="http://schemas.microsoft.com/office/drawing/2014/main" id="{64DEAD81-6CEE-4A4F-5825-8CB2DC42EC50}"/>
              </a:ext>
            </a:extLst>
          </p:cNvPr>
          <p:cNvSpPr/>
          <p:nvPr/>
        </p:nvSpPr>
        <p:spPr bwMode="auto">
          <a:xfrm>
            <a:off x="164386" y="4931593"/>
            <a:ext cx="554803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81983028" name="Прямоугольник 18">
            <a:extLst>
              <a:ext uri="{FF2B5EF4-FFF2-40B4-BE49-F238E27FC236}">
                <a16:creationId xmlns:a16="http://schemas.microsoft.com/office/drawing/2014/main" id="{0C1C5167-E703-69CD-FA74-51C107952937}"/>
              </a:ext>
            </a:extLst>
          </p:cNvPr>
          <p:cNvSpPr/>
          <p:nvPr/>
        </p:nvSpPr>
        <p:spPr bwMode="auto">
          <a:xfrm>
            <a:off x="164386" y="5917912"/>
            <a:ext cx="554803" cy="94008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TextBox 21">
            <a:extLst>
              <a:ext uri="{FF2B5EF4-FFF2-40B4-BE49-F238E27FC236}">
                <a16:creationId xmlns:a16="http://schemas.microsoft.com/office/drawing/2014/main" id="{5A798600-BFF1-4F45-8769-A1539925CE49}"/>
              </a:ext>
            </a:extLst>
          </p:cNvPr>
          <p:cNvSpPr txBox="1"/>
          <p:nvPr/>
        </p:nvSpPr>
        <p:spPr bwMode="auto">
          <a:xfrm>
            <a:off x="66995" y="5036377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4400">
                <a:solidFill>
                  <a:schemeClr val="bg1"/>
                </a:solidFill>
                <a:latin typeface="Gotham Pro Medium"/>
                <a:ea typeface="Open Sans"/>
                <a:cs typeface="Gotham Pro Medium"/>
              </a:rPr>
              <a:t>11</a:t>
            </a:r>
            <a:endParaRPr lang="en-US" sz="4800">
              <a:solidFill>
                <a:schemeClr val="bg1"/>
              </a:solidFill>
              <a:latin typeface="Gotham Pro Medium"/>
              <a:ea typeface="Open Sans"/>
              <a:cs typeface="Gotham Pro Medium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700AB1-E664-A1C5-CB0A-34D7FA4EAD79}"/>
              </a:ext>
            </a:extLst>
          </p:cNvPr>
          <p:cNvSpPr txBox="1"/>
          <p:nvPr/>
        </p:nvSpPr>
        <p:spPr bwMode="auto">
          <a:xfrm>
            <a:off x="6654690" y="2667284"/>
            <a:ext cx="62792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Montserrat"/>
              </a:rPr>
              <a:t>Ценностное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23409258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6594113" name="Овал 836594112"/>
          <p:cNvSpPr/>
          <p:nvPr/>
        </p:nvSpPr>
        <p:spPr bwMode="auto">
          <a:xfrm>
            <a:off x="5217462" y="1200150"/>
            <a:ext cx="5107768" cy="4895082"/>
          </a:xfrm>
          <a:prstGeom prst="ellipse">
            <a:avLst/>
          </a:prstGeom>
          <a:gradFill>
            <a:gsLst>
              <a:gs pos="0">
                <a:srgbClr val="FD493D"/>
              </a:gs>
              <a:gs pos="100000">
                <a:srgbClr val="FFFFFF"/>
              </a:gs>
            </a:gsLst>
            <a:lin ang="0" scaled="1"/>
          </a:gradFill>
          <a:ln w="12700" cap="flat" cmpd="sng" algn="ctr"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prstDash val="solid"/>
            <a:miter lim="800000"/>
          </a:ln>
          <a:effectLst/>
        </p:spPr>
        <p:style>
          <a:lnRef idx="2">
            <a:srgbClr val="000000"/>
          </a:lnRef>
          <a:fillRef idx="1">
            <a:srgbClr val="000000"/>
          </a:fillRef>
          <a:effectRef idx="0">
            <a:srgbClr val="000000"/>
          </a:effectRef>
          <a:fontRef idx="minor">
            <a:schemeClr val="lt1"/>
          </a:fontRef>
        </p:style>
      </p:sp>
      <p:sp>
        <p:nvSpPr>
          <p:cNvPr id="915195572" name="Прямоугольник 1"/>
          <p:cNvSpPr/>
          <p:nvPr/>
        </p:nvSpPr>
        <p:spPr bwMode="auto">
          <a:xfrm>
            <a:off x="164385" y="0"/>
            <a:ext cx="554802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17984806" name="Прямоугольник 13"/>
          <p:cNvSpPr/>
          <p:nvPr/>
        </p:nvSpPr>
        <p:spPr bwMode="auto">
          <a:xfrm>
            <a:off x="164385" y="986316"/>
            <a:ext cx="554802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43989001" name="Прямоугольник 14"/>
          <p:cNvSpPr/>
          <p:nvPr/>
        </p:nvSpPr>
        <p:spPr bwMode="auto">
          <a:xfrm>
            <a:off x="164385" y="1972635"/>
            <a:ext cx="554802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6019400" name="Прямоугольник 15"/>
          <p:cNvSpPr/>
          <p:nvPr/>
        </p:nvSpPr>
        <p:spPr bwMode="auto">
          <a:xfrm>
            <a:off x="164385" y="2958954"/>
            <a:ext cx="554802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20395142" name="Прямоугольник 16"/>
          <p:cNvSpPr/>
          <p:nvPr/>
        </p:nvSpPr>
        <p:spPr bwMode="auto">
          <a:xfrm>
            <a:off x="164385" y="3945273"/>
            <a:ext cx="554802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92687588" name="Прямоугольник 17"/>
          <p:cNvSpPr/>
          <p:nvPr/>
        </p:nvSpPr>
        <p:spPr bwMode="auto">
          <a:xfrm>
            <a:off x="164385" y="4931592"/>
            <a:ext cx="554802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05801456" name="Прямоугольник 18"/>
          <p:cNvSpPr/>
          <p:nvPr/>
        </p:nvSpPr>
        <p:spPr bwMode="auto">
          <a:xfrm>
            <a:off x="164385" y="5917911"/>
            <a:ext cx="554802" cy="940084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91687305" name="TextBox 12"/>
          <p:cNvSpPr txBox="1"/>
          <p:nvPr/>
        </p:nvSpPr>
        <p:spPr bwMode="auto">
          <a:xfrm>
            <a:off x="65007" y="5047690"/>
            <a:ext cx="754274" cy="701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4000">
                <a:solidFill>
                  <a:schemeClr val="bg1"/>
                </a:solidFill>
                <a:latin typeface="Gotham Pro Medium"/>
                <a:ea typeface="Open Sans"/>
                <a:cs typeface="Gotham Pro Medium"/>
              </a:rPr>
              <a:t>12</a:t>
            </a:r>
            <a:endParaRPr lang="en-US" sz="4000">
              <a:solidFill>
                <a:schemeClr val="bg1"/>
              </a:solidFill>
              <a:latin typeface="Gotham Pro Medium"/>
              <a:ea typeface="Open Sans"/>
              <a:cs typeface="Gotham Pro Medium"/>
            </a:endParaRPr>
          </a:p>
        </p:txBody>
      </p:sp>
      <p:sp>
        <p:nvSpPr>
          <p:cNvPr id="1532474717" name="TextBox 22"/>
          <p:cNvSpPr txBox="1"/>
          <p:nvPr/>
        </p:nvSpPr>
        <p:spPr bwMode="auto">
          <a:xfrm>
            <a:off x="917941" y="-128340"/>
            <a:ext cx="5186692" cy="1114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2"/>
              </a:lnSpc>
              <a:defRPr/>
            </a:pPr>
            <a:r>
              <a:rPr lang="ru-RU" sz="4800" b="1">
                <a:latin typeface="Montserrat"/>
              </a:rPr>
              <a:t>РЫНОК</a:t>
            </a:r>
            <a:endParaRPr/>
          </a:p>
        </p:txBody>
      </p:sp>
      <p:sp>
        <p:nvSpPr>
          <p:cNvPr id="416383660" name=" 416383659"/>
          <p:cNvSpPr/>
          <p:nvPr/>
        </p:nvSpPr>
        <p:spPr bwMode="auto">
          <a:xfrm>
            <a:off x="2715253" y="1073269"/>
            <a:ext cx="3767998" cy="5486400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dirty="0" err="1">
                <a:latin typeface="Montserrat" panose="00000500000000000000" pitchFamily="2" charset="-52"/>
              </a:rPr>
              <a:t>Спрос</a:t>
            </a:r>
            <a:r>
              <a:rPr dirty="0">
                <a:latin typeface="Montserrat" panose="00000500000000000000" pitchFamily="2" charset="-52"/>
              </a:rPr>
              <a:t> </a:t>
            </a:r>
            <a:r>
              <a:rPr dirty="0" err="1">
                <a:latin typeface="Montserrat" panose="00000500000000000000" pitchFamily="2" charset="-52"/>
              </a:rPr>
              <a:t>на</a:t>
            </a:r>
            <a:r>
              <a:rPr dirty="0">
                <a:latin typeface="Montserrat" panose="00000500000000000000" pitchFamily="2" charset="-52"/>
              </a:rPr>
              <a:t> </a:t>
            </a:r>
            <a:r>
              <a:rPr dirty="0" err="1">
                <a:latin typeface="Montserrat" panose="00000500000000000000" pitchFamily="2" charset="-52"/>
              </a:rPr>
              <a:t>косметику</a:t>
            </a:r>
            <a:r>
              <a:rPr dirty="0">
                <a:latin typeface="Montserrat" panose="00000500000000000000" pitchFamily="2" charset="-52"/>
              </a:rPr>
              <a:t> </a:t>
            </a:r>
            <a:r>
              <a:rPr dirty="0" err="1">
                <a:latin typeface="Montserrat" panose="00000500000000000000" pitchFamily="2" charset="-52"/>
              </a:rPr>
              <a:t>из</a:t>
            </a:r>
            <a:r>
              <a:rPr dirty="0">
                <a:latin typeface="Montserrat" panose="00000500000000000000" pitchFamily="2" charset="-52"/>
              </a:rPr>
              <a:t> </a:t>
            </a:r>
            <a:r>
              <a:rPr dirty="0" err="1">
                <a:latin typeface="Montserrat" panose="00000500000000000000" pitchFamily="2" charset="-52"/>
              </a:rPr>
              <a:t>натуральных</a:t>
            </a:r>
            <a:r>
              <a:rPr dirty="0">
                <a:latin typeface="Montserrat" panose="00000500000000000000" pitchFamily="2" charset="-52"/>
              </a:rPr>
              <a:t> </a:t>
            </a:r>
            <a:r>
              <a:rPr dirty="0" err="1">
                <a:latin typeface="Montserrat" panose="00000500000000000000" pitchFamily="2" charset="-52"/>
              </a:rPr>
              <a:t>компонентов</a:t>
            </a:r>
            <a:r>
              <a:rPr dirty="0">
                <a:latin typeface="Montserrat" panose="00000500000000000000" pitchFamily="2" charset="-52"/>
              </a:rPr>
              <a:t> в 2023 </a:t>
            </a:r>
            <a:r>
              <a:rPr dirty="0" err="1">
                <a:latin typeface="Montserrat" panose="00000500000000000000" pitchFamily="2" charset="-52"/>
              </a:rPr>
              <a:t>вырос</a:t>
            </a:r>
            <a:r>
              <a:rPr dirty="0">
                <a:latin typeface="Montserrat" panose="00000500000000000000" pitchFamily="2" charset="-52"/>
              </a:rPr>
              <a:t> </a:t>
            </a:r>
            <a:r>
              <a:rPr dirty="0" err="1">
                <a:latin typeface="Montserrat" panose="00000500000000000000" pitchFamily="2" charset="-52"/>
              </a:rPr>
              <a:t>на</a:t>
            </a:r>
            <a:r>
              <a:rPr dirty="0">
                <a:latin typeface="Montserrat" panose="00000500000000000000" pitchFamily="2" charset="-52"/>
              </a:rPr>
              <a:t> 47%*</a:t>
            </a:r>
          </a:p>
        </p:txBody>
      </p:sp>
      <p:graphicFrame>
        <p:nvGraphicFramePr>
          <p:cNvPr id="50435241" name="Схема 504352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3678581"/>
              </p:ext>
            </p:extLst>
          </p:nvPr>
        </p:nvGraphicFramePr>
        <p:xfrm>
          <a:off x="5065072" y="698203"/>
          <a:ext cx="8127999" cy="5418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7244116" name="TextBox 207244115"/>
          <p:cNvSpPr txBox="1"/>
          <p:nvPr/>
        </p:nvSpPr>
        <p:spPr bwMode="auto">
          <a:xfrm>
            <a:off x="6981395" y="2641322"/>
            <a:ext cx="1574864" cy="404983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2000" b="1" dirty="0">
                <a:ln>
                  <a:noFill/>
                </a:ln>
                <a:solidFill>
                  <a:schemeClr val="tx1">
                    <a:lumMod val="90000"/>
                    <a:lumOff val="5000"/>
                  </a:schemeClr>
                </a:solidFill>
                <a:latin typeface="Montserrat" panose="00000500000000000000" pitchFamily="2" charset="-52"/>
              </a:rPr>
              <a:t>TAM</a:t>
            </a:r>
            <a:endParaRPr sz="2000" b="1" dirty="0">
              <a:latin typeface="Montserrat" panose="00000500000000000000" pitchFamily="2" charset="-52"/>
            </a:endParaRPr>
          </a:p>
        </p:txBody>
      </p:sp>
      <p:sp>
        <p:nvSpPr>
          <p:cNvPr id="120716560" name="TextBox 120716559"/>
          <p:cNvSpPr txBox="1"/>
          <p:nvPr/>
        </p:nvSpPr>
        <p:spPr bwMode="auto">
          <a:xfrm>
            <a:off x="6981395" y="4006053"/>
            <a:ext cx="1579903" cy="404983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2000" b="1" dirty="0">
                <a:latin typeface="Montserrat" panose="00000500000000000000" pitchFamily="2" charset="-52"/>
              </a:rPr>
              <a:t>SAM</a:t>
            </a:r>
          </a:p>
        </p:txBody>
      </p:sp>
      <p:sp>
        <p:nvSpPr>
          <p:cNvPr id="15770548" name="TextBox 15770547"/>
          <p:cNvSpPr txBox="1"/>
          <p:nvPr/>
        </p:nvSpPr>
        <p:spPr bwMode="auto">
          <a:xfrm>
            <a:off x="7007658" y="5203334"/>
            <a:ext cx="1576663" cy="404983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2000" b="1">
                <a:latin typeface="Montserrat" panose="00000500000000000000" pitchFamily="2" charset="-52"/>
              </a:rPr>
              <a:t>SOM</a:t>
            </a:r>
          </a:p>
        </p:txBody>
      </p:sp>
      <p:sp>
        <p:nvSpPr>
          <p:cNvPr id="1536742576" name="Прямоугольник 1536742575"/>
          <p:cNvSpPr/>
          <p:nvPr/>
        </p:nvSpPr>
        <p:spPr bwMode="auto">
          <a:xfrm>
            <a:off x="883608" y="1018187"/>
            <a:ext cx="1699504" cy="92333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sz="5400" b="1" dirty="0">
                <a:ln w="12699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8F00FF"/>
                </a:solidFill>
                <a:latin typeface="Montserrat" panose="00000500000000000000" pitchFamily="2" charset="-52"/>
              </a:rPr>
              <a:t>47%</a:t>
            </a:r>
          </a:p>
        </p:txBody>
      </p:sp>
      <p:sp>
        <p:nvSpPr>
          <p:cNvPr id="1511548252" name="TextBox 1511548251"/>
          <p:cNvSpPr txBox="1"/>
          <p:nvPr/>
        </p:nvSpPr>
        <p:spPr bwMode="auto">
          <a:xfrm>
            <a:off x="9221822" y="6245057"/>
            <a:ext cx="2451736" cy="37375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dirty="0">
                <a:latin typeface="Montserrat" panose="00000500000000000000" pitchFamily="2" charset="-52"/>
              </a:rPr>
              <a:t>*</a:t>
            </a:r>
            <a:r>
              <a:rPr dirty="0" err="1">
                <a:latin typeface="Montserrat" panose="00000500000000000000" pitchFamily="2" charset="-52"/>
              </a:rPr>
              <a:t>по</a:t>
            </a:r>
            <a:r>
              <a:rPr dirty="0">
                <a:latin typeface="Montserrat" panose="00000500000000000000" pitchFamily="2" charset="-52"/>
              </a:rPr>
              <a:t> </a:t>
            </a:r>
            <a:r>
              <a:rPr dirty="0" err="1">
                <a:latin typeface="Montserrat" panose="00000500000000000000" pitchFamily="2" charset="-52"/>
              </a:rPr>
              <a:t>данным</a:t>
            </a:r>
            <a:r>
              <a:rPr dirty="0">
                <a:latin typeface="Montserrat" panose="00000500000000000000" pitchFamily="2" charset="-52"/>
              </a:rPr>
              <a:t> РСХБ</a:t>
            </a:r>
          </a:p>
        </p:txBody>
      </p:sp>
      <p:sp>
        <p:nvSpPr>
          <p:cNvPr id="1320458136" name="TextBox 1320458135"/>
          <p:cNvSpPr txBox="1"/>
          <p:nvPr/>
        </p:nvSpPr>
        <p:spPr bwMode="auto">
          <a:xfrm>
            <a:off x="951321" y="2913253"/>
            <a:ext cx="3966730" cy="109280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sz="2000" dirty="0" err="1">
                <a:latin typeface="Montserrat" panose="00000500000000000000" pitchFamily="2" charset="-52"/>
              </a:rPr>
              <a:t>уход</a:t>
            </a:r>
            <a:r>
              <a:rPr sz="2000" dirty="0">
                <a:latin typeface="Montserrat" panose="00000500000000000000" pitchFamily="2" charset="-52"/>
              </a:rPr>
              <a:t> </a:t>
            </a:r>
            <a:r>
              <a:rPr sz="2000" dirty="0" err="1">
                <a:latin typeface="Montserrat" panose="00000500000000000000" pitchFamily="2" charset="-52"/>
              </a:rPr>
              <a:t>за</a:t>
            </a:r>
            <a:r>
              <a:rPr sz="2000" dirty="0">
                <a:latin typeface="Montserrat" panose="00000500000000000000" pitchFamily="2" charset="-52"/>
              </a:rPr>
              <a:t> </a:t>
            </a:r>
            <a:r>
              <a:rPr sz="2000" dirty="0" err="1">
                <a:latin typeface="Montserrat" panose="00000500000000000000" pitchFamily="2" charset="-52"/>
              </a:rPr>
              <a:t>волосами</a:t>
            </a:r>
            <a:r>
              <a:rPr sz="1600" dirty="0">
                <a:latin typeface="Montserrat" panose="00000500000000000000" pitchFamily="2" charset="-52"/>
              </a:rPr>
              <a:t> - </a:t>
            </a:r>
            <a:r>
              <a:rPr dirty="0" err="1">
                <a:latin typeface="Montserrat" panose="00000500000000000000" pitchFamily="2" charset="-52"/>
              </a:rPr>
              <a:t>спрос</a:t>
            </a:r>
            <a:r>
              <a:rPr dirty="0">
                <a:latin typeface="Montserrat" panose="00000500000000000000" pitchFamily="2" charset="-52"/>
              </a:rPr>
              <a:t> </a:t>
            </a:r>
            <a:r>
              <a:rPr sz="2000" dirty="0" err="1">
                <a:latin typeface="Montserrat" panose="00000500000000000000" pitchFamily="2" charset="-52"/>
              </a:rPr>
              <a:t>вырос</a:t>
            </a:r>
            <a:r>
              <a:rPr sz="2000" dirty="0">
                <a:latin typeface="Montserrat" panose="00000500000000000000" pitchFamily="2" charset="-52"/>
              </a:rPr>
              <a:t> в </a:t>
            </a:r>
            <a:r>
              <a:rPr sz="4400" b="1" dirty="0">
                <a:solidFill>
                  <a:srgbClr val="FCAF17"/>
                </a:solidFill>
                <a:latin typeface="Montserrat" panose="00000500000000000000" pitchFamily="2" charset="-52"/>
              </a:rPr>
              <a:t>4</a:t>
            </a:r>
            <a:r>
              <a:rPr sz="1600" dirty="0">
                <a:latin typeface="Montserrat" panose="00000500000000000000" pitchFamily="2" charset="-52"/>
              </a:rPr>
              <a:t> </a:t>
            </a:r>
            <a:r>
              <a:rPr sz="2000" dirty="0" err="1">
                <a:latin typeface="Montserrat" panose="00000500000000000000" pitchFamily="2" charset="-52"/>
              </a:rPr>
              <a:t>раза</a:t>
            </a:r>
            <a:endParaRPr sz="1600" dirty="0">
              <a:latin typeface="Montserrat" panose="00000500000000000000" pitchFamily="2" charset="-52"/>
            </a:endParaRPr>
          </a:p>
        </p:txBody>
      </p:sp>
      <p:sp>
        <p:nvSpPr>
          <p:cNvPr id="953422076" name="TextBox 953422075"/>
          <p:cNvSpPr txBox="1"/>
          <p:nvPr/>
        </p:nvSpPr>
        <p:spPr bwMode="auto">
          <a:xfrm>
            <a:off x="910070" y="2028596"/>
            <a:ext cx="4147131" cy="6551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dirty="0" err="1">
                <a:latin typeface="Montserrat" panose="00000500000000000000" pitchFamily="2" charset="-52"/>
              </a:rPr>
              <a:t>Самые</a:t>
            </a:r>
            <a:r>
              <a:rPr dirty="0">
                <a:latin typeface="Montserrat" panose="00000500000000000000" pitchFamily="2" charset="-52"/>
              </a:rPr>
              <a:t> </a:t>
            </a:r>
            <a:r>
              <a:rPr dirty="0" err="1">
                <a:latin typeface="Montserrat" panose="00000500000000000000" pitchFamily="2" charset="-52"/>
              </a:rPr>
              <a:t>востребованные</a:t>
            </a:r>
            <a:r>
              <a:rPr dirty="0">
                <a:latin typeface="Montserrat" panose="00000500000000000000" pitchFamily="2" charset="-52"/>
              </a:rPr>
              <a:t> </a:t>
            </a:r>
            <a:r>
              <a:rPr dirty="0" err="1">
                <a:latin typeface="Montserrat" panose="00000500000000000000" pitchFamily="2" charset="-52"/>
              </a:rPr>
              <a:t>категории</a:t>
            </a:r>
            <a:r>
              <a:rPr dirty="0">
                <a:latin typeface="Montserrat" panose="00000500000000000000" pitchFamily="2" charset="-52"/>
              </a:rPr>
              <a:t>:</a:t>
            </a:r>
          </a:p>
        </p:txBody>
      </p:sp>
      <p:sp>
        <p:nvSpPr>
          <p:cNvPr id="538415505" name="TextBox 538415504"/>
          <p:cNvSpPr txBox="1"/>
          <p:nvPr/>
        </p:nvSpPr>
        <p:spPr bwMode="auto">
          <a:xfrm>
            <a:off x="951321" y="3965156"/>
            <a:ext cx="4105880" cy="109280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sz="2000" dirty="0" err="1">
                <a:latin typeface="Montserrat" panose="00000500000000000000" pitchFamily="2" charset="-52"/>
              </a:rPr>
              <a:t>уход</a:t>
            </a:r>
            <a:r>
              <a:rPr sz="2000" dirty="0">
                <a:latin typeface="Montserrat" panose="00000500000000000000" pitchFamily="2" charset="-52"/>
              </a:rPr>
              <a:t> </a:t>
            </a:r>
            <a:r>
              <a:rPr sz="2000" dirty="0" err="1">
                <a:latin typeface="Montserrat" panose="00000500000000000000" pitchFamily="2" charset="-52"/>
              </a:rPr>
              <a:t>за</a:t>
            </a:r>
            <a:r>
              <a:rPr sz="2000" dirty="0">
                <a:latin typeface="Montserrat" panose="00000500000000000000" pitchFamily="2" charset="-52"/>
              </a:rPr>
              <a:t> </a:t>
            </a:r>
            <a:r>
              <a:rPr sz="2000" dirty="0" err="1">
                <a:latin typeface="Montserrat" panose="00000500000000000000" pitchFamily="2" charset="-52"/>
              </a:rPr>
              <a:t>телом</a:t>
            </a:r>
            <a:r>
              <a:rPr sz="2000" dirty="0">
                <a:latin typeface="Montserrat" panose="00000500000000000000" pitchFamily="2" charset="-52"/>
              </a:rPr>
              <a:t> – </a:t>
            </a:r>
            <a:r>
              <a:rPr sz="2000" dirty="0" err="1">
                <a:latin typeface="Montserrat" panose="00000500000000000000" pitchFamily="2" charset="-52"/>
              </a:rPr>
              <a:t>спрос</a:t>
            </a:r>
            <a:r>
              <a:rPr sz="2000" dirty="0">
                <a:latin typeface="Montserrat" panose="00000500000000000000" pitchFamily="2" charset="-52"/>
              </a:rPr>
              <a:t> </a:t>
            </a:r>
            <a:r>
              <a:rPr sz="2000" dirty="0" err="1">
                <a:latin typeface="Montserrat" panose="00000500000000000000" pitchFamily="2" charset="-52"/>
              </a:rPr>
              <a:t>вырос</a:t>
            </a:r>
            <a:r>
              <a:rPr sz="2000" dirty="0">
                <a:latin typeface="Montserrat" panose="00000500000000000000" pitchFamily="2" charset="-52"/>
              </a:rPr>
              <a:t> в</a:t>
            </a:r>
            <a:r>
              <a:rPr lang="ru-RU" sz="2000" dirty="0">
                <a:latin typeface="Montserrat" panose="00000500000000000000" pitchFamily="2" charset="-52"/>
              </a:rPr>
              <a:t> </a:t>
            </a:r>
            <a:r>
              <a:rPr sz="4400" b="1" dirty="0">
                <a:solidFill>
                  <a:srgbClr val="B5D8E1"/>
                </a:solidFill>
                <a:latin typeface="Montserrat" panose="00000500000000000000" pitchFamily="2" charset="-52"/>
              </a:rPr>
              <a:t>2</a:t>
            </a:r>
            <a:r>
              <a:rPr dirty="0">
                <a:latin typeface="Montserrat" panose="00000500000000000000" pitchFamily="2" charset="-52"/>
              </a:rPr>
              <a:t> </a:t>
            </a:r>
            <a:r>
              <a:rPr sz="2000" dirty="0" err="1">
                <a:latin typeface="Montserrat" panose="00000500000000000000" pitchFamily="2" charset="-52"/>
              </a:rPr>
              <a:t>раза</a:t>
            </a:r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1410136802" name="TextBox 1410136801"/>
          <p:cNvSpPr txBox="1"/>
          <p:nvPr/>
        </p:nvSpPr>
        <p:spPr bwMode="auto">
          <a:xfrm>
            <a:off x="6981395" y="1479475"/>
            <a:ext cx="1575943" cy="404983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2000" b="1" dirty="0">
                <a:ln>
                  <a:noFill/>
                </a:ln>
                <a:solidFill>
                  <a:schemeClr val="tx1">
                    <a:lumMod val="90000"/>
                    <a:lumOff val="5000"/>
                  </a:schemeClr>
                </a:solidFill>
                <a:latin typeface="Montserrat" panose="00000500000000000000" pitchFamily="2" charset="-52"/>
              </a:rPr>
              <a:t>PAM</a:t>
            </a:r>
            <a:endParaRPr sz="2000" b="1" dirty="0">
              <a:latin typeface="Montserrat" panose="00000500000000000000" pitchFamily="2" charset="-52"/>
            </a:endParaRPr>
          </a:p>
        </p:txBody>
      </p:sp>
      <p:sp>
        <p:nvSpPr>
          <p:cNvPr id="1635909662" name="Прямоугольник 1635909661"/>
          <p:cNvSpPr/>
          <p:nvPr/>
        </p:nvSpPr>
        <p:spPr bwMode="auto">
          <a:xfrm>
            <a:off x="9641560" y="1200150"/>
            <a:ext cx="2031998" cy="81247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spcFirstLastPara="0" vertOverflow="overflow" horzOverflow="overflow" vert="horz" wrap="square" lIns="213358" tIns="38098" rIns="38098" bIns="38098" numCol="1" spcCol="1267" rtlCol="0" fromWordArt="0" anchor="ctr" anchorCtr="0" forceAA="0" compatLnSpc="0">
            <a:noAutofit/>
          </a:bodyPr>
          <a:lstStyle/>
          <a:p>
            <a:pPr marL="0" lvl="0" indent="0" algn="l" defTabSz="204469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200">
                <a:latin typeface="Montserrat" panose="00000500000000000000" pitchFamily="2" charset="-52"/>
              </a:rPr>
              <a:t>18 млрд. руб.</a:t>
            </a:r>
            <a:endParaRPr sz="2200">
              <a:latin typeface="Montserrat" panose="00000500000000000000" pitchFamily="2" charset="-5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C7CC6B27-F534-483A-8848-53C5F0773C44}"/>
              </a:ext>
            </a:extLst>
          </p:cNvPr>
          <p:cNvSpPr txBox="1"/>
          <p:nvPr/>
        </p:nvSpPr>
        <p:spPr bwMode="auto">
          <a:xfrm>
            <a:off x="9019403" y="1339904"/>
            <a:ext cx="2931473" cy="5141740"/>
          </a:xfrm>
          <a:prstGeom prst="rect">
            <a:avLst/>
          </a:prstGeom>
          <a:gradFill>
            <a:gsLst>
              <a:gs pos="0">
                <a:srgbClr val="FBB3C1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E05BD02-2D9A-4DD5-AB24-8016310C5737}"/>
              </a:ext>
            </a:extLst>
          </p:cNvPr>
          <p:cNvSpPr txBox="1"/>
          <p:nvPr/>
        </p:nvSpPr>
        <p:spPr bwMode="auto">
          <a:xfrm>
            <a:off x="1253971" y="1339904"/>
            <a:ext cx="2931473" cy="5141740"/>
          </a:xfrm>
          <a:prstGeom prst="rect">
            <a:avLst/>
          </a:prstGeom>
          <a:gradFill>
            <a:gsLst>
              <a:gs pos="0">
                <a:srgbClr val="FBB3C1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2084813392" name="Прямоугольник 1"/>
          <p:cNvSpPr/>
          <p:nvPr/>
        </p:nvSpPr>
        <p:spPr bwMode="auto">
          <a:xfrm>
            <a:off x="164385" y="-1"/>
            <a:ext cx="554802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55301392" name="Прямоугольник 13"/>
          <p:cNvSpPr/>
          <p:nvPr/>
        </p:nvSpPr>
        <p:spPr bwMode="auto">
          <a:xfrm>
            <a:off x="164385" y="986316"/>
            <a:ext cx="554802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68928753" name="Прямоугольник 14"/>
          <p:cNvSpPr/>
          <p:nvPr/>
        </p:nvSpPr>
        <p:spPr bwMode="auto">
          <a:xfrm>
            <a:off x="164385" y="1972635"/>
            <a:ext cx="554802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39932541" name="Прямоугольник 15"/>
          <p:cNvSpPr/>
          <p:nvPr/>
        </p:nvSpPr>
        <p:spPr bwMode="auto">
          <a:xfrm>
            <a:off x="164385" y="2958954"/>
            <a:ext cx="554802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33180023" name="Прямоугольник 16"/>
          <p:cNvSpPr/>
          <p:nvPr/>
        </p:nvSpPr>
        <p:spPr bwMode="auto">
          <a:xfrm>
            <a:off x="164385" y="3945273"/>
            <a:ext cx="554802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9163619" name="Прямоугольник 17"/>
          <p:cNvSpPr/>
          <p:nvPr/>
        </p:nvSpPr>
        <p:spPr bwMode="auto">
          <a:xfrm>
            <a:off x="164385" y="4931592"/>
            <a:ext cx="554802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20952856" name="Прямоугольник 18"/>
          <p:cNvSpPr/>
          <p:nvPr/>
        </p:nvSpPr>
        <p:spPr bwMode="auto">
          <a:xfrm>
            <a:off x="164385" y="5917911"/>
            <a:ext cx="554802" cy="940084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93883360" name="TextBox 22"/>
          <p:cNvSpPr txBox="1"/>
          <p:nvPr/>
        </p:nvSpPr>
        <p:spPr bwMode="auto">
          <a:xfrm>
            <a:off x="1012829" y="376356"/>
            <a:ext cx="7442101" cy="6099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defRPr/>
            </a:pPr>
            <a:r>
              <a:rPr lang="ru-RU" sz="4000" b="1">
                <a:latin typeface="Montserrat"/>
              </a:rPr>
              <a:t>MVP. Тестовые образцы</a:t>
            </a:r>
            <a:endParaRPr sz="4000"/>
          </a:p>
        </p:txBody>
      </p:sp>
      <p:sp>
        <p:nvSpPr>
          <p:cNvPr id="621019612" name="TextBox 21"/>
          <p:cNvSpPr txBox="1"/>
          <p:nvPr/>
        </p:nvSpPr>
        <p:spPr bwMode="auto">
          <a:xfrm>
            <a:off x="70876" y="5036375"/>
            <a:ext cx="748648" cy="7013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4000">
                <a:solidFill>
                  <a:schemeClr val="bg1"/>
                </a:solidFill>
                <a:latin typeface="Gotham Pro Medium"/>
                <a:ea typeface="Open Sans"/>
                <a:cs typeface="Gotham Pro Medium"/>
              </a:rPr>
              <a:t>13</a:t>
            </a:r>
            <a:endParaRPr lang="en-US" sz="4800">
              <a:solidFill>
                <a:schemeClr val="bg1"/>
              </a:solidFill>
              <a:latin typeface="Gotham Pro Medium"/>
              <a:ea typeface="Open Sans"/>
              <a:cs typeface="Gotham Pro Medium"/>
            </a:endParaRPr>
          </a:p>
        </p:txBody>
      </p:sp>
      <p:pic>
        <p:nvPicPr>
          <p:cNvPr id="222941917" name="Рисунок 22294191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12829" y="1721676"/>
            <a:ext cx="2753915" cy="4895849"/>
          </a:xfrm>
          <a:prstGeom prst="rect">
            <a:avLst/>
          </a:prstGeom>
        </p:spPr>
      </p:pic>
      <p:pic>
        <p:nvPicPr>
          <p:cNvPr id="384131100" name="Рисунок 384131099"/>
          <p:cNvPicPr>
            <a:picLocks noChangeAspect="1"/>
          </p:cNvPicPr>
          <p:nvPr/>
        </p:nvPicPr>
        <p:blipFill>
          <a:blip r:embed="rId3"/>
          <a:srcRect r="2378" b="52"/>
          <a:stretch/>
        </p:blipFill>
        <p:spPr bwMode="auto">
          <a:xfrm>
            <a:off x="8770951" y="1721675"/>
            <a:ext cx="2753914" cy="5012498"/>
          </a:xfrm>
          <a:prstGeom prst="rect">
            <a:avLst/>
          </a:prstGeom>
        </p:spPr>
      </p:pic>
      <p:sp>
        <p:nvSpPr>
          <p:cNvPr id="1049180821" name="TextBox 1049180820"/>
          <p:cNvSpPr txBox="1"/>
          <p:nvPr/>
        </p:nvSpPr>
        <p:spPr bwMode="auto">
          <a:xfrm>
            <a:off x="1200368" y="6173038"/>
            <a:ext cx="2444681" cy="373757"/>
          </a:xfrm>
          <a:prstGeom prst="rect">
            <a:avLst/>
          </a:prstGeom>
          <a:solidFill>
            <a:schemeClr val="bg1"/>
          </a:solidFill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b="0" i="0" u="none" dirty="0" err="1">
                <a:solidFill>
                  <a:srgbClr val="000000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Пилинг</a:t>
            </a:r>
            <a:r>
              <a:rPr b="0" i="0" u="none" dirty="0">
                <a:solidFill>
                  <a:srgbClr val="000000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для</a:t>
            </a:r>
            <a:r>
              <a:rPr b="0" i="0" u="none" dirty="0">
                <a:solidFill>
                  <a:srgbClr val="000000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ног</a:t>
            </a:r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524926561" name="TextBox 524926560"/>
          <p:cNvSpPr txBox="1"/>
          <p:nvPr/>
        </p:nvSpPr>
        <p:spPr bwMode="auto">
          <a:xfrm>
            <a:off x="8878073" y="6245767"/>
            <a:ext cx="2623485" cy="373757"/>
          </a:xfrm>
          <a:prstGeom prst="rect">
            <a:avLst/>
          </a:prstGeom>
          <a:solidFill>
            <a:schemeClr val="bg1"/>
          </a:solidFill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b="0" i="0" u="none" dirty="0" err="1">
                <a:solidFill>
                  <a:srgbClr val="000000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Пилинг</a:t>
            </a:r>
            <a:r>
              <a:rPr b="0" i="0" u="none" dirty="0">
                <a:solidFill>
                  <a:srgbClr val="000000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для</a:t>
            </a:r>
            <a:r>
              <a:rPr b="0" i="0" u="none" dirty="0">
                <a:solidFill>
                  <a:srgbClr val="000000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 </a:t>
            </a:r>
            <a:r>
              <a:rPr b="0" i="0" u="none" dirty="0" err="1">
                <a:solidFill>
                  <a:srgbClr val="000000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головы</a:t>
            </a:r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469101416" name="TextBox 469101415"/>
          <p:cNvSpPr txBox="1"/>
          <p:nvPr/>
        </p:nvSpPr>
        <p:spPr bwMode="auto">
          <a:xfrm>
            <a:off x="4179833" y="1368086"/>
            <a:ext cx="4674933" cy="525143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1600" dirty="0" err="1">
                <a:latin typeface="Montserrat" panose="00000500000000000000" pitchFamily="2" charset="-52"/>
              </a:rPr>
              <a:t>Едва</a:t>
            </a:r>
            <a:r>
              <a:rPr sz="1600" dirty="0">
                <a:latin typeface="Montserrat" panose="00000500000000000000" pitchFamily="2" charset="-52"/>
              </a:rPr>
              <a:t> </a:t>
            </a:r>
            <a:r>
              <a:rPr sz="1600" dirty="0" err="1">
                <a:latin typeface="Montserrat" panose="00000500000000000000" pitchFamily="2" charset="-52"/>
              </a:rPr>
              <a:t>улавливаемый</a:t>
            </a:r>
            <a:r>
              <a:rPr sz="1600" dirty="0">
                <a:latin typeface="Montserrat" panose="00000500000000000000" pitchFamily="2" charset="-52"/>
              </a:rPr>
              <a:t> </a:t>
            </a:r>
            <a:r>
              <a:rPr sz="1600" dirty="0" err="1">
                <a:latin typeface="Montserrat" panose="00000500000000000000" pitchFamily="2" charset="-52"/>
              </a:rPr>
              <a:t>аромат</a:t>
            </a:r>
            <a:r>
              <a:rPr sz="1600" dirty="0">
                <a:latin typeface="Montserrat" panose="00000500000000000000" pitchFamily="2" charset="-52"/>
              </a:rPr>
              <a:t> </a:t>
            </a:r>
            <a:r>
              <a:rPr sz="1600" dirty="0" err="1">
                <a:latin typeface="Montserrat" panose="00000500000000000000" pitchFamily="2" charset="-52"/>
              </a:rPr>
              <a:t>молочной</a:t>
            </a:r>
            <a:r>
              <a:rPr sz="1600" dirty="0">
                <a:latin typeface="Montserrat" panose="00000500000000000000" pitchFamily="2" charset="-52"/>
              </a:rPr>
              <a:t> </a:t>
            </a:r>
            <a:r>
              <a:rPr sz="1600" dirty="0" err="1">
                <a:latin typeface="Montserrat" panose="00000500000000000000" pitchFamily="2" charset="-52"/>
              </a:rPr>
              <a:t>кислоты</a:t>
            </a:r>
            <a:endParaRPr sz="1600" dirty="0">
              <a:latin typeface="Montserrat" panose="00000500000000000000" pitchFamily="2" charset="-52"/>
            </a:endParaRPr>
          </a:p>
          <a:p>
            <a:pPr algn="ctr">
              <a:defRPr/>
            </a:pPr>
            <a:r>
              <a:rPr sz="1600" dirty="0" err="1">
                <a:latin typeface="Montserrat" panose="00000500000000000000" pitchFamily="2" charset="-52"/>
              </a:rPr>
              <a:t>Покраснения</a:t>
            </a:r>
            <a:r>
              <a:rPr sz="1600" dirty="0">
                <a:latin typeface="Montserrat" panose="00000500000000000000" pitchFamily="2" charset="-52"/>
              </a:rPr>
              <a:t> </a:t>
            </a:r>
            <a:r>
              <a:rPr sz="1600" dirty="0" err="1">
                <a:latin typeface="Montserrat" panose="00000500000000000000" pitchFamily="2" charset="-52"/>
              </a:rPr>
              <a:t>на</a:t>
            </a:r>
            <a:r>
              <a:rPr sz="1600" dirty="0">
                <a:latin typeface="Montserrat" panose="00000500000000000000" pitchFamily="2" charset="-52"/>
              </a:rPr>
              <a:t> </a:t>
            </a:r>
            <a:r>
              <a:rPr sz="1600" dirty="0" err="1">
                <a:latin typeface="Montserrat" panose="00000500000000000000" pitchFamily="2" charset="-52"/>
              </a:rPr>
              <a:t>коже</a:t>
            </a:r>
            <a:r>
              <a:rPr sz="1600" dirty="0">
                <a:latin typeface="Montserrat" panose="00000500000000000000" pitchFamily="2" charset="-52"/>
              </a:rPr>
              <a:t> </a:t>
            </a:r>
            <a:r>
              <a:rPr sz="1600" dirty="0" err="1">
                <a:latin typeface="Montserrat" panose="00000500000000000000" pitchFamily="2" charset="-52"/>
              </a:rPr>
              <a:t>отсутствуют</a:t>
            </a:r>
            <a:endParaRPr sz="1600" dirty="0">
              <a:latin typeface="Montserrat" panose="00000500000000000000" pitchFamily="2" charset="-52"/>
            </a:endParaRPr>
          </a:p>
          <a:p>
            <a:pPr algn="ctr">
              <a:defRPr/>
            </a:pPr>
            <a:r>
              <a:rPr sz="1600" dirty="0" err="1">
                <a:latin typeface="Montserrat" panose="00000500000000000000" pitchFamily="2" charset="-52"/>
              </a:rPr>
              <a:t>Консистенция</a:t>
            </a:r>
            <a:r>
              <a:rPr sz="1600" dirty="0">
                <a:latin typeface="Montserrat" panose="00000500000000000000" pitchFamily="2" charset="-52"/>
              </a:rPr>
              <a:t> </a:t>
            </a:r>
            <a:r>
              <a:rPr sz="1600" dirty="0" err="1">
                <a:latin typeface="Montserrat" panose="00000500000000000000" pitchFamily="2" charset="-52"/>
              </a:rPr>
              <a:t>однородная</a:t>
            </a:r>
            <a:r>
              <a:rPr sz="1600" dirty="0">
                <a:latin typeface="Montserrat" panose="00000500000000000000" pitchFamily="2" charset="-52"/>
              </a:rPr>
              <a:t>, </a:t>
            </a:r>
            <a:r>
              <a:rPr sz="1600" dirty="0" err="1">
                <a:latin typeface="Montserrat" panose="00000500000000000000" pitchFamily="2" charset="-52"/>
              </a:rPr>
              <a:t>визуально</a:t>
            </a:r>
            <a:r>
              <a:rPr sz="1600" dirty="0">
                <a:latin typeface="Montserrat" panose="00000500000000000000" pitchFamily="2" charset="-52"/>
              </a:rPr>
              <a:t> </a:t>
            </a:r>
            <a:r>
              <a:rPr sz="1600" dirty="0" err="1">
                <a:latin typeface="Montserrat" panose="00000500000000000000" pitchFamily="2" charset="-52"/>
              </a:rPr>
              <a:t>приятная</a:t>
            </a:r>
            <a:endParaRPr sz="1600" dirty="0">
              <a:latin typeface="Montserrat" panose="00000500000000000000" pitchFamily="2" charset="-52"/>
            </a:endParaRPr>
          </a:p>
          <a:p>
            <a:pPr algn="ctr">
              <a:defRPr/>
            </a:pPr>
            <a:r>
              <a:rPr sz="1600" dirty="0" err="1">
                <a:latin typeface="Montserrat" panose="00000500000000000000" pitchFamily="2" charset="-52"/>
              </a:rPr>
              <a:t>Липкость</a:t>
            </a:r>
            <a:r>
              <a:rPr sz="1600" dirty="0">
                <a:latin typeface="Montserrat" panose="00000500000000000000" pitchFamily="2" charset="-52"/>
              </a:rPr>
              <a:t> </a:t>
            </a:r>
            <a:r>
              <a:rPr sz="1600" dirty="0" err="1">
                <a:latin typeface="Montserrat" panose="00000500000000000000" pitchFamily="2" charset="-52"/>
              </a:rPr>
              <a:t>после</a:t>
            </a:r>
            <a:r>
              <a:rPr sz="1600" dirty="0">
                <a:latin typeface="Montserrat" panose="00000500000000000000" pitchFamily="2" charset="-52"/>
              </a:rPr>
              <a:t> </a:t>
            </a:r>
            <a:r>
              <a:rPr sz="1600" dirty="0" err="1">
                <a:latin typeface="Montserrat" panose="00000500000000000000" pitchFamily="2" charset="-52"/>
              </a:rPr>
              <a:t>применения</a:t>
            </a:r>
            <a:r>
              <a:rPr sz="1600" dirty="0">
                <a:latin typeface="Montserrat" panose="00000500000000000000" pitchFamily="2" charset="-52"/>
              </a:rPr>
              <a:t> - </a:t>
            </a:r>
            <a:r>
              <a:rPr sz="1600" dirty="0" err="1">
                <a:latin typeface="Montserrat" panose="00000500000000000000" pitchFamily="2" charset="-52"/>
              </a:rPr>
              <a:t>отсутствует</a:t>
            </a:r>
            <a:endParaRPr sz="1600" dirty="0">
              <a:latin typeface="Montserrat" panose="00000500000000000000" pitchFamily="2" charset="-52"/>
            </a:endParaRPr>
          </a:p>
          <a:p>
            <a:pPr algn="ctr">
              <a:defRPr/>
            </a:pPr>
            <a:r>
              <a:rPr sz="1600" dirty="0" err="1">
                <a:latin typeface="Montserrat" panose="00000500000000000000" pitchFamily="2" charset="-52"/>
              </a:rPr>
              <a:t>Сухость</a:t>
            </a:r>
            <a:r>
              <a:rPr sz="1600" dirty="0">
                <a:latin typeface="Montserrat" panose="00000500000000000000" pitchFamily="2" charset="-52"/>
              </a:rPr>
              <a:t> - </a:t>
            </a:r>
            <a:r>
              <a:rPr sz="1600" dirty="0" err="1">
                <a:latin typeface="Montserrat" panose="00000500000000000000" pitchFamily="2" charset="-52"/>
              </a:rPr>
              <a:t>отсутствует</a:t>
            </a:r>
            <a:endParaRPr sz="1600" dirty="0">
              <a:latin typeface="Montserrat" panose="00000500000000000000" pitchFamily="2" charset="-52"/>
            </a:endParaRPr>
          </a:p>
          <a:p>
            <a:pPr algn="ctr">
              <a:defRPr/>
            </a:pPr>
            <a:r>
              <a:rPr sz="1600" dirty="0" err="1">
                <a:latin typeface="Montserrat" panose="00000500000000000000" pitchFamily="2" charset="-52"/>
              </a:rPr>
              <a:t>Присутствует</a:t>
            </a:r>
            <a:r>
              <a:rPr sz="1600" dirty="0">
                <a:latin typeface="Montserrat" panose="00000500000000000000" pitchFamily="2" charset="-52"/>
              </a:rPr>
              <a:t> </a:t>
            </a:r>
            <a:r>
              <a:rPr sz="1600" dirty="0" err="1">
                <a:latin typeface="Montserrat" panose="00000500000000000000" pitchFamily="2" charset="-52"/>
              </a:rPr>
              <a:t>легкое</a:t>
            </a:r>
            <a:r>
              <a:rPr sz="1600" dirty="0">
                <a:latin typeface="Montserrat" panose="00000500000000000000" pitchFamily="2" charset="-52"/>
              </a:rPr>
              <a:t> </a:t>
            </a:r>
            <a:r>
              <a:rPr sz="1600" dirty="0" err="1">
                <a:latin typeface="Montserrat" panose="00000500000000000000" pitchFamily="2" charset="-52"/>
              </a:rPr>
              <a:t>ощущение</a:t>
            </a:r>
            <a:r>
              <a:rPr sz="1600" dirty="0">
                <a:latin typeface="Montserrat" panose="00000500000000000000" pitchFamily="2" charset="-52"/>
              </a:rPr>
              <a:t> </a:t>
            </a:r>
            <a:r>
              <a:rPr sz="1600" dirty="0" err="1">
                <a:latin typeface="Montserrat" panose="00000500000000000000" pitchFamily="2" charset="-52"/>
              </a:rPr>
              <a:t>увлажнения</a:t>
            </a:r>
            <a:r>
              <a:rPr sz="1600" dirty="0">
                <a:latin typeface="Montserrat" panose="00000500000000000000" pitchFamily="2" charset="-52"/>
              </a:rPr>
              <a:t> </a:t>
            </a:r>
            <a:r>
              <a:rPr sz="1600" dirty="0" err="1">
                <a:latin typeface="Montserrat" panose="00000500000000000000" pitchFamily="2" charset="-52"/>
              </a:rPr>
              <a:t>кожи</a:t>
            </a:r>
            <a:endParaRPr sz="1600" dirty="0">
              <a:latin typeface="Montserrat" panose="00000500000000000000" pitchFamily="2" charset="-52"/>
            </a:endParaRPr>
          </a:p>
          <a:p>
            <a:pPr algn="l">
              <a:defRPr/>
            </a:pPr>
            <a:endParaRPr sz="1600" dirty="0">
              <a:latin typeface="Montserrat" panose="00000500000000000000" pitchFamily="2" charset="-52"/>
            </a:endParaRPr>
          </a:p>
          <a:p>
            <a:pPr algn="l">
              <a:defRPr/>
            </a:pPr>
            <a:endParaRPr sz="1600" dirty="0">
              <a:latin typeface="Montserrat" panose="00000500000000000000" pitchFamily="2" charset="-52"/>
            </a:endParaRPr>
          </a:p>
          <a:p>
            <a:pPr algn="l">
              <a:defRPr/>
            </a:pPr>
            <a:endParaRPr lang="ru-RU" sz="1600" dirty="0">
              <a:latin typeface="Montserrat" panose="00000500000000000000" pitchFamily="2" charset="-52"/>
            </a:endParaRPr>
          </a:p>
          <a:p>
            <a:pPr algn="l">
              <a:defRPr/>
            </a:pPr>
            <a:endParaRPr sz="1600" dirty="0">
              <a:latin typeface="Montserrat" panose="00000500000000000000" pitchFamily="2" charset="-52"/>
            </a:endParaRPr>
          </a:p>
          <a:p>
            <a:pPr algn="l">
              <a:defRPr/>
            </a:pPr>
            <a:endParaRPr sz="1600" dirty="0">
              <a:latin typeface="Montserrat" panose="00000500000000000000" pitchFamily="2" charset="-52"/>
            </a:endParaRPr>
          </a:p>
          <a:p>
            <a:pPr algn="ctr">
              <a:defRPr/>
            </a:pPr>
            <a:r>
              <a:rPr sz="1600" dirty="0" err="1">
                <a:latin typeface="Montserrat" panose="00000500000000000000" pitchFamily="2" charset="-52"/>
              </a:rPr>
              <a:t>Активные</a:t>
            </a:r>
            <a:r>
              <a:rPr sz="1600" dirty="0">
                <a:latin typeface="Montserrat" panose="00000500000000000000" pitchFamily="2" charset="-52"/>
              </a:rPr>
              <a:t> </a:t>
            </a:r>
            <a:r>
              <a:rPr sz="1600" dirty="0" err="1">
                <a:latin typeface="Montserrat" panose="00000500000000000000" pitchFamily="2" charset="-52"/>
              </a:rPr>
              <a:t>компоненты</a:t>
            </a:r>
            <a:r>
              <a:rPr sz="1600" dirty="0">
                <a:latin typeface="Montserrat" panose="00000500000000000000" pitchFamily="2" charset="-52"/>
              </a:rPr>
              <a:t>:</a:t>
            </a:r>
          </a:p>
          <a:p>
            <a:pPr algn="ctr">
              <a:defRPr/>
            </a:pPr>
            <a:r>
              <a:rPr sz="1600" dirty="0" err="1">
                <a:latin typeface="Montserrat" panose="00000500000000000000" pitchFamily="2" charset="-52"/>
              </a:rPr>
              <a:t>Молочная</a:t>
            </a:r>
            <a:r>
              <a:rPr sz="1600" dirty="0">
                <a:latin typeface="Montserrat" panose="00000500000000000000" pitchFamily="2" charset="-52"/>
              </a:rPr>
              <a:t>, </a:t>
            </a:r>
            <a:r>
              <a:rPr sz="1600" dirty="0" err="1">
                <a:latin typeface="Montserrat" panose="00000500000000000000" pitchFamily="2" charset="-52"/>
              </a:rPr>
              <a:t>винная</a:t>
            </a:r>
            <a:r>
              <a:rPr sz="1600" dirty="0">
                <a:latin typeface="Montserrat" panose="00000500000000000000" pitchFamily="2" charset="-52"/>
              </a:rPr>
              <a:t> и </a:t>
            </a:r>
            <a:r>
              <a:rPr sz="1600" dirty="0" err="1">
                <a:latin typeface="Montserrat" panose="00000500000000000000" pitchFamily="2" charset="-52"/>
              </a:rPr>
              <a:t>салициловая</a:t>
            </a:r>
            <a:r>
              <a:rPr sz="1600" dirty="0">
                <a:latin typeface="Montserrat" panose="00000500000000000000" pitchFamily="2" charset="-52"/>
              </a:rPr>
              <a:t> </a:t>
            </a:r>
            <a:r>
              <a:rPr sz="1600" dirty="0" err="1">
                <a:latin typeface="Montserrat" panose="00000500000000000000" pitchFamily="2" charset="-52"/>
              </a:rPr>
              <a:t>кислоты</a:t>
            </a:r>
            <a:endParaRPr sz="1600" dirty="0">
              <a:latin typeface="Montserrat" panose="00000500000000000000" pitchFamily="2" charset="-52"/>
            </a:endParaRPr>
          </a:p>
          <a:p>
            <a:pPr algn="ctr">
              <a:defRPr/>
            </a:pPr>
            <a:r>
              <a:rPr sz="1600" dirty="0" err="1">
                <a:latin typeface="Montserrat" panose="00000500000000000000" pitchFamily="2" charset="-52"/>
              </a:rPr>
              <a:t>Отечественные</a:t>
            </a:r>
            <a:r>
              <a:rPr sz="1600" dirty="0">
                <a:latin typeface="Montserrat" panose="00000500000000000000" pitchFamily="2" charset="-52"/>
              </a:rPr>
              <a:t> </a:t>
            </a:r>
            <a:r>
              <a:rPr sz="1600" dirty="0" err="1">
                <a:latin typeface="Montserrat" panose="00000500000000000000" pitchFamily="2" charset="-52"/>
              </a:rPr>
              <a:t>экстракты</a:t>
            </a:r>
            <a:r>
              <a:rPr sz="1600" dirty="0">
                <a:latin typeface="Montserrat" panose="00000500000000000000" pitchFamily="2" charset="-52"/>
              </a:rPr>
              <a:t>: </a:t>
            </a:r>
            <a:r>
              <a:rPr sz="1600" dirty="0" err="1">
                <a:latin typeface="Montserrat" panose="00000500000000000000" pitchFamily="2" charset="-52"/>
              </a:rPr>
              <a:t>береза</a:t>
            </a:r>
            <a:r>
              <a:rPr sz="1600" dirty="0">
                <a:latin typeface="Montserrat" panose="00000500000000000000" pitchFamily="2" charset="-52"/>
              </a:rPr>
              <a:t>, </a:t>
            </a:r>
            <a:r>
              <a:rPr sz="1600" dirty="0" err="1">
                <a:latin typeface="Montserrat" panose="00000500000000000000" pitchFamily="2" charset="-52"/>
              </a:rPr>
              <a:t>можжевельник</a:t>
            </a:r>
            <a:r>
              <a:rPr sz="1600" dirty="0">
                <a:latin typeface="Montserrat" panose="00000500000000000000" pitchFamily="2" charset="-52"/>
              </a:rPr>
              <a:t> и </a:t>
            </a:r>
            <a:r>
              <a:rPr sz="1600" dirty="0" err="1">
                <a:latin typeface="Montserrat" panose="00000500000000000000" pitchFamily="2" charset="-52"/>
              </a:rPr>
              <a:t>зверобой</a:t>
            </a:r>
            <a:endParaRPr sz="1600" dirty="0">
              <a:latin typeface="Montserrat" panose="00000500000000000000" pitchFamily="2" charset="-5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402925458" name="Прямая соединительная линия 1104836846"/>
          <p:cNvCxnSpPr>
            <a:cxnSpLocks/>
          </p:cNvCxnSpPr>
          <p:nvPr/>
        </p:nvCxnSpPr>
        <p:spPr bwMode="auto">
          <a:xfrm rot="10799953">
            <a:off x="8927416" y="3861545"/>
            <a:ext cx="0" cy="936000"/>
          </a:xfrm>
          <a:prstGeom prst="line">
            <a:avLst/>
          </a:prstGeom>
          <a:ln w="12699" cap="flat" cmpd="sng" algn="ctr">
            <a:solidFill>
              <a:srgbClr val="7030A0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0141181" name="TextBox 1000141180"/>
          <p:cNvSpPr txBox="1"/>
          <p:nvPr/>
        </p:nvSpPr>
        <p:spPr bwMode="auto">
          <a:xfrm>
            <a:off x="5964590" y="4982418"/>
            <a:ext cx="2724869" cy="53001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400" dirty="0" err="1">
                <a:latin typeface="Montserrat" panose="00000500000000000000" pitchFamily="2" charset="-52"/>
              </a:rPr>
              <a:t>Разработка</a:t>
            </a:r>
            <a:r>
              <a:rPr sz="1400" dirty="0">
                <a:latin typeface="Montserrat" panose="00000500000000000000" pitchFamily="2" charset="-52"/>
              </a:rPr>
              <a:t> </a:t>
            </a:r>
            <a:r>
              <a:rPr sz="1400" dirty="0" err="1">
                <a:latin typeface="Montserrat" panose="00000500000000000000" pitchFamily="2" charset="-52"/>
              </a:rPr>
              <a:t>маркетинговой</a:t>
            </a:r>
            <a:r>
              <a:rPr sz="1400" dirty="0">
                <a:latin typeface="Montserrat" panose="00000500000000000000" pitchFamily="2" charset="-52"/>
              </a:rPr>
              <a:t> </a:t>
            </a:r>
            <a:r>
              <a:rPr sz="1400" dirty="0" err="1">
                <a:latin typeface="Montserrat" panose="00000500000000000000" pitchFamily="2" charset="-52"/>
              </a:rPr>
              <a:t>стратегии</a:t>
            </a:r>
            <a:endParaRPr sz="1400" dirty="0">
              <a:latin typeface="Montserrat" panose="00000500000000000000" pitchFamily="2" charset="-52"/>
            </a:endParaRPr>
          </a:p>
        </p:txBody>
      </p:sp>
      <p:cxnSp>
        <p:nvCxnSpPr>
          <p:cNvPr id="2" name="Прямая соединительная линия 1"/>
          <p:cNvCxnSpPr>
            <a:cxnSpLocks/>
          </p:cNvCxnSpPr>
          <p:nvPr/>
        </p:nvCxnSpPr>
        <p:spPr bwMode="auto">
          <a:xfrm rot="10799989">
            <a:off x="3138190" y="4228417"/>
            <a:ext cx="0" cy="874800"/>
          </a:xfrm>
          <a:prstGeom prst="line">
            <a:avLst/>
          </a:prstGeom>
          <a:ln w="12699" cap="flat" cmpd="sng" algn="ctr">
            <a:solidFill>
              <a:srgbClr val="7030A0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0976085" name="Прямая соединительная линия 1470976084"/>
          <p:cNvCxnSpPr>
            <a:cxnSpLocks/>
          </p:cNvCxnSpPr>
          <p:nvPr/>
        </p:nvCxnSpPr>
        <p:spPr bwMode="auto">
          <a:xfrm rot="10799952">
            <a:off x="11868173" y="2937399"/>
            <a:ext cx="0" cy="874800"/>
          </a:xfrm>
          <a:prstGeom prst="line">
            <a:avLst/>
          </a:prstGeom>
          <a:ln w="12699" cap="flat" cmpd="sng" algn="ctr">
            <a:solidFill>
              <a:srgbClr val="7030A0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4836847" name="Прямая соединительная линия 1104836846"/>
          <p:cNvCxnSpPr>
            <a:cxnSpLocks/>
          </p:cNvCxnSpPr>
          <p:nvPr/>
        </p:nvCxnSpPr>
        <p:spPr bwMode="auto">
          <a:xfrm rot="10799989">
            <a:off x="8271925" y="4276255"/>
            <a:ext cx="0" cy="936000"/>
          </a:xfrm>
          <a:prstGeom prst="line">
            <a:avLst/>
          </a:prstGeom>
          <a:ln w="12699" cap="flat" cmpd="sng" algn="ctr">
            <a:solidFill>
              <a:srgbClr val="7030A0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9929427" name="TextBox 1109929426"/>
          <p:cNvSpPr txBox="1"/>
          <p:nvPr/>
        </p:nvSpPr>
        <p:spPr bwMode="auto">
          <a:xfrm>
            <a:off x="3260992" y="4781653"/>
            <a:ext cx="1886892" cy="53001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400" dirty="0" err="1">
                <a:latin typeface="Montserrat" panose="00000500000000000000" pitchFamily="2" charset="-52"/>
              </a:rPr>
              <a:t>Разработка</a:t>
            </a:r>
            <a:r>
              <a:rPr sz="1400" dirty="0">
                <a:latin typeface="Montserrat" panose="00000500000000000000" pitchFamily="2" charset="-52"/>
              </a:rPr>
              <a:t> </a:t>
            </a:r>
            <a:r>
              <a:rPr sz="1400" dirty="0" err="1">
                <a:latin typeface="Montserrat" panose="00000500000000000000" pitchFamily="2" charset="-52"/>
              </a:rPr>
              <a:t>упаковки</a:t>
            </a:r>
            <a:endParaRPr sz="1400" dirty="0">
              <a:latin typeface="Montserrat" panose="00000500000000000000" pitchFamily="2" charset="-52"/>
            </a:endParaRPr>
          </a:p>
        </p:txBody>
      </p:sp>
      <p:sp>
        <p:nvSpPr>
          <p:cNvPr id="899525943" name="TextBox 899525942"/>
          <p:cNvSpPr txBox="1"/>
          <p:nvPr/>
        </p:nvSpPr>
        <p:spPr bwMode="auto">
          <a:xfrm>
            <a:off x="994831" y="4936252"/>
            <a:ext cx="2249699" cy="3111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400">
                <a:latin typeface="Montserrat" panose="00000500000000000000" pitchFamily="2" charset="-52"/>
              </a:rPr>
              <a:t>Разработка MVP</a:t>
            </a:r>
          </a:p>
        </p:txBody>
      </p:sp>
      <p:sp>
        <p:nvSpPr>
          <p:cNvPr id="359209301" name="Прямоугольник 1"/>
          <p:cNvSpPr/>
          <p:nvPr/>
        </p:nvSpPr>
        <p:spPr bwMode="auto">
          <a:xfrm>
            <a:off x="164385" y="0"/>
            <a:ext cx="554802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62184278" name="Прямоугольник 13"/>
          <p:cNvSpPr/>
          <p:nvPr/>
        </p:nvSpPr>
        <p:spPr bwMode="auto">
          <a:xfrm>
            <a:off x="164385" y="986316"/>
            <a:ext cx="554802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>
              <a:latin typeface="Montserrat" panose="00000500000000000000" pitchFamily="2" charset="-52"/>
            </a:endParaRPr>
          </a:p>
        </p:txBody>
      </p:sp>
      <p:sp>
        <p:nvSpPr>
          <p:cNvPr id="1556567623" name="Прямоугольник 14"/>
          <p:cNvSpPr/>
          <p:nvPr/>
        </p:nvSpPr>
        <p:spPr bwMode="auto">
          <a:xfrm>
            <a:off x="164385" y="1972635"/>
            <a:ext cx="554802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>
              <a:latin typeface="Montserrat" panose="00000500000000000000" pitchFamily="2" charset="-52"/>
            </a:endParaRPr>
          </a:p>
        </p:txBody>
      </p:sp>
      <p:sp>
        <p:nvSpPr>
          <p:cNvPr id="1636913372" name="Прямоугольник 15"/>
          <p:cNvSpPr/>
          <p:nvPr/>
        </p:nvSpPr>
        <p:spPr bwMode="auto">
          <a:xfrm>
            <a:off x="164385" y="2958954"/>
            <a:ext cx="554802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>
              <a:latin typeface="Montserrat" panose="00000500000000000000" pitchFamily="2" charset="-52"/>
            </a:endParaRPr>
          </a:p>
        </p:txBody>
      </p:sp>
      <p:sp>
        <p:nvSpPr>
          <p:cNvPr id="969099417" name="Прямоугольник 16"/>
          <p:cNvSpPr/>
          <p:nvPr/>
        </p:nvSpPr>
        <p:spPr bwMode="auto">
          <a:xfrm>
            <a:off x="164385" y="3945273"/>
            <a:ext cx="554802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>
              <a:latin typeface="Montserrat" panose="00000500000000000000" pitchFamily="2" charset="-52"/>
            </a:endParaRPr>
          </a:p>
        </p:txBody>
      </p:sp>
      <p:sp>
        <p:nvSpPr>
          <p:cNvPr id="640952396" name="Прямоугольник 17"/>
          <p:cNvSpPr/>
          <p:nvPr/>
        </p:nvSpPr>
        <p:spPr bwMode="auto">
          <a:xfrm>
            <a:off x="164385" y="4931592"/>
            <a:ext cx="554802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>
              <a:latin typeface="Montserrat" panose="00000500000000000000" pitchFamily="2" charset="-52"/>
            </a:endParaRPr>
          </a:p>
        </p:txBody>
      </p:sp>
      <p:sp>
        <p:nvSpPr>
          <p:cNvPr id="99032003" name="Прямоугольник 18"/>
          <p:cNvSpPr/>
          <p:nvPr/>
        </p:nvSpPr>
        <p:spPr bwMode="auto">
          <a:xfrm>
            <a:off x="164385" y="5917911"/>
            <a:ext cx="554802" cy="940084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18128767" name="TextBox 20"/>
          <p:cNvSpPr txBox="1"/>
          <p:nvPr/>
        </p:nvSpPr>
        <p:spPr bwMode="auto">
          <a:xfrm>
            <a:off x="143318" y="6037252"/>
            <a:ext cx="6030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3200">
                <a:solidFill>
                  <a:schemeClr val="bg1"/>
                </a:solidFill>
                <a:latin typeface="Montserrat" panose="00000500000000000000" pitchFamily="2" charset="-52"/>
                <a:ea typeface="Open Sans"/>
                <a:cs typeface="Gotham Pro Medium"/>
              </a:rPr>
              <a:t>14</a:t>
            </a:r>
            <a:endParaRPr lang="en-US" sz="2000">
              <a:solidFill>
                <a:schemeClr val="bg1"/>
              </a:solidFill>
              <a:latin typeface="Montserrat" panose="00000500000000000000" pitchFamily="2" charset="-52"/>
              <a:ea typeface="Open Sans"/>
              <a:cs typeface="Gotham Pro Medium"/>
            </a:endParaRPr>
          </a:p>
        </p:txBody>
      </p:sp>
      <p:sp>
        <p:nvSpPr>
          <p:cNvPr id="1025000199" name="TextBox 22"/>
          <p:cNvSpPr txBox="1"/>
          <p:nvPr/>
        </p:nvSpPr>
        <p:spPr bwMode="auto">
          <a:xfrm>
            <a:off x="836218" y="0"/>
            <a:ext cx="12246735" cy="10021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2"/>
              </a:lnSpc>
              <a:defRPr/>
            </a:pPr>
            <a:r>
              <a:rPr lang="ru-RU" sz="4600" b="1" dirty="0">
                <a:latin typeface="Montserrat"/>
              </a:rPr>
              <a:t>КАЛЕНДАРНЫЙ ПЛАН</a:t>
            </a:r>
            <a:endParaRPr sz="4600" dirty="0"/>
          </a:p>
        </p:txBody>
      </p:sp>
      <p:graphicFrame>
        <p:nvGraphicFramePr>
          <p:cNvPr id="2096230793" name="Таблица 2096230792"/>
          <p:cNvGraphicFramePr>
            <a:graphicFrameLocks/>
          </p:cNvGraphicFramePr>
          <p:nvPr/>
        </p:nvGraphicFramePr>
        <p:xfrm>
          <a:off x="836218" y="3702860"/>
          <a:ext cx="11259735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46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3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97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160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t>1 этап сентябрь’24</a:t>
                      </a: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rgbClr val="C08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2 этап </a:t>
                      </a:r>
                    </a:p>
                    <a:p>
                      <a:pPr algn="ctr"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октябрь’24 - февраль’25</a:t>
                      </a:r>
                      <a:endParaRPr sz="1800"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rgbClr val="C08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3 этап</a:t>
                      </a:r>
                    </a:p>
                    <a:p>
                      <a:pPr algn="ctr"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март’25-ноябрь’25</a:t>
                      </a:r>
                      <a:endParaRPr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4 этап</a:t>
                      </a:r>
                    </a:p>
                    <a:p>
                      <a:pPr algn="ctr"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декабрь’25-январь’26</a:t>
                      </a:r>
                      <a:endParaRPr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5 этап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2026</a:t>
                      </a: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58552927" name="Блок-схема: узел 1658552926"/>
          <p:cNvSpPr/>
          <p:nvPr/>
        </p:nvSpPr>
        <p:spPr bwMode="auto">
          <a:xfrm>
            <a:off x="945354" y="1843086"/>
            <a:ext cx="285749" cy="304799"/>
          </a:xfrm>
          <a:prstGeom prst="flowChartConnector">
            <a:avLst/>
          </a:prstGeom>
          <a:solidFill>
            <a:srgbClr val="8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7772256" name="TextBox 2007772255"/>
          <p:cNvSpPr txBox="1"/>
          <p:nvPr/>
        </p:nvSpPr>
        <p:spPr bwMode="auto">
          <a:xfrm>
            <a:off x="1431129" y="1833561"/>
            <a:ext cx="1865654" cy="3111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400">
                <a:latin typeface="Montserrat" panose="00000500000000000000" pitchFamily="2" charset="-52"/>
              </a:rPr>
              <a:t>Разработка идеи</a:t>
            </a:r>
          </a:p>
        </p:txBody>
      </p:sp>
      <p:sp>
        <p:nvSpPr>
          <p:cNvPr id="367103489" name="TextBox 367103488"/>
          <p:cNvSpPr txBox="1"/>
          <p:nvPr/>
        </p:nvSpPr>
        <p:spPr bwMode="auto">
          <a:xfrm>
            <a:off x="1240629" y="2309811"/>
            <a:ext cx="1962871" cy="107721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83879" indent="-283879">
              <a:buFont typeface="Arial"/>
              <a:buChar char="•"/>
              <a:defRPr/>
            </a:pPr>
            <a:r>
              <a:rPr sz="1050">
                <a:latin typeface="Montserrat" panose="00000500000000000000" pitchFamily="2" charset="-52"/>
              </a:rPr>
              <a:t>анализ рынка</a:t>
            </a:r>
            <a:endParaRPr sz="1400">
              <a:latin typeface="Montserrat" panose="00000500000000000000" pitchFamily="2" charset="-52"/>
            </a:endParaRPr>
          </a:p>
          <a:p>
            <a:pPr marL="283879" indent="-283879">
              <a:buFont typeface="Arial"/>
              <a:buChar char="•"/>
              <a:defRPr/>
            </a:pPr>
            <a:r>
              <a:rPr sz="1050">
                <a:latin typeface="Montserrat" panose="00000500000000000000" pitchFamily="2" charset="-52"/>
              </a:rPr>
              <a:t>конкурентный анализ</a:t>
            </a:r>
            <a:endParaRPr sz="1400">
              <a:latin typeface="Montserrat" panose="00000500000000000000" pitchFamily="2" charset="-52"/>
            </a:endParaRPr>
          </a:p>
          <a:p>
            <a:pPr marL="283879" indent="-283879">
              <a:buFont typeface="Arial"/>
              <a:buChar char="•"/>
              <a:defRPr/>
            </a:pPr>
            <a:r>
              <a:rPr sz="1050">
                <a:latin typeface="Montserrat" panose="00000500000000000000" pitchFamily="2" charset="-52"/>
              </a:rPr>
              <a:t>оценка потребностей целевой аудитории</a:t>
            </a:r>
            <a:endParaRPr sz="1400">
              <a:latin typeface="Montserrat" panose="00000500000000000000" pitchFamily="2" charset="-52"/>
            </a:endParaRPr>
          </a:p>
        </p:txBody>
      </p:sp>
      <p:sp>
        <p:nvSpPr>
          <p:cNvPr id="1915114561" name="Блок-схема: узел 1915114560"/>
          <p:cNvSpPr/>
          <p:nvPr/>
        </p:nvSpPr>
        <p:spPr bwMode="auto">
          <a:xfrm>
            <a:off x="2996139" y="4945778"/>
            <a:ext cx="285748" cy="304799"/>
          </a:xfrm>
          <a:prstGeom prst="flowChartConnector">
            <a:avLst/>
          </a:prstGeom>
          <a:solidFill>
            <a:srgbClr val="8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38737088" name="TextBox 1038737087"/>
          <p:cNvSpPr txBox="1"/>
          <p:nvPr/>
        </p:nvSpPr>
        <p:spPr bwMode="auto">
          <a:xfrm>
            <a:off x="809623" y="5386044"/>
            <a:ext cx="2684049" cy="124136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83878" indent="-283878" algn="l">
              <a:buFont typeface="Arial"/>
              <a:buChar char="•"/>
              <a:defRPr/>
            </a:pPr>
            <a:r>
              <a:rPr sz="1050">
                <a:latin typeface="Montserrat" panose="00000500000000000000" pitchFamily="2" charset="-52"/>
              </a:rPr>
              <a:t>определение требований к продукту</a:t>
            </a:r>
            <a:endParaRPr sz="1400">
              <a:latin typeface="Montserrat" panose="00000500000000000000" pitchFamily="2" charset="-52"/>
            </a:endParaRPr>
          </a:p>
          <a:p>
            <a:pPr marL="283878" indent="-283878" algn="l">
              <a:buFont typeface="Arial"/>
              <a:buChar char="•"/>
              <a:defRPr/>
            </a:pPr>
            <a:r>
              <a:rPr sz="1050">
                <a:latin typeface="Montserrat" panose="00000500000000000000" pitchFamily="2" charset="-52"/>
              </a:rPr>
              <a:t>разработка концепции продукта</a:t>
            </a:r>
            <a:endParaRPr sz="1400">
              <a:latin typeface="Montserrat" panose="00000500000000000000" pitchFamily="2" charset="-52"/>
            </a:endParaRPr>
          </a:p>
          <a:p>
            <a:pPr marL="283878" indent="-283878" algn="l">
              <a:buFont typeface="Arial"/>
              <a:buChar char="•"/>
              <a:defRPr/>
            </a:pPr>
            <a:r>
              <a:rPr sz="1050">
                <a:latin typeface="Montserrat" panose="00000500000000000000" pitchFamily="2" charset="-52"/>
              </a:rPr>
              <a:t>составление рецептуры</a:t>
            </a:r>
            <a:endParaRPr sz="1400">
              <a:latin typeface="Montserrat" panose="00000500000000000000" pitchFamily="2" charset="-52"/>
            </a:endParaRPr>
          </a:p>
          <a:p>
            <a:pPr marL="283878" indent="-283878" algn="l">
              <a:buFont typeface="Arial"/>
              <a:buChar char="•"/>
              <a:defRPr/>
            </a:pPr>
            <a:r>
              <a:rPr sz="1050">
                <a:latin typeface="Montserrat" panose="00000500000000000000" pitchFamily="2" charset="-52"/>
              </a:rPr>
              <a:t>подготовка мини-пробников для тестирования</a:t>
            </a:r>
            <a:endParaRPr sz="1400">
              <a:latin typeface="Montserrat" panose="00000500000000000000" pitchFamily="2" charset="-52"/>
            </a:endParaRPr>
          </a:p>
        </p:txBody>
      </p:sp>
      <p:sp>
        <p:nvSpPr>
          <p:cNvPr id="842396893" name="Блок-схема: узел 842396892"/>
          <p:cNvSpPr/>
          <p:nvPr/>
        </p:nvSpPr>
        <p:spPr bwMode="auto">
          <a:xfrm>
            <a:off x="5119947" y="2884482"/>
            <a:ext cx="285748" cy="304799"/>
          </a:xfrm>
          <a:prstGeom prst="flowChartConnector">
            <a:avLst/>
          </a:prstGeom>
          <a:solidFill>
            <a:srgbClr val="8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55727237" name="TextBox 955727236"/>
          <p:cNvSpPr txBox="1"/>
          <p:nvPr/>
        </p:nvSpPr>
        <p:spPr bwMode="auto">
          <a:xfrm>
            <a:off x="5481181" y="2574783"/>
            <a:ext cx="2147835" cy="65498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200">
                <a:latin typeface="Montserrat" panose="00000500000000000000" pitchFamily="2" charset="-52"/>
              </a:rPr>
              <a:t>Поиск производственного партнера</a:t>
            </a:r>
          </a:p>
        </p:txBody>
      </p:sp>
      <p:sp>
        <p:nvSpPr>
          <p:cNvPr id="1191689504" name="Блок-схема: узел 1191689503"/>
          <p:cNvSpPr/>
          <p:nvPr/>
        </p:nvSpPr>
        <p:spPr bwMode="auto">
          <a:xfrm>
            <a:off x="5514972" y="5698327"/>
            <a:ext cx="285748" cy="304799"/>
          </a:xfrm>
          <a:prstGeom prst="flowChartConnector">
            <a:avLst/>
          </a:prstGeom>
          <a:solidFill>
            <a:srgbClr val="8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8064395" name="TextBox 1938064394"/>
          <p:cNvSpPr txBox="1"/>
          <p:nvPr/>
        </p:nvSpPr>
        <p:spPr bwMode="auto">
          <a:xfrm>
            <a:off x="4252991" y="5697636"/>
            <a:ext cx="1879693" cy="3111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400" dirty="0" err="1">
                <a:latin typeface="Montserrat" panose="00000500000000000000" pitchFamily="2" charset="-52"/>
              </a:rPr>
              <a:t>Сертификация</a:t>
            </a:r>
            <a:endParaRPr sz="1400" dirty="0">
              <a:latin typeface="Montserrat" panose="00000500000000000000" pitchFamily="2" charset="-52"/>
            </a:endParaRPr>
          </a:p>
        </p:txBody>
      </p:sp>
      <p:sp>
        <p:nvSpPr>
          <p:cNvPr id="900932214" name="TextBox 900932213"/>
          <p:cNvSpPr txBox="1"/>
          <p:nvPr/>
        </p:nvSpPr>
        <p:spPr bwMode="auto">
          <a:xfrm>
            <a:off x="10466916" y="2602413"/>
            <a:ext cx="1829517" cy="7488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400">
                <a:latin typeface="Montserrat" panose="00000500000000000000" pitchFamily="2" charset="-52"/>
              </a:rPr>
              <a:t>Расширение линейки продукции</a:t>
            </a:r>
          </a:p>
        </p:txBody>
      </p:sp>
      <p:sp>
        <p:nvSpPr>
          <p:cNvPr id="2042691509" name="Блок-схема: узел 2042691508"/>
          <p:cNvSpPr/>
          <p:nvPr/>
        </p:nvSpPr>
        <p:spPr bwMode="auto">
          <a:xfrm>
            <a:off x="3582192" y="1252004"/>
            <a:ext cx="316226" cy="304798"/>
          </a:xfrm>
          <a:prstGeom prst="flowChartConnector">
            <a:avLst/>
          </a:prstGeom>
          <a:solidFill>
            <a:srgbClr val="8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8816472" name="TextBox 1688816471"/>
          <p:cNvSpPr txBox="1"/>
          <p:nvPr/>
        </p:nvSpPr>
        <p:spPr bwMode="auto">
          <a:xfrm>
            <a:off x="4008436" y="1242479"/>
            <a:ext cx="2742164" cy="53001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400">
                <a:latin typeface="Montserrat" panose="00000500000000000000" pitchFamily="2" charset="-52"/>
              </a:rPr>
              <a:t>Корректировка формулы продукта </a:t>
            </a:r>
          </a:p>
        </p:txBody>
      </p:sp>
      <p:sp>
        <p:nvSpPr>
          <p:cNvPr id="1267543763" name="TextBox 1267543762"/>
          <p:cNvSpPr txBox="1"/>
          <p:nvPr/>
        </p:nvSpPr>
        <p:spPr bwMode="auto">
          <a:xfrm>
            <a:off x="3808409" y="1961973"/>
            <a:ext cx="3381268" cy="59259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83878" indent="-283878">
              <a:buFont typeface="Arial"/>
              <a:buChar char="•"/>
              <a:defRPr/>
            </a:pPr>
            <a:r>
              <a:rPr lang="ru-RU" sz="1050" b="0" i="0" u="none" strike="noStrike" cap="none" spc="0">
                <a:solidFill>
                  <a:schemeClr val="tx1"/>
                </a:solidFill>
                <a:latin typeface="Montserrat" panose="00000500000000000000" pitchFamily="2" charset="-52"/>
              </a:rPr>
              <a:t>оценка потребительского восприятия</a:t>
            </a:r>
            <a:endParaRPr lang="ru-RU" sz="1050" b="0" i="0" u="none" strike="noStrike" cap="none" spc="0">
              <a:solidFill>
                <a:schemeClr val="tx1"/>
              </a:solidFill>
              <a:latin typeface="Montserrat" panose="00000500000000000000" pitchFamily="2" charset="-52"/>
              <a:cs typeface="Times New Roman"/>
            </a:endParaRPr>
          </a:p>
          <a:p>
            <a:pPr marL="283878" indent="-283878">
              <a:buFont typeface="Arial"/>
              <a:buChar char="•"/>
              <a:defRPr/>
            </a:pPr>
            <a:r>
              <a:rPr lang="ru-RU" sz="1050" b="0" i="0" u="none" strike="noStrike" cap="none" spc="0">
                <a:solidFill>
                  <a:schemeClr val="tx1"/>
                </a:solidFill>
                <a:latin typeface="Montserrat" panose="00000500000000000000" pitchFamily="2" charset="-52"/>
                <a:ea typeface="Arial"/>
                <a:cs typeface="Arial"/>
              </a:rPr>
              <a:t>оценка результатов тестирования</a:t>
            </a:r>
            <a:endParaRPr sz="1400">
              <a:latin typeface="Montserrat" panose="00000500000000000000" pitchFamily="2" charset="-52"/>
            </a:endParaRPr>
          </a:p>
          <a:p>
            <a:pPr marL="283878" indent="-283878">
              <a:buFont typeface="Arial"/>
              <a:buChar char="•"/>
              <a:defRPr/>
            </a:pPr>
            <a:r>
              <a:rPr lang="ru-RU" sz="1050" b="0" i="0" u="none" strike="noStrike" cap="none" spc="0">
                <a:solidFill>
                  <a:schemeClr val="tx1"/>
                </a:solidFill>
                <a:latin typeface="Montserrat" panose="00000500000000000000" pitchFamily="2" charset="-52"/>
                <a:ea typeface="Arial"/>
                <a:cs typeface="Arial"/>
              </a:rPr>
              <a:t>внесение корректив</a:t>
            </a:r>
            <a:endParaRPr lang="ru-RU" sz="1050" b="0" i="0" u="none" strike="noStrike" cap="none" spc="0">
              <a:solidFill>
                <a:schemeClr val="tx1"/>
              </a:solidFill>
              <a:latin typeface="Montserrat" panose="00000500000000000000" pitchFamily="2" charset="-52"/>
              <a:cs typeface="Times New Roman"/>
            </a:endParaRPr>
          </a:p>
        </p:txBody>
      </p:sp>
      <p:sp>
        <p:nvSpPr>
          <p:cNvPr id="1073167975" name="Блок-схема: узел 1073167974"/>
          <p:cNvSpPr/>
          <p:nvPr/>
        </p:nvSpPr>
        <p:spPr bwMode="auto">
          <a:xfrm>
            <a:off x="8129050" y="5125577"/>
            <a:ext cx="285748" cy="304799"/>
          </a:xfrm>
          <a:prstGeom prst="flowChartConnector">
            <a:avLst/>
          </a:prstGeom>
          <a:solidFill>
            <a:srgbClr val="8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40306184" name="TextBox 1240306183"/>
          <p:cNvSpPr txBox="1"/>
          <p:nvPr/>
        </p:nvSpPr>
        <p:spPr bwMode="auto">
          <a:xfrm>
            <a:off x="5986006" y="5515481"/>
            <a:ext cx="2792939" cy="91307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83878" indent="-283878">
              <a:buFont typeface="Arial"/>
              <a:buChar char="•"/>
              <a:defRPr/>
            </a:pPr>
            <a:r>
              <a:rPr sz="1050" dirty="0" err="1">
                <a:latin typeface="Montserrat" panose="00000500000000000000" pitchFamily="2" charset="-52"/>
              </a:rPr>
              <a:t>определение</a:t>
            </a:r>
            <a:r>
              <a:rPr sz="1050" dirty="0">
                <a:latin typeface="Montserrat" panose="00000500000000000000" pitchFamily="2" charset="-52"/>
              </a:rPr>
              <a:t> </a:t>
            </a:r>
            <a:r>
              <a:rPr sz="1050" dirty="0" err="1">
                <a:latin typeface="Montserrat" panose="00000500000000000000" pitchFamily="2" charset="-52"/>
              </a:rPr>
              <a:t>целевого</a:t>
            </a:r>
            <a:r>
              <a:rPr sz="1050" dirty="0">
                <a:latin typeface="Montserrat" panose="00000500000000000000" pitchFamily="2" charset="-52"/>
              </a:rPr>
              <a:t> </a:t>
            </a:r>
            <a:r>
              <a:rPr sz="1050" dirty="0" err="1">
                <a:latin typeface="Montserrat" panose="00000500000000000000" pitchFamily="2" charset="-52"/>
              </a:rPr>
              <a:t>рынка</a:t>
            </a:r>
            <a:r>
              <a:rPr sz="1050" dirty="0">
                <a:latin typeface="Montserrat" panose="00000500000000000000" pitchFamily="2" charset="-52"/>
              </a:rPr>
              <a:t> и </a:t>
            </a:r>
            <a:r>
              <a:rPr sz="1050" dirty="0" err="1">
                <a:latin typeface="Montserrat" panose="00000500000000000000" pitchFamily="2" charset="-52"/>
              </a:rPr>
              <a:t>каналов</a:t>
            </a:r>
            <a:r>
              <a:rPr sz="1050" dirty="0">
                <a:latin typeface="Montserrat" panose="00000500000000000000" pitchFamily="2" charset="-52"/>
              </a:rPr>
              <a:t> </a:t>
            </a:r>
            <a:r>
              <a:rPr sz="1050" dirty="0" err="1">
                <a:latin typeface="Montserrat" panose="00000500000000000000" pitchFamily="2" charset="-52"/>
              </a:rPr>
              <a:t>продаж</a:t>
            </a:r>
            <a:endParaRPr sz="1400" dirty="0">
              <a:latin typeface="Montserrat" panose="00000500000000000000" pitchFamily="2" charset="-52"/>
            </a:endParaRPr>
          </a:p>
          <a:p>
            <a:pPr marL="283878" indent="-283878">
              <a:buFont typeface="Arial"/>
              <a:buChar char="•"/>
              <a:defRPr/>
            </a:pPr>
            <a:r>
              <a:rPr sz="1050" dirty="0" err="1">
                <a:latin typeface="Montserrat" panose="00000500000000000000" pitchFamily="2" charset="-52"/>
              </a:rPr>
              <a:t>разработка</a:t>
            </a:r>
            <a:r>
              <a:rPr sz="1050" dirty="0">
                <a:latin typeface="Montserrat" panose="00000500000000000000" pitchFamily="2" charset="-52"/>
              </a:rPr>
              <a:t> </a:t>
            </a:r>
            <a:r>
              <a:rPr sz="1050" dirty="0" err="1">
                <a:latin typeface="Montserrat" panose="00000500000000000000" pitchFamily="2" charset="-52"/>
              </a:rPr>
              <a:t>рекламных</a:t>
            </a:r>
            <a:r>
              <a:rPr sz="1050" dirty="0">
                <a:latin typeface="Montserrat" panose="00000500000000000000" pitchFamily="2" charset="-52"/>
              </a:rPr>
              <a:t> </a:t>
            </a:r>
            <a:r>
              <a:rPr sz="1050" dirty="0" err="1">
                <a:latin typeface="Montserrat" panose="00000500000000000000" pitchFamily="2" charset="-52"/>
              </a:rPr>
              <a:t>материалов</a:t>
            </a:r>
            <a:r>
              <a:rPr sz="1050" dirty="0">
                <a:latin typeface="Montserrat" panose="00000500000000000000" pitchFamily="2" charset="-52"/>
              </a:rPr>
              <a:t> и </a:t>
            </a:r>
            <a:r>
              <a:rPr sz="1050" dirty="0" err="1">
                <a:latin typeface="Montserrat" panose="00000500000000000000" pitchFamily="2" charset="-52"/>
              </a:rPr>
              <a:t>контента</a:t>
            </a:r>
            <a:r>
              <a:rPr sz="1050" dirty="0">
                <a:latin typeface="Montserrat" panose="00000500000000000000" pitchFamily="2" charset="-52"/>
              </a:rPr>
              <a:t> </a:t>
            </a:r>
            <a:r>
              <a:rPr sz="1050" dirty="0" err="1">
                <a:latin typeface="Montserrat" panose="00000500000000000000" pitchFamily="2" charset="-52"/>
              </a:rPr>
              <a:t>для</a:t>
            </a:r>
            <a:r>
              <a:rPr sz="1050" dirty="0">
                <a:latin typeface="Montserrat" panose="00000500000000000000" pitchFamily="2" charset="-52"/>
              </a:rPr>
              <a:t> </a:t>
            </a:r>
            <a:r>
              <a:rPr sz="1050" dirty="0" err="1">
                <a:latin typeface="Montserrat" panose="00000500000000000000" pitchFamily="2" charset="-52"/>
              </a:rPr>
              <a:t>запуска</a:t>
            </a:r>
            <a:endParaRPr sz="1400" dirty="0">
              <a:latin typeface="Montserrat" panose="00000500000000000000" pitchFamily="2" charset="-52"/>
            </a:endParaRPr>
          </a:p>
        </p:txBody>
      </p:sp>
      <p:sp>
        <p:nvSpPr>
          <p:cNvPr id="1727777928" name="Блок-схема: узел 1727777927"/>
          <p:cNvSpPr/>
          <p:nvPr/>
        </p:nvSpPr>
        <p:spPr bwMode="auto">
          <a:xfrm>
            <a:off x="7386019" y="1327075"/>
            <a:ext cx="285748" cy="304799"/>
          </a:xfrm>
          <a:prstGeom prst="flowChartConnector">
            <a:avLst/>
          </a:prstGeom>
          <a:solidFill>
            <a:srgbClr val="8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62474376" name="TextBox 1462474375"/>
          <p:cNvSpPr txBox="1"/>
          <p:nvPr/>
        </p:nvSpPr>
        <p:spPr bwMode="auto">
          <a:xfrm>
            <a:off x="7930544" y="1296415"/>
            <a:ext cx="2067644" cy="3111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400">
                <a:latin typeface="Montserrat" panose="00000500000000000000" pitchFamily="2" charset="-52"/>
              </a:rPr>
              <a:t>Доработка формул</a:t>
            </a:r>
          </a:p>
        </p:txBody>
      </p:sp>
      <p:sp>
        <p:nvSpPr>
          <p:cNvPr id="428751070" name="TextBox 428751069"/>
          <p:cNvSpPr txBox="1"/>
          <p:nvPr/>
        </p:nvSpPr>
        <p:spPr bwMode="auto">
          <a:xfrm>
            <a:off x="7836348" y="1755042"/>
            <a:ext cx="3050271" cy="93653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83878" indent="-283878">
              <a:buFont typeface="Arial"/>
              <a:buChar char="•"/>
              <a:defRPr/>
            </a:pPr>
            <a:r>
              <a:rPr sz="1050">
                <a:latin typeface="Montserrat" panose="00000500000000000000" pitchFamily="2" charset="-52"/>
              </a:rPr>
              <a:t>проведение новых тестов и интервью</a:t>
            </a:r>
            <a:endParaRPr sz="1400">
              <a:latin typeface="Montserrat" panose="00000500000000000000" pitchFamily="2" charset="-52"/>
            </a:endParaRPr>
          </a:p>
          <a:p>
            <a:pPr marL="283878" indent="-283878">
              <a:buFont typeface="Arial"/>
              <a:buChar char="•"/>
              <a:defRPr/>
            </a:pPr>
            <a:r>
              <a:rPr sz="1050">
                <a:latin typeface="Montserrat" panose="00000500000000000000" pitchFamily="2" charset="-52"/>
              </a:rPr>
              <a:t>усовершенствование составов</a:t>
            </a:r>
            <a:endParaRPr sz="1400">
              <a:latin typeface="Montserrat" panose="00000500000000000000" pitchFamily="2" charset="-52"/>
            </a:endParaRPr>
          </a:p>
          <a:p>
            <a:pPr marL="283878" indent="-283878">
              <a:buFont typeface="Arial"/>
              <a:buChar char="•"/>
              <a:defRPr/>
            </a:pPr>
            <a:r>
              <a:rPr sz="1050">
                <a:latin typeface="Montserrat" panose="00000500000000000000" pitchFamily="2" charset="-52"/>
              </a:rPr>
              <a:t>проведение лабораторной экспертизы итогового продукта</a:t>
            </a:r>
            <a:endParaRPr sz="1400">
              <a:latin typeface="Montserrat" panose="00000500000000000000" pitchFamily="2" charset="-52"/>
            </a:endParaRPr>
          </a:p>
        </p:txBody>
      </p:sp>
      <p:sp>
        <p:nvSpPr>
          <p:cNvPr id="995537668" name="Блок-схема: узел 995537667"/>
          <p:cNvSpPr/>
          <p:nvPr/>
        </p:nvSpPr>
        <p:spPr bwMode="auto">
          <a:xfrm>
            <a:off x="4988715" y="4814883"/>
            <a:ext cx="285748" cy="304799"/>
          </a:xfrm>
          <a:prstGeom prst="flowChartConnector">
            <a:avLst/>
          </a:prstGeom>
          <a:solidFill>
            <a:srgbClr val="8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112925860" name="Прямая соединительная линия 2112925859"/>
          <p:cNvCxnSpPr>
            <a:cxnSpLocks/>
          </p:cNvCxnSpPr>
          <p:nvPr/>
        </p:nvCxnSpPr>
        <p:spPr bwMode="auto">
          <a:xfrm rot="10799989">
            <a:off x="1076400" y="2156400"/>
            <a:ext cx="0" cy="1548000"/>
          </a:xfrm>
          <a:prstGeom prst="line">
            <a:avLst/>
          </a:prstGeom>
          <a:ln w="12699" cap="flat" cmpd="sng" algn="ctr">
            <a:solidFill>
              <a:srgbClr val="7030A0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9184215" name="Прямая соединительная линия 839184214"/>
          <p:cNvCxnSpPr>
            <a:cxnSpLocks/>
          </p:cNvCxnSpPr>
          <p:nvPr/>
        </p:nvCxnSpPr>
        <p:spPr bwMode="auto">
          <a:xfrm rot="10799989">
            <a:off x="3738730" y="1558800"/>
            <a:ext cx="0" cy="2142000"/>
          </a:xfrm>
          <a:prstGeom prst="line">
            <a:avLst/>
          </a:prstGeom>
          <a:ln w="12699" cap="flat" cmpd="sng" algn="ctr">
            <a:solidFill>
              <a:srgbClr val="7030A0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8240315" name="Прямая соединительная линия 428240314"/>
          <p:cNvCxnSpPr>
            <a:cxnSpLocks/>
          </p:cNvCxnSpPr>
          <p:nvPr/>
        </p:nvCxnSpPr>
        <p:spPr bwMode="auto">
          <a:xfrm rot="10799989">
            <a:off x="5262822" y="3133128"/>
            <a:ext cx="0" cy="540000"/>
          </a:xfrm>
          <a:prstGeom prst="line">
            <a:avLst/>
          </a:prstGeom>
          <a:ln w="12699" cap="flat" cmpd="sng" algn="ctr">
            <a:solidFill>
              <a:srgbClr val="7030A0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164762" name="Прямая соединительная линия 175164761"/>
          <p:cNvCxnSpPr>
            <a:cxnSpLocks/>
          </p:cNvCxnSpPr>
          <p:nvPr/>
        </p:nvCxnSpPr>
        <p:spPr bwMode="auto">
          <a:xfrm rot="10799989">
            <a:off x="5129984" y="4342616"/>
            <a:ext cx="0" cy="486000"/>
          </a:xfrm>
          <a:prstGeom prst="line">
            <a:avLst/>
          </a:prstGeom>
          <a:ln w="12699" cap="flat" cmpd="sng" algn="ctr">
            <a:solidFill>
              <a:srgbClr val="7030A0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3536119" name="Прямая соединительная линия 763536118"/>
          <p:cNvCxnSpPr>
            <a:cxnSpLocks/>
          </p:cNvCxnSpPr>
          <p:nvPr/>
        </p:nvCxnSpPr>
        <p:spPr bwMode="auto">
          <a:xfrm rot="10799989">
            <a:off x="5657846" y="4338318"/>
            <a:ext cx="0" cy="1368000"/>
          </a:xfrm>
          <a:prstGeom prst="line">
            <a:avLst/>
          </a:prstGeom>
          <a:ln w="12699" cap="flat" cmpd="sng" algn="ctr">
            <a:solidFill>
              <a:srgbClr val="7030A0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3328464" name="Блок-схема: узел 633328463"/>
          <p:cNvSpPr/>
          <p:nvPr/>
        </p:nvSpPr>
        <p:spPr bwMode="auto">
          <a:xfrm>
            <a:off x="11725306" y="2937399"/>
            <a:ext cx="285747" cy="304798"/>
          </a:xfrm>
          <a:prstGeom prst="flowChartConnector">
            <a:avLst/>
          </a:prstGeom>
          <a:solidFill>
            <a:srgbClr val="8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484770654" name="Прямая соединительная линия 839184214"/>
          <p:cNvCxnSpPr>
            <a:cxnSpLocks/>
          </p:cNvCxnSpPr>
          <p:nvPr/>
        </p:nvCxnSpPr>
        <p:spPr bwMode="auto">
          <a:xfrm rot="10799953">
            <a:off x="7523180" y="1562400"/>
            <a:ext cx="0" cy="2142000"/>
          </a:xfrm>
          <a:prstGeom prst="line">
            <a:avLst/>
          </a:prstGeom>
          <a:ln w="12699" cap="flat" cmpd="sng" algn="ctr">
            <a:solidFill>
              <a:srgbClr val="7030A0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6440202" name="Блок-схема: узел 842396892"/>
          <p:cNvSpPr/>
          <p:nvPr/>
        </p:nvSpPr>
        <p:spPr bwMode="auto">
          <a:xfrm>
            <a:off x="8045181" y="2884482"/>
            <a:ext cx="285747" cy="304798"/>
          </a:xfrm>
          <a:prstGeom prst="flowChartConnector">
            <a:avLst/>
          </a:prstGeom>
          <a:solidFill>
            <a:srgbClr val="8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695323653" name="Прямая соединительная линия 428240314"/>
          <p:cNvCxnSpPr>
            <a:cxnSpLocks/>
          </p:cNvCxnSpPr>
          <p:nvPr/>
        </p:nvCxnSpPr>
        <p:spPr bwMode="auto">
          <a:xfrm rot="10799953">
            <a:off x="8188054" y="3126778"/>
            <a:ext cx="0" cy="540000"/>
          </a:xfrm>
          <a:prstGeom prst="line">
            <a:avLst/>
          </a:prstGeom>
          <a:ln w="12699" cap="flat" cmpd="sng" algn="ctr">
            <a:solidFill>
              <a:srgbClr val="7030A0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0753477" name="TextBox 900932213"/>
          <p:cNvSpPr txBox="1"/>
          <p:nvPr/>
        </p:nvSpPr>
        <p:spPr bwMode="auto">
          <a:xfrm>
            <a:off x="8414798" y="2788560"/>
            <a:ext cx="1885812" cy="53001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400">
                <a:latin typeface="Montserrat" panose="00000500000000000000" pitchFamily="2" charset="-52"/>
              </a:rPr>
              <a:t>Запуск пробной партии</a:t>
            </a:r>
          </a:p>
        </p:txBody>
      </p:sp>
      <p:sp>
        <p:nvSpPr>
          <p:cNvPr id="66435981" name="Блок-схема: узел 633328463"/>
          <p:cNvSpPr/>
          <p:nvPr/>
        </p:nvSpPr>
        <p:spPr bwMode="auto">
          <a:xfrm>
            <a:off x="8784544" y="4713450"/>
            <a:ext cx="285746" cy="304796"/>
          </a:xfrm>
          <a:prstGeom prst="flowChartConnector">
            <a:avLst/>
          </a:prstGeom>
          <a:solidFill>
            <a:srgbClr val="8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7629859" name="TextBox 900932213"/>
          <p:cNvSpPr txBox="1"/>
          <p:nvPr/>
        </p:nvSpPr>
        <p:spPr bwMode="auto">
          <a:xfrm>
            <a:off x="9099801" y="4593809"/>
            <a:ext cx="2076918" cy="3111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400">
                <a:latin typeface="Montserrat" panose="00000500000000000000" pitchFamily="2" charset="-52"/>
              </a:rPr>
              <a:t>Масштабирование</a:t>
            </a:r>
          </a:p>
        </p:txBody>
      </p:sp>
      <p:sp>
        <p:nvSpPr>
          <p:cNvPr id="1617171757" name="TextBox 1240306183"/>
          <p:cNvSpPr txBox="1"/>
          <p:nvPr/>
        </p:nvSpPr>
        <p:spPr bwMode="auto">
          <a:xfrm>
            <a:off x="9217754" y="5125577"/>
            <a:ext cx="2679788" cy="748923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83878" indent="-283878">
              <a:buFont typeface="Arial"/>
              <a:buChar char="•"/>
              <a:defRPr/>
            </a:pPr>
            <a:r>
              <a:rPr sz="1050">
                <a:latin typeface="Montserrat" panose="00000500000000000000" pitchFamily="2" charset="-52"/>
              </a:rPr>
              <a:t>Сбор обратной связи</a:t>
            </a:r>
          </a:p>
          <a:p>
            <a:pPr marL="283878" indent="-283878">
              <a:buFont typeface="Arial"/>
              <a:buChar char="•"/>
              <a:defRPr/>
            </a:pPr>
            <a:r>
              <a:rPr sz="1050">
                <a:latin typeface="Montserrat" panose="00000500000000000000" pitchFamily="2" charset="-52"/>
              </a:rPr>
              <a:t>Доработка существующих средств</a:t>
            </a:r>
          </a:p>
          <a:p>
            <a:pPr marL="283878" indent="-283878">
              <a:buFont typeface="Arial"/>
              <a:buChar char="•"/>
              <a:defRPr/>
            </a:pPr>
            <a:r>
              <a:rPr sz="1050">
                <a:latin typeface="Montserrat" panose="00000500000000000000" pitchFamily="2" charset="-52"/>
              </a:rPr>
              <a:t>Поиск новых рынков сбыта</a:t>
            </a:r>
            <a:endParaRPr sz="1400">
              <a:latin typeface="Montserrat" panose="00000500000000000000" pitchFamily="2" charset="-5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0179849" name="Прямоугольник 1"/>
          <p:cNvSpPr/>
          <p:nvPr/>
        </p:nvSpPr>
        <p:spPr bwMode="auto">
          <a:xfrm>
            <a:off x="164385" y="0"/>
            <a:ext cx="554801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58438254" name="Прямоугольник 13"/>
          <p:cNvSpPr/>
          <p:nvPr/>
        </p:nvSpPr>
        <p:spPr bwMode="auto">
          <a:xfrm>
            <a:off x="164385" y="986315"/>
            <a:ext cx="554801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3569123" name="Прямоугольник 14"/>
          <p:cNvSpPr/>
          <p:nvPr/>
        </p:nvSpPr>
        <p:spPr bwMode="auto">
          <a:xfrm>
            <a:off x="164385" y="1972634"/>
            <a:ext cx="554801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22014452" name="Прямоугольник 15"/>
          <p:cNvSpPr/>
          <p:nvPr/>
        </p:nvSpPr>
        <p:spPr bwMode="auto">
          <a:xfrm>
            <a:off x="164385" y="2958952"/>
            <a:ext cx="554801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02952472" name="Прямоугольник 16"/>
          <p:cNvSpPr/>
          <p:nvPr/>
        </p:nvSpPr>
        <p:spPr bwMode="auto">
          <a:xfrm>
            <a:off x="164385" y="3945272"/>
            <a:ext cx="554801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73793959" name="Прямоугольник 17"/>
          <p:cNvSpPr/>
          <p:nvPr/>
        </p:nvSpPr>
        <p:spPr bwMode="auto">
          <a:xfrm>
            <a:off x="164385" y="4931591"/>
            <a:ext cx="554801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35650959" name="Прямоугольник 18"/>
          <p:cNvSpPr/>
          <p:nvPr/>
        </p:nvSpPr>
        <p:spPr bwMode="auto">
          <a:xfrm>
            <a:off x="164385" y="5917910"/>
            <a:ext cx="554801" cy="94008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44699699" name="TextBox 20"/>
          <p:cNvSpPr txBox="1"/>
          <p:nvPr/>
        </p:nvSpPr>
        <p:spPr bwMode="auto">
          <a:xfrm>
            <a:off x="70518" y="5979314"/>
            <a:ext cx="748648" cy="7013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4000">
                <a:solidFill>
                  <a:schemeClr val="bg1"/>
                </a:solidFill>
                <a:latin typeface="Gotham Pro Medium"/>
                <a:ea typeface="Open Sans"/>
                <a:cs typeface="Gotham Pro Medium"/>
              </a:rPr>
              <a:t>15</a:t>
            </a:r>
            <a:endParaRPr lang="en-US" sz="2800">
              <a:solidFill>
                <a:schemeClr val="bg1"/>
              </a:solidFill>
              <a:latin typeface="Gotham Pro Medium"/>
              <a:ea typeface="Open Sans"/>
              <a:cs typeface="Gotham Pro Medium"/>
            </a:endParaRPr>
          </a:p>
        </p:txBody>
      </p:sp>
      <p:sp>
        <p:nvSpPr>
          <p:cNvPr id="26591434" name="TextBox 22"/>
          <p:cNvSpPr txBox="1"/>
          <p:nvPr/>
        </p:nvSpPr>
        <p:spPr bwMode="auto">
          <a:xfrm>
            <a:off x="1067774" y="274498"/>
            <a:ext cx="10619278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3200" b="1" dirty="0">
                <a:latin typeface="Montserrat"/>
              </a:rPr>
              <a:t>ФИНАНСОВЫЙ ПЛАН РЕАЛИЗАЦИИ ПРОЕКТА</a:t>
            </a:r>
            <a:endParaRPr sz="3200" dirty="0"/>
          </a:p>
        </p:txBody>
      </p:sp>
      <p:graphicFrame>
        <p:nvGraphicFramePr>
          <p:cNvPr id="2062817613" name="Таблица 20628176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4722686"/>
              </p:ext>
            </p:extLst>
          </p:nvPr>
        </p:nvGraphicFramePr>
        <p:xfrm>
          <a:off x="988550" y="974461"/>
          <a:ext cx="10777725" cy="57424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16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3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74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148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2000" dirty="0">
                          <a:latin typeface="Montserrat" panose="00000500000000000000" pitchFamily="2" charset="-52"/>
                        </a:rPr>
                        <a:t>Необходимые инвестиции</a:t>
                      </a:r>
                    </a:p>
                  </a:txBody>
                  <a:tcPr>
                    <a:solidFill>
                      <a:srgbClr val="FD493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2000" b="1" u="none" strike="noStrike" cap="none" spc="0" dirty="0">
                          <a:solidFill>
                            <a:schemeClr val="dk1"/>
                          </a:solidFill>
                          <a:latin typeface="Montserrat" panose="00000500000000000000" pitchFamily="2" charset="-52"/>
                        </a:rPr>
                        <a:t>Статьи расходов</a:t>
                      </a:r>
                      <a:endParaRPr sz="2000" dirty="0"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2000" dirty="0" err="1">
                          <a:latin typeface="Montserrat" panose="00000500000000000000" pitchFamily="2" charset="-52"/>
                        </a:rPr>
                        <a:t>Доходы</a:t>
                      </a:r>
                      <a:endParaRPr sz="2000" dirty="0"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FBB3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5281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До выхода на самоокупаемость</a:t>
                      </a:r>
                      <a:endParaRPr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Грантовая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поддержка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РБУ «РОСБИОТЕХ» - 1,5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млн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.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руб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.</a:t>
                      </a:r>
                    </a:p>
                    <a:p>
                      <a:pPr>
                        <a:defRPr/>
                      </a:pPr>
                      <a:endParaRPr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Разработка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MVP – 253 843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руб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.</a:t>
                      </a:r>
                    </a:p>
                    <a:p>
                      <a:pPr>
                        <a:defRPr/>
                      </a:pP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Открытие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юр.лица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– 205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тыс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.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руб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.</a:t>
                      </a:r>
                    </a:p>
                    <a:p>
                      <a:pPr>
                        <a:defRPr/>
                      </a:pP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Зарплаты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– 280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тыс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.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руб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.</a:t>
                      </a:r>
                    </a:p>
                    <a:p>
                      <a:pPr>
                        <a:defRPr/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Прочие расходы и резерв непредусмотренных платежей – 35 тыс. руб.</a:t>
                      </a:r>
                    </a:p>
                    <a:p>
                      <a:pPr>
                        <a:defRPr/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Продажа и продвижение – 615 тыс. руб.</a:t>
                      </a:r>
                    </a:p>
                    <a:p>
                      <a:pPr>
                        <a:defRPr/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Оформление товарного знака и фирменного стиля – 200 тыс. руб.</a:t>
                      </a:r>
                    </a:p>
                    <a:p>
                      <a:pPr>
                        <a:defRPr/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Закупка материалов для производства первых 5 тыс. единиц продукции – 200 тыс. руб.</a:t>
                      </a:r>
                      <a:endParaRPr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Пилинг для ног 1 шт – 580 руб. Доход – 1,45 млн. руб.</a:t>
                      </a:r>
                    </a:p>
                    <a:p>
                      <a:pPr>
                        <a:defRPr/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Пилинг для головы 1 шт – 579 руб. Доход – 1,45 млн. руб.</a:t>
                      </a:r>
                    </a:p>
                    <a:p>
                      <a:pPr>
                        <a:defRPr/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Итого доходы на момент выхода на самоокупаемость:2,9 млн. руб.</a:t>
                      </a:r>
                    </a:p>
                    <a:p>
                      <a:pPr>
                        <a:defRPr/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Срок выхода на самоокупаемость - 1 год</a:t>
                      </a:r>
                      <a:endParaRPr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061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На развитие проекта</a:t>
                      </a:r>
                      <a:endParaRPr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Грантовая поддержка РБУ «РОСБИТЕХ» - 10 млн. руб. </a:t>
                      </a:r>
                      <a:endParaRPr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endParaRPr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Контрактное производство – 4,55 млн. руб.</a:t>
                      </a:r>
                      <a:endParaRPr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Процент торговой площадке (OZON) – 3,5 млн. руб.</a:t>
                      </a:r>
                      <a:endParaRPr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Зарплаты – 450 тыс. руб.</a:t>
                      </a:r>
                      <a:endParaRPr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Налоги и страховые взносы – 137,5 тыс. руб.</a:t>
                      </a:r>
                      <a:endParaRPr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Маркетинг –  112,5 тыс. руб.</a:t>
                      </a:r>
                      <a:endParaRPr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Тубы косметические – 1,25 млн. руб.</a:t>
                      </a:r>
                      <a:endParaRPr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В среднем единица товара - 580 рублей. </a:t>
                      </a:r>
                    </a:p>
                    <a:p>
                      <a:pPr>
                        <a:defRPr/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Доход с проекта составит 19,86 млн. руб., то количество продаваемой продукции около 34 250 единиц.</a:t>
                      </a:r>
                    </a:p>
                    <a:p>
                      <a:pPr>
                        <a:defRPr/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Реализация проекта за 1,5 года </a:t>
                      </a:r>
                    </a:p>
                    <a:p>
                      <a:pPr>
                        <a:defRPr/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Прибыль проекта за 1,5 года – ориентировочно 9 млн. руб.</a:t>
                      </a:r>
                      <a:endParaRPr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616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На развитие проекта</a:t>
                      </a:r>
                      <a:endParaRPr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Привлечение сторонних инвесторов - 33 млн. руб.</a:t>
                      </a:r>
                      <a:endParaRPr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endParaRPr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Контрактное производство – 12 млн. руб.</a:t>
                      </a:r>
                      <a:endParaRPr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Процент торговой площадке (OZON) – 14 млн. руб.</a:t>
                      </a:r>
                      <a:endParaRPr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Зарплаты – 1,8 млн. руб.</a:t>
                      </a:r>
                      <a:endParaRPr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Налоги и страховые взносы – 550 тыс. руб.</a:t>
                      </a:r>
                      <a:endParaRPr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Маркетинг –  450 тыс.   руб.</a:t>
                      </a:r>
                      <a:endParaRPr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Тубы косметические – 5 млн. руб.</a:t>
                      </a:r>
                      <a:endParaRPr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В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среднем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единица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товара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- 580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рублей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. </a:t>
                      </a:r>
                    </a:p>
                    <a:p>
                      <a:pPr>
                        <a:defRPr/>
                      </a:pP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Если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доступный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рынок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79,46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млн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.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руб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.,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то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количество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продаваемой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продукции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около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137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тыс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.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единиц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.</a:t>
                      </a:r>
                    </a:p>
                    <a:p>
                      <a:pPr>
                        <a:defRPr/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72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тыс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.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штук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-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пилинг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для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головы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.</a:t>
                      </a:r>
                    </a:p>
                    <a:p>
                      <a:pPr>
                        <a:defRPr/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65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тыс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.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штук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-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пилинг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для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ног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.</a:t>
                      </a:r>
                    </a:p>
                    <a:p>
                      <a:pPr>
                        <a:defRPr/>
                      </a:pP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Реализация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проекта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за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3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года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</a:t>
                      </a:r>
                    </a:p>
                    <a:p>
                      <a:pPr>
                        <a:defRPr/>
                      </a:pP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Прибыль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проекта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за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3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года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- 44,8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млн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.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руб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.</a:t>
                      </a:r>
                      <a:endParaRPr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59823123" name="Прямоугольник 1"/>
          <p:cNvSpPr/>
          <p:nvPr/>
        </p:nvSpPr>
        <p:spPr bwMode="auto">
          <a:xfrm>
            <a:off x="164386" y="0"/>
            <a:ext cx="554803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67356030" name="Прямоугольник 13"/>
          <p:cNvSpPr/>
          <p:nvPr/>
        </p:nvSpPr>
        <p:spPr bwMode="auto">
          <a:xfrm>
            <a:off x="164386" y="986317"/>
            <a:ext cx="554803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57365179" name="Прямоугольник 14"/>
          <p:cNvSpPr/>
          <p:nvPr/>
        </p:nvSpPr>
        <p:spPr bwMode="auto">
          <a:xfrm>
            <a:off x="164386" y="1972636"/>
            <a:ext cx="554803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38971883" name="Прямоугольник 15"/>
          <p:cNvSpPr/>
          <p:nvPr/>
        </p:nvSpPr>
        <p:spPr bwMode="auto">
          <a:xfrm>
            <a:off x="164386" y="2958955"/>
            <a:ext cx="554803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66086755" name="Прямоугольник 16"/>
          <p:cNvSpPr/>
          <p:nvPr/>
        </p:nvSpPr>
        <p:spPr bwMode="auto">
          <a:xfrm>
            <a:off x="164386" y="3945274"/>
            <a:ext cx="554803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79728772" name="Прямоугольник 17"/>
          <p:cNvSpPr/>
          <p:nvPr/>
        </p:nvSpPr>
        <p:spPr bwMode="auto">
          <a:xfrm>
            <a:off x="164386" y="4931593"/>
            <a:ext cx="554803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63197729" name="Прямоугольник 18"/>
          <p:cNvSpPr/>
          <p:nvPr/>
        </p:nvSpPr>
        <p:spPr bwMode="auto">
          <a:xfrm>
            <a:off x="164386" y="5917912"/>
            <a:ext cx="554803" cy="94008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68528308" name="TextBox 21"/>
          <p:cNvSpPr txBox="1"/>
          <p:nvPr/>
        </p:nvSpPr>
        <p:spPr bwMode="auto">
          <a:xfrm>
            <a:off x="70877" y="5965629"/>
            <a:ext cx="748648" cy="7013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4000">
                <a:solidFill>
                  <a:schemeClr val="bg1"/>
                </a:solidFill>
                <a:latin typeface="Gotham Pro Medium"/>
                <a:ea typeface="Open Sans"/>
                <a:cs typeface="Gotham Pro Medium"/>
              </a:rPr>
              <a:t>16</a:t>
            </a:r>
            <a:endParaRPr lang="en-US" sz="4800">
              <a:solidFill>
                <a:schemeClr val="bg1"/>
              </a:solidFill>
              <a:latin typeface="Gotham Pro Medium"/>
              <a:ea typeface="Open Sans"/>
              <a:cs typeface="Gotham Pro Medium"/>
            </a:endParaRPr>
          </a:p>
        </p:txBody>
      </p:sp>
      <p:sp>
        <p:nvSpPr>
          <p:cNvPr id="1255107984" name="TextBox 37"/>
          <p:cNvSpPr txBox="1"/>
          <p:nvPr/>
        </p:nvSpPr>
        <p:spPr bwMode="auto">
          <a:xfrm>
            <a:off x="2400684" y="99442"/>
            <a:ext cx="7400978" cy="1008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3"/>
              </a:lnSpc>
              <a:defRPr/>
            </a:pPr>
            <a:r>
              <a:rPr lang="ru-RU" sz="4800" b="1" dirty="0">
                <a:latin typeface="Montserrat"/>
              </a:rPr>
              <a:t>МЕНТОРЫ</a:t>
            </a:r>
            <a:endParaRPr lang="en-US" sz="4800" b="1" dirty="0">
              <a:latin typeface="Montserrat"/>
            </a:endParaRPr>
          </a:p>
        </p:txBody>
      </p:sp>
      <p:sp>
        <p:nvSpPr>
          <p:cNvPr id="1717222685" name="Прямоугольник 2"/>
          <p:cNvSpPr/>
          <p:nvPr/>
        </p:nvSpPr>
        <p:spPr bwMode="auto">
          <a:xfrm>
            <a:off x="1612746" y="1548807"/>
            <a:ext cx="1998919" cy="200955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07043282" name="Прямоугольник 24"/>
          <p:cNvSpPr/>
          <p:nvPr/>
        </p:nvSpPr>
        <p:spPr bwMode="auto">
          <a:xfrm>
            <a:off x="5430776" y="1548807"/>
            <a:ext cx="1998919" cy="200955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4642370" name="Прямоугольник 25"/>
          <p:cNvSpPr/>
          <p:nvPr/>
        </p:nvSpPr>
        <p:spPr bwMode="auto">
          <a:xfrm>
            <a:off x="9155378" y="1548807"/>
            <a:ext cx="1998919" cy="200955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38883914" name="TextBox 30"/>
          <p:cNvSpPr txBox="1"/>
          <p:nvPr/>
        </p:nvSpPr>
        <p:spPr bwMode="auto">
          <a:xfrm>
            <a:off x="1612746" y="3945273"/>
            <a:ext cx="20748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u="sng" dirty="0"/>
              <a:t>Фоменко</a:t>
            </a:r>
          </a:p>
          <a:p>
            <a:pPr>
              <a:defRPr/>
            </a:pPr>
            <a:r>
              <a:rPr lang="ru-RU" u="sng" dirty="0"/>
              <a:t>Иван </a:t>
            </a:r>
          </a:p>
          <a:p>
            <a:pPr>
              <a:defRPr/>
            </a:pPr>
            <a:r>
              <a:rPr lang="ru-RU" u="sng" dirty="0"/>
              <a:t>Андреевич</a:t>
            </a:r>
            <a:endParaRPr u="sng" dirty="0"/>
          </a:p>
        </p:txBody>
      </p:sp>
      <p:sp>
        <p:nvSpPr>
          <p:cNvPr id="796137109" name="TextBox 31"/>
          <p:cNvSpPr txBox="1"/>
          <p:nvPr/>
        </p:nvSpPr>
        <p:spPr bwMode="auto">
          <a:xfrm>
            <a:off x="5435097" y="3945273"/>
            <a:ext cx="1805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u="sng" dirty="0"/>
              <a:t>Вольнова Екатерина Романовна</a:t>
            </a:r>
            <a:endParaRPr u="sng" dirty="0"/>
          </a:p>
        </p:txBody>
      </p:sp>
      <p:sp>
        <p:nvSpPr>
          <p:cNvPr id="966675794" name="TextBox 32"/>
          <p:cNvSpPr txBox="1"/>
          <p:nvPr/>
        </p:nvSpPr>
        <p:spPr bwMode="auto">
          <a:xfrm>
            <a:off x="9155378" y="4016832"/>
            <a:ext cx="2015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u="sng" dirty="0"/>
              <a:t>Антипова</a:t>
            </a:r>
          </a:p>
          <a:p>
            <a:pPr>
              <a:defRPr/>
            </a:pPr>
            <a:r>
              <a:rPr lang="ru-RU" u="sng" dirty="0"/>
              <a:t>Татьяна Леонидовна</a:t>
            </a:r>
            <a:endParaRPr u="sng" dirty="0"/>
          </a:p>
        </p:txBody>
      </p:sp>
      <p:sp>
        <p:nvSpPr>
          <p:cNvPr id="624528807" name="TextBox 34"/>
          <p:cNvSpPr txBox="1"/>
          <p:nvPr/>
        </p:nvSpPr>
        <p:spPr bwMode="auto">
          <a:xfrm>
            <a:off x="1553347" y="5104532"/>
            <a:ext cx="2640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dirty="0"/>
              <a:t>Научный руководитель</a:t>
            </a:r>
            <a:endParaRPr dirty="0"/>
          </a:p>
        </p:txBody>
      </p:sp>
      <p:sp>
        <p:nvSpPr>
          <p:cNvPr id="1466816307" name="TextBox 35"/>
          <p:cNvSpPr txBox="1"/>
          <p:nvPr/>
        </p:nvSpPr>
        <p:spPr bwMode="auto">
          <a:xfrm>
            <a:off x="5184211" y="5104532"/>
            <a:ext cx="2480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dirty="0"/>
              <a:t>Научный руководитель</a:t>
            </a:r>
            <a:endParaRPr dirty="0"/>
          </a:p>
        </p:txBody>
      </p:sp>
      <p:sp>
        <p:nvSpPr>
          <p:cNvPr id="1667418018" name="TextBox 36"/>
          <p:cNvSpPr txBox="1"/>
          <p:nvPr/>
        </p:nvSpPr>
        <p:spPr bwMode="auto">
          <a:xfrm>
            <a:off x="9691718" y="5104532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dirty="0" err="1"/>
              <a:t>Трекер</a:t>
            </a:r>
            <a:endParaRPr dirty="0"/>
          </a:p>
        </p:txBody>
      </p:sp>
      <p:sp>
        <p:nvSpPr>
          <p:cNvPr id="191821507" name="TextBox 38"/>
          <p:cNvSpPr txBox="1"/>
          <p:nvPr/>
        </p:nvSpPr>
        <p:spPr bwMode="auto">
          <a:xfrm>
            <a:off x="1553348" y="5965629"/>
            <a:ext cx="1896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dirty="0"/>
              <a:t>Leader ID: </a:t>
            </a:r>
            <a:r>
              <a:rPr lang="ru-RU" dirty="0"/>
              <a:t>934101</a:t>
            </a:r>
          </a:p>
        </p:txBody>
      </p:sp>
      <p:sp>
        <p:nvSpPr>
          <p:cNvPr id="1634221377" name="TextBox 39"/>
          <p:cNvSpPr txBox="1"/>
          <p:nvPr/>
        </p:nvSpPr>
        <p:spPr bwMode="auto">
          <a:xfrm>
            <a:off x="5435096" y="5965628"/>
            <a:ext cx="1896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dirty="0"/>
              <a:t>Leader ID: </a:t>
            </a:r>
            <a:r>
              <a:rPr lang="ru-RU" dirty="0"/>
              <a:t>931716</a:t>
            </a:r>
          </a:p>
        </p:txBody>
      </p:sp>
      <p:sp>
        <p:nvSpPr>
          <p:cNvPr id="1253381486" name="TextBox 40"/>
          <p:cNvSpPr txBox="1"/>
          <p:nvPr/>
        </p:nvSpPr>
        <p:spPr bwMode="auto">
          <a:xfrm>
            <a:off x="9180283" y="5965629"/>
            <a:ext cx="2013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dirty="0"/>
              <a:t>Leader ID: </a:t>
            </a:r>
            <a:r>
              <a:rPr lang="ru-RU" dirty="0"/>
              <a:t>2593098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0ED3D7-74E9-43C0-84A0-EFF4C4A08E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82" t="-1" b="20680"/>
          <a:stretch/>
        </p:blipFill>
        <p:spPr>
          <a:xfrm>
            <a:off x="1449607" y="1706377"/>
            <a:ext cx="1990278" cy="200296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FEBDDD7-83C2-44B7-B9A7-DCCE5D479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7348" y="1706378"/>
            <a:ext cx="1903005" cy="200756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4BA6B40-6589-4FFB-A8D0-72374710F6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0146" y="1679586"/>
            <a:ext cx="1998920" cy="204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0352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59823123" name="Прямоугольник 1"/>
          <p:cNvSpPr/>
          <p:nvPr/>
        </p:nvSpPr>
        <p:spPr bwMode="auto">
          <a:xfrm>
            <a:off x="164386" y="0"/>
            <a:ext cx="554803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67356030" name="Прямоугольник 13"/>
          <p:cNvSpPr/>
          <p:nvPr/>
        </p:nvSpPr>
        <p:spPr bwMode="auto">
          <a:xfrm>
            <a:off x="164386" y="986317"/>
            <a:ext cx="554803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57365179" name="Прямоугольник 14"/>
          <p:cNvSpPr/>
          <p:nvPr/>
        </p:nvSpPr>
        <p:spPr bwMode="auto">
          <a:xfrm>
            <a:off x="164386" y="1972636"/>
            <a:ext cx="554803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38971883" name="Прямоугольник 15"/>
          <p:cNvSpPr/>
          <p:nvPr/>
        </p:nvSpPr>
        <p:spPr bwMode="auto">
          <a:xfrm>
            <a:off x="164386" y="2958955"/>
            <a:ext cx="554803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66086755" name="Прямоугольник 16"/>
          <p:cNvSpPr/>
          <p:nvPr/>
        </p:nvSpPr>
        <p:spPr bwMode="auto">
          <a:xfrm>
            <a:off x="164386" y="3945274"/>
            <a:ext cx="554803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79728772" name="Прямоугольник 17"/>
          <p:cNvSpPr/>
          <p:nvPr/>
        </p:nvSpPr>
        <p:spPr bwMode="auto">
          <a:xfrm>
            <a:off x="164386" y="4931593"/>
            <a:ext cx="554803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63197729" name="Прямоугольник 18"/>
          <p:cNvSpPr/>
          <p:nvPr/>
        </p:nvSpPr>
        <p:spPr bwMode="auto">
          <a:xfrm>
            <a:off x="164386" y="5917912"/>
            <a:ext cx="554803" cy="94008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68528308" name="TextBox 21"/>
          <p:cNvSpPr txBox="1"/>
          <p:nvPr/>
        </p:nvSpPr>
        <p:spPr bwMode="auto">
          <a:xfrm>
            <a:off x="70877" y="5965629"/>
            <a:ext cx="748648" cy="7013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4000">
                <a:solidFill>
                  <a:schemeClr val="bg1"/>
                </a:solidFill>
                <a:latin typeface="Gotham Pro Medium"/>
                <a:ea typeface="Open Sans"/>
                <a:cs typeface="Gotham Pro Medium"/>
              </a:rPr>
              <a:t>16</a:t>
            </a:r>
            <a:endParaRPr lang="en-US" sz="4800">
              <a:solidFill>
                <a:schemeClr val="bg1"/>
              </a:solidFill>
              <a:latin typeface="Gotham Pro Medium"/>
              <a:ea typeface="Open Sans"/>
              <a:cs typeface="Gotham Pro Medium"/>
            </a:endParaRPr>
          </a:p>
        </p:txBody>
      </p:sp>
      <p:sp>
        <p:nvSpPr>
          <p:cNvPr id="1255107984" name="TextBox 37"/>
          <p:cNvSpPr txBox="1"/>
          <p:nvPr/>
        </p:nvSpPr>
        <p:spPr bwMode="auto">
          <a:xfrm>
            <a:off x="2400684" y="99442"/>
            <a:ext cx="7400978" cy="1114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3"/>
              </a:lnSpc>
              <a:defRPr/>
            </a:pPr>
            <a:r>
              <a:rPr lang="ru-RU" sz="4800" b="1">
                <a:latin typeface="Montserrat"/>
              </a:rPr>
              <a:t>КОМАНДА ПРОЕКТА</a:t>
            </a:r>
            <a:endParaRPr lang="en-US" sz="4800" b="1">
              <a:latin typeface="Montserrat"/>
            </a:endParaRPr>
          </a:p>
        </p:txBody>
      </p:sp>
      <p:sp>
        <p:nvSpPr>
          <p:cNvPr id="1717222685" name="Прямоугольник 2"/>
          <p:cNvSpPr/>
          <p:nvPr/>
        </p:nvSpPr>
        <p:spPr bwMode="auto">
          <a:xfrm>
            <a:off x="1612746" y="1548807"/>
            <a:ext cx="1998919" cy="200955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07043282" name="Прямоугольник 24"/>
          <p:cNvSpPr/>
          <p:nvPr/>
        </p:nvSpPr>
        <p:spPr bwMode="auto">
          <a:xfrm>
            <a:off x="5430776" y="1548807"/>
            <a:ext cx="1998919" cy="200955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4642370" name="Прямоугольник 25"/>
          <p:cNvSpPr/>
          <p:nvPr/>
        </p:nvSpPr>
        <p:spPr bwMode="auto">
          <a:xfrm>
            <a:off x="9155378" y="1548807"/>
            <a:ext cx="1998919" cy="200955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38883914" name="TextBox 30"/>
          <p:cNvSpPr txBox="1"/>
          <p:nvPr/>
        </p:nvSpPr>
        <p:spPr bwMode="auto">
          <a:xfrm>
            <a:off x="1612746" y="3945273"/>
            <a:ext cx="2074851" cy="914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u="sng"/>
              <a:t>Максимова Вероника Владимировна</a:t>
            </a:r>
            <a:endParaRPr u="sng"/>
          </a:p>
        </p:txBody>
      </p:sp>
      <p:sp>
        <p:nvSpPr>
          <p:cNvPr id="796137109" name="TextBox 31"/>
          <p:cNvSpPr txBox="1"/>
          <p:nvPr/>
        </p:nvSpPr>
        <p:spPr bwMode="auto">
          <a:xfrm>
            <a:off x="5435097" y="3945273"/>
            <a:ext cx="1805256" cy="914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u="sng"/>
              <a:t>Сотникова София Андреевна</a:t>
            </a:r>
            <a:endParaRPr u="sng"/>
          </a:p>
        </p:txBody>
      </p:sp>
      <p:sp>
        <p:nvSpPr>
          <p:cNvPr id="966675794" name="TextBox 32"/>
          <p:cNvSpPr txBox="1"/>
          <p:nvPr/>
        </p:nvSpPr>
        <p:spPr bwMode="auto">
          <a:xfrm>
            <a:off x="9155378" y="4016832"/>
            <a:ext cx="2015903" cy="914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u="sng"/>
              <a:t>Шмухлярова Владислава Вячеславовна</a:t>
            </a:r>
            <a:endParaRPr u="sng"/>
          </a:p>
        </p:txBody>
      </p:sp>
      <p:sp>
        <p:nvSpPr>
          <p:cNvPr id="624528807" name="TextBox 34"/>
          <p:cNvSpPr txBox="1"/>
          <p:nvPr/>
        </p:nvSpPr>
        <p:spPr bwMode="auto">
          <a:xfrm>
            <a:off x="1553348" y="5104532"/>
            <a:ext cx="1412658" cy="640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/>
              <a:t>Биотехнолог</a:t>
            </a:r>
            <a:endParaRPr/>
          </a:p>
          <a:p>
            <a:pPr algn="ctr">
              <a:defRPr/>
            </a:pPr>
            <a:r>
              <a:rPr lang="ru-RU"/>
              <a:t>21-ТПМ-12</a:t>
            </a:r>
            <a:endParaRPr/>
          </a:p>
        </p:txBody>
      </p:sp>
      <p:sp>
        <p:nvSpPr>
          <p:cNvPr id="1466816307" name="TextBox 35"/>
          <p:cNvSpPr txBox="1"/>
          <p:nvPr/>
        </p:nvSpPr>
        <p:spPr bwMode="auto">
          <a:xfrm>
            <a:off x="5244201" y="5104532"/>
            <a:ext cx="2360180" cy="640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/>
              <a:t>Технолог-разработчик</a:t>
            </a:r>
            <a:endParaRPr/>
          </a:p>
          <a:p>
            <a:pPr algn="ctr">
              <a:defRPr/>
            </a:pPr>
            <a:r>
              <a:rPr lang="ru-RU"/>
              <a:t>21-ТПМ-4</a:t>
            </a:r>
            <a:endParaRPr/>
          </a:p>
        </p:txBody>
      </p:sp>
      <p:sp>
        <p:nvSpPr>
          <p:cNvPr id="1667418018" name="TextBox 36"/>
          <p:cNvSpPr txBox="1"/>
          <p:nvPr/>
        </p:nvSpPr>
        <p:spPr bwMode="auto">
          <a:xfrm>
            <a:off x="8951014" y="5104532"/>
            <a:ext cx="2360180" cy="640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/>
              <a:t>Технолог-разработчик</a:t>
            </a:r>
            <a:endParaRPr/>
          </a:p>
          <a:p>
            <a:pPr algn="ctr">
              <a:defRPr/>
            </a:pPr>
            <a:r>
              <a:rPr lang="ru-RU"/>
              <a:t>21-ТПМ-4</a:t>
            </a:r>
            <a:endParaRPr/>
          </a:p>
        </p:txBody>
      </p:sp>
      <p:sp>
        <p:nvSpPr>
          <p:cNvPr id="191821507" name="TextBox 38"/>
          <p:cNvSpPr txBox="1"/>
          <p:nvPr/>
        </p:nvSpPr>
        <p:spPr bwMode="auto">
          <a:xfrm>
            <a:off x="1553348" y="5965629"/>
            <a:ext cx="1990278" cy="36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/>
              <a:t>Leader ID: 5087912</a:t>
            </a:r>
            <a:endParaRPr lang="ru-RU"/>
          </a:p>
        </p:txBody>
      </p:sp>
      <p:sp>
        <p:nvSpPr>
          <p:cNvPr id="1634221377" name="TextBox 39"/>
          <p:cNvSpPr txBox="1"/>
          <p:nvPr/>
        </p:nvSpPr>
        <p:spPr bwMode="auto">
          <a:xfrm>
            <a:off x="5435096" y="5965628"/>
            <a:ext cx="1990278" cy="36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/>
              <a:t>Leader ID: 3466590</a:t>
            </a:r>
            <a:endParaRPr lang="ru-RU"/>
          </a:p>
        </p:txBody>
      </p:sp>
      <p:sp>
        <p:nvSpPr>
          <p:cNvPr id="1253381486" name="TextBox 40"/>
          <p:cNvSpPr txBox="1"/>
          <p:nvPr/>
        </p:nvSpPr>
        <p:spPr bwMode="auto">
          <a:xfrm>
            <a:off x="9180283" y="5965629"/>
            <a:ext cx="1990278" cy="36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/>
              <a:t>Leader ID: 3466719</a:t>
            </a:r>
            <a:endParaRPr lang="ru-RU"/>
          </a:p>
        </p:txBody>
      </p:sp>
      <p:pic>
        <p:nvPicPr>
          <p:cNvPr id="2099710129" name="Рисунок 2099710128"/>
          <p:cNvPicPr>
            <a:picLocks noChangeAspect="1"/>
          </p:cNvPicPr>
          <p:nvPr/>
        </p:nvPicPr>
        <p:blipFill>
          <a:blip r:embed="rId2"/>
          <a:srcRect l="17019" t="23386" r="16104" b="30098"/>
          <a:stretch/>
        </p:blipFill>
        <p:spPr bwMode="auto">
          <a:xfrm>
            <a:off x="5244201" y="1648387"/>
            <a:ext cx="2099593" cy="1947147"/>
          </a:xfrm>
          <a:prstGeom prst="rect">
            <a:avLst/>
          </a:prstGeom>
        </p:spPr>
      </p:pic>
      <p:pic>
        <p:nvPicPr>
          <p:cNvPr id="35036497" name="Рисунок 35036496"/>
          <p:cNvPicPr>
            <a:picLocks noChangeAspect="1"/>
          </p:cNvPicPr>
          <p:nvPr/>
        </p:nvPicPr>
        <p:blipFill>
          <a:blip r:embed="rId3"/>
          <a:srcRect l="9675" r="3087" b="25256"/>
          <a:stretch/>
        </p:blipFill>
        <p:spPr bwMode="auto">
          <a:xfrm>
            <a:off x="1553348" y="1648387"/>
            <a:ext cx="1990278" cy="1947147"/>
          </a:xfrm>
          <a:prstGeom prst="rect">
            <a:avLst/>
          </a:prstGeom>
        </p:spPr>
      </p:pic>
      <p:pic>
        <p:nvPicPr>
          <p:cNvPr id="2082346715" name="Рисунок 2082346714"/>
          <p:cNvPicPr>
            <a:picLocks noChangeAspect="1"/>
          </p:cNvPicPr>
          <p:nvPr/>
        </p:nvPicPr>
        <p:blipFill>
          <a:blip r:embed="rId4"/>
          <a:srcRect l="43177" t="8629" r="16420" b="34787"/>
          <a:stretch/>
        </p:blipFill>
        <p:spPr bwMode="auto">
          <a:xfrm>
            <a:off x="8951014" y="1648387"/>
            <a:ext cx="2086279" cy="19471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</TotalTime>
  <Words>1724</Words>
  <Application>Microsoft Office PowerPoint</Application>
  <DocSecurity>0</DocSecurity>
  <PresentationFormat>Широкоэкранный</PresentationFormat>
  <Paragraphs>323</Paragraphs>
  <Slides>17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Михаил Груздев</dc:creator>
  <cp:keywords/>
  <dc:description/>
  <cp:lastModifiedBy>Влада Шмухлярова</cp:lastModifiedBy>
  <cp:revision>72</cp:revision>
  <dcterms:created xsi:type="dcterms:W3CDTF">2023-10-28T09:28:14Z</dcterms:created>
  <dcterms:modified xsi:type="dcterms:W3CDTF">2024-12-07T09:28:39Z</dcterms:modified>
  <cp:category/>
  <dc:identifier/>
  <cp:contentStatus/>
  <dc:language/>
  <cp:version/>
</cp:coreProperties>
</file>