
<file path=[Content_Types].xml><?xml version="1.0" encoding="utf-8"?>
<Types xmlns="http://schemas.openxmlformats.org/package/2006/content-types">
  <Default Extension="fntdata" ContentType="application/x-fontdata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embedTrueTypeFonts="1" saveSubsetFonts="1" autoCompressPictures="0">
  <p:sldMasterIdLst>
    <p:sldMasterId id="2147483659" r:id="rId1"/>
  </p:sldMasterIdLst>
  <p:notesMasterIdLst>
    <p:notesMasterId r:id="rId12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</p:sldIdLst>
  <p:sldSz cx="9144000" cy="5143500" type="screen16x9"/>
  <p:notesSz cx="6858000" cy="9144000"/>
  <p:embeddedFontLst>
    <p:embeddedFont>
      <p:font typeface="Roboto" panose="02000000000000000000" pitchFamily="2" charset="0"/>
      <p:regular r:id="rId13"/>
      <p:bold r:id="rId14"/>
      <p:italic r:id="rId15"/>
      <p:boldItalic r:id="rId16"/>
    </p:embeddedFont>
  </p:embeddedFont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>
        <p15:guide id="1" orient="horz" pos="1620">
          <p15:clr>
            <a:srgbClr val="747775"/>
          </p15:clr>
        </p15:guide>
        <p15:guide id="2" pos="2880">
          <p15:clr>
            <a:srgbClr val="747775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0537B27C-1F47-42E7-861C-1AB0FE75B1EC}">
  <a:tblStyle styleId="{0537B27C-1F47-42E7-861C-1AB0FE75B1EC}" styleName="Table_0">
    <a:wholeTbl>
      <a:tcTxStyle>
        <a:font>
          <a:latin typeface="Arial"/>
          <a:ea typeface="Arial"/>
          <a:cs typeface="Arial"/>
        </a:font>
        <a:srgbClr val="000000"/>
      </a:tcTxStyle>
      <a:tcStyle>
        <a:tcBdr>
          <a:left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left>
          <a:right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right>
          <a:top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top>
          <a:bottom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bottom>
          <a:insideH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insideH>
          <a:insideV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insideV>
        </a:tcBdr>
      </a:tcStyle>
    </a:wholeTbl>
    <a:band1H>
      <a:tcTxStyle/>
      <a:tcStyle>
        <a:tcBdr/>
      </a:tcStyle>
    </a:band1H>
    <a:band2H>
      <a:tcTxStyle/>
      <a:tcStyle>
        <a:tcBdr/>
      </a:tcStyle>
    </a:band2H>
    <a:band1V>
      <a:tcTxStyle/>
      <a:tcStyle>
        <a:tcBdr/>
      </a:tcStyle>
    </a:band1V>
    <a:band2V>
      <a:tcTxStyle/>
      <a:tcStyle>
        <a:tcBdr/>
      </a:tcStyle>
    </a:band2V>
    <a:lastCol>
      <a:tcTxStyle/>
      <a:tcStyle>
        <a:tcBdr/>
      </a:tcStyle>
    </a:lastCol>
    <a:firstCol>
      <a:tcTxStyle/>
      <a:tcStyle>
        <a:tcBdr/>
      </a:tcStyle>
    </a:firstCol>
    <a:lastRow>
      <a:tcTxStyle/>
      <a:tcStyle>
        <a:tcBdr/>
      </a:tcStyle>
    </a:lastRow>
    <a:seCell>
      <a:tcTxStyle/>
      <a:tcStyle>
        <a:tcBdr/>
      </a:tcStyle>
    </a:seCell>
    <a:swCell>
      <a:tcTxStyle/>
      <a:tcStyle>
        <a:tcBdr/>
      </a:tcStyle>
    </a:swCell>
    <a:firstRow>
      <a:tcTxStyle/>
      <a:tcStyle>
        <a:tcBdr/>
      </a:tcStyle>
    </a:firstRow>
    <a:neCell>
      <a:tcTxStyle/>
      <a:tcStyle>
        <a:tcBdr/>
      </a:tcStyle>
    </a:neCell>
    <a:nwCell>
      <a:tcTxStyle/>
      <a:tcStyle>
        <a:tcBdr/>
      </a:tcStyle>
    </a:nwCel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7179"/>
    <p:restoredTop sz="94656"/>
  </p:normalViewPr>
  <p:slideViewPr>
    <p:cSldViewPr snapToGrid="0">
      <p:cViewPr varScale="1">
        <p:scale>
          <a:sx n="143" d="100"/>
          <a:sy n="143" d="100"/>
        </p:scale>
        <p:origin x="680" y="184"/>
      </p:cViewPr>
      <p:guideLst>
        <p:guide orient="horz" pos="162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font" Target="fonts/font1.fntdata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notesMaster" Target="notesMasters/notesMaster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font" Target="fonts/font4.fntdata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font" Target="fonts/font3.fntdata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font" Target="fonts/font2.fntdata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7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marL="914400" lvl="1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marL="1371600" lvl="2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marL="1828800" lvl="3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marL="2286000" lvl="4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marL="2743200" lvl="5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marL="3200400" lvl="6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marL="3657600" lvl="7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marL="4114800" lvl="8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g38bb84c2190_0_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2" name="Google Shape;52;g38bb84c2190_0_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" name="Google Shape;60;g38bb84c2190_0_5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1" name="Google Shape;61;g38bb84c2190_0_5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" name="Google Shape;71;g38bb84c2190_0_6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2" name="Google Shape;72;g38bb84c2190_0_6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Google Shape;81;g38bb84c2190_0_7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2" name="Google Shape;82;g38bb84c2190_0_7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Google Shape;91;g38bb84c2190_0_8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2" name="Google Shape;92;g38bb84c2190_0_8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" name="Google Shape;100;g38bb84c2190_0_9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1" name="Google Shape;101;g38bb84c2190_0_9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9" name="Google Shape;109;g38bb84c2190_0_10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10" name="Google Shape;110;g38bb84c2190_0_10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0" name="Google Shape;120;g38bb84c2190_0_11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21" name="Google Shape;121;g38bb84c2190_0_11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9" name="Google Shape;129;g38bb84c2190_0_12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30" name="Google Shape;130;g38bb84c2190_0_12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9" name="Google Shape;139;g38bb84c2190_0_14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40" name="Google Shape;140;g38bb84c2190_0_14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"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>
            <a:spLocks noGrp="1"/>
          </p:cNvSpPr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>
            <a:endParaRPr/>
          </a:p>
        </p:txBody>
      </p:sp>
      <p:sp>
        <p:nvSpPr>
          <p:cNvPr id="11" name="Google Shape;11;p2"/>
          <p:cNvSpPr txBox="1">
            <a:spLocks noGrp="1"/>
          </p:cNvSpPr>
          <p:nvPr>
            <p:ph type="subTitle" idx="1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>
            <a:endParaRPr/>
          </a:p>
        </p:txBody>
      </p:sp>
      <p:sp>
        <p:nvSpPr>
          <p:cNvPr id="12" name="Google Shape;12;p2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_HEADER">
    <p:spTree>
      <p:nvGrpSpPr>
        <p:cNvPr id="1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3"/>
          <p:cNvSpPr txBox="1">
            <a:spLocks noGrp="1"/>
          </p:cNvSpPr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>
            <a:endParaRPr/>
          </a:p>
        </p:txBody>
      </p:sp>
      <p:sp>
        <p:nvSpPr>
          <p:cNvPr id="15" name="Google Shape;15;p3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" type="tx">
  <p:cSld name="TITLE_AND_BODY">
    <p:spTree>
      <p:nvGrpSpPr>
        <p:cNvPr id="1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4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18" name="Google Shape;18;p4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429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19" name="Google Shape;19;p4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wo columns" type="twoColTx">
  <p:cSld name="TITLE_AND_TWO_COLUMNS">
    <p:spTree>
      <p:nvGrpSpPr>
        <p:cNvPr id="1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5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22" name="Google Shape;22;p5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marL="914400" lvl="1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23" name="Google Shape;23;p5"/>
          <p:cNvSpPr txBox="1">
            <a:spLocks noGrp="1"/>
          </p:cNvSpPr>
          <p:nvPr>
            <p:ph type="body" idx="2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marL="914400" lvl="1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24" name="Google Shape;24;p5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_ONLY">
    <p:spTree>
      <p:nvGrpSpPr>
        <p:cNvPr id="1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6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27" name="Google Shape;27;p6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One column text">
  <p:cSld name="ONE_COLUMN_TEXT">
    <p:spTree>
      <p:nvGrpSpPr>
        <p:cNvPr id="1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7"/>
          <p:cNvSpPr txBox="1">
            <a:spLocks noGrp="1"/>
          </p:cNvSpPr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>
            <a:endParaRPr/>
          </a:p>
        </p:txBody>
      </p:sp>
      <p:sp>
        <p:nvSpPr>
          <p:cNvPr id="30" name="Google Shape;30;p7"/>
          <p:cNvSpPr txBox="1">
            <a:spLocks noGrp="1"/>
          </p:cNvSpPr>
          <p:nvPr>
            <p:ph type="body" idx="1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marL="914400" lvl="1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31" name="Google Shape;31;p7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Main point">
  <p:cSld name="MAIN_POINT">
    <p:spTree>
      <p:nvGrpSpPr>
        <p:cNvPr id="1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8"/>
          <p:cNvSpPr txBox="1">
            <a:spLocks noGrp="1"/>
          </p:cNvSpPr>
          <p:nvPr>
            <p:ph type="title"/>
          </p:nvPr>
        </p:nvSpPr>
        <p:spPr>
          <a:xfrm>
            <a:off x="490250" y="450150"/>
            <a:ext cx="6367800" cy="4090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>
            <a:endParaRPr/>
          </a:p>
        </p:txBody>
      </p:sp>
      <p:sp>
        <p:nvSpPr>
          <p:cNvPr id="34" name="Google Shape;34;p8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title and description">
  <p:cSld name="SECTION_TITLE_AND_DESCRIPTION">
    <p:spTree>
      <p:nvGrpSpPr>
        <p:cNvPr id="1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9"/>
          <p:cNvSpPr/>
          <p:nvPr/>
        </p:nvSpPr>
        <p:spPr>
          <a:xfrm>
            <a:off x="4572000" y="-125"/>
            <a:ext cx="4572000" cy="5143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7" name="Google Shape;37;p9"/>
          <p:cNvSpPr txBox="1">
            <a:spLocks noGrp="1"/>
          </p:cNvSpPr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>
            <a:endParaRPr/>
          </a:p>
        </p:txBody>
      </p:sp>
      <p:sp>
        <p:nvSpPr>
          <p:cNvPr id="38" name="Google Shape;38;p9"/>
          <p:cNvSpPr txBox="1">
            <a:spLocks noGrp="1"/>
          </p:cNvSpPr>
          <p:nvPr>
            <p:ph type="subTitle" idx="1"/>
          </p:nvPr>
        </p:nvSpPr>
        <p:spPr>
          <a:xfrm>
            <a:off x="265500" y="2803075"/>
            <a:ext cx="4045200" cy="1235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>
            <a:endParaRPr/>
          </a:p>
        </p:txBody>
      </p:sp>
      <p:sp>
        <p:nvSpPr>
          <p:cNvPr id="39" name="Google Shape;39;p9"/>
          <p:cNvSpPr txBox="1">
            <a:spLocks noGrp="1"/>
          </p:cNvSpPr>
          <p:nvPr>
            <p:ph type="body" idx="2"/>
          </p:nvPr>
        </p:nvSpPr>
        <p:spPr>
          <a:xfrm>
            <a:off x="4939500" y="724075"/>
            <a:ext cx="3837000" cy="36951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marL="457200" lvl="0" indent="-3429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40" name="Google Shape;40;p9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aption">
  <p:cSld name="CAPTION_ONLY">
    <p:spTree>
      <p:nvGrpSpPr>
        <p:cNvPr id="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10"/>
          <p:cNvSpPr txBox="1">
            <a:spLocks noGrp="1"/>
          </p:cNvSpPr>
          <p:nvPr>
            <p:ph type="body" idx="1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marL="457200" lvl="0" indent="-2286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>
            <a:endParaRPr/>
          </a:p>
        </p:txBody>
      </p:sp>
      <p:sp>
        <p:nvSpPr>
          <p:cNvPr id="43" name="Google Shape;43;p10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ig number">
  <p:cSld name="BIG_NUMBER">
    <p:spTree>
      <p:nvGrpSpPr>
        <p:cNvPr id="1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11"/>
          <p:cNvSpPr txBox="1">
            <a:spLocks noGrp="1"/>
          </p:cNvSpPr>
          <p:nvPr>
            <p:ph type="title" hasCustomPrompt="1"/>
          </p:nvPr>
        </p:nvSpPr>
        <p:spPr>
          <a:xfrm>
            <a:off x="311700" y="1106125"/>
            <a:ext cx="8520600" cy="19635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46" name="Google Shape;46;p11"/>
          <p:cNvSpPr txBox="1">
            <a:spLocks noGrp="1"/>
          </p:cNvSpPr>
          <p:nvPr>
            <p:ph type="body" idx="1"/>
          </p:nvPr>
        </p:nvSpPr>
        <p:spPr>
          <a:xfrm>
            <a:off x="311700" y="3152225"/>
            <a:ext cx="8520600" cy="1300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42900" algn="ctr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47" name="Google Shape;47;p11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12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simple-light-2">
    <p:bg>
      <p:bgPr>
        <a:solidFill>
          <a:schemeClr val="lt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9pPr>
          </a:lstStyle>
          <a:p>
            <a:endParaRPr/>
          </a:p>
        </p:txBody>
      </p:sp>
      <p:sp>
        <p:nvSpPr>
          <p:cNvPr id="7" name="Google Shape;7;p1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429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●"/>
              <a:defRPr sz="1800">
                <a:solidFill>
                  <a:schemeClr val="dk2"/>
                </a:solidFill>
              </a:defRPr>
            </a:lvl1pPr>
            <a:lvl2pPr marL="914400" lvl="1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2pPr>
            <a:lvl3pPr marL="1371600" lvl="2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3pPr>
            <a:lvl4pPr marL="1828800" lvl="3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4pPr>
            <a:lvl5pPr marL="2286000" lvl="4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5pPr>
            <a:lvl6pPr marL="2743200" lvl="5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6pPr>
            <a:lvl7pPr marL="3200400" lvl="6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7pPr>
            <a:lvl8pPr marL="3657600" lvl="7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8pPr>
            <a:lvl9pPr marL="4114800" lvl="8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9pPr>
          </a:lstStyle>
          <a:p>
            <a:endParaRPr/>
          </a:p>
        </p:txBody>
      </p:sp>
      <p:sp>
        <p:nvSpPr>
          <p:cNvPr id="8" name="Google Shape;8;p1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lvl="0" algn="r">
              <a:buNone/>
              <a:defRPr sz="1000">
                <a:solidFill>
                  <a:schemeClr val="dk2"/>
                </a:solidFill>
              </a:defRPr>
            </a:lvl1pPr>
            <a:lvl2pPr lvl="1" algn="r">
              <a:buNone/>
              <a:defRPr sz="1000">
                <a:solidFill>
                  <a:schemeClr val="dk2"/>
                </a:solidFill>
              </a:defRPr>
            </a:lvl2pPr>
            <a:lvl3pPr lvl="2" algn="r">
              <a:buNone/>
              <a:defRPr sz="1000">
                <a:solidFill>
                  <a:schemeClr val="dk2"/>
                </a:solidFill>
              </a:defRPr>
            </a:lvl3pPr>
            <a:lvl4pPr lvl="3" algn="r">
              <a:buNone/>
              <a:defRPr sz="1000">
                <a:solidFill>
                  <a:schemeClr val="dk2"/>
                </a:solidFill>
              </a:defRPr>
            </a:lvl4pPr>
            <a:lvl5pPr lvl="4" algn="r">
              <a:buNone/>
              <a:defRPr sz="1000">
                <a:solidFill>
                  <a:schemeClr val="dk2"/>
                </a:solidFill>
              </a:defRPr>
            </a:lvl5pPr>
            <a:lvl6pPr lvl="5" algn="r">
              <a:buNone/>
              <a:defRPr sz="1000">
                <a:solidFill>
                  <a:schemeClr val="dk2"/>
                </a:solidFill>
              </a:defRPr>
            </a:lvl6pPr>
            <a:lvl7pPr lvl="6" algn="r">
              <a:buNone/>
              <a:defRPr sz="1000">
                <a:solidFill>
                  <a:schemeClr val="dk2"/>
                </a:solidFill>
              </a:defRPr>
            </a:lvl7pPr>
            <a:lvl8pPr lvl="7" algn="r">
              <a:buNone/>
              <a:defRPr sz="1000">
                <a:solidFill>
                  <a:schemeClr val="dk2"/>
                </a:solidFill>
              </a:defRPr>
            </a:lvl8pPr>
            <a:lvl9pPr lvl="8" algn="r">
              <a:buNone/>
              <a:defRPr sz="1000">
                <a:solidFill>
                  <a:schemeClr val="dk2"/>
                </a:solidFill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1.xml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1.xml"/><Relationship Id="rId5" Type="http://schemas.openxmlformats.org/officeDocument/2006/relationships/image" Target="../media/image5.png"/><Relationship Id="rId4" Type="http://schemas.openxmlformats.org/officeDocument/2006/relationships/image" Target="../media/image3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1.xml"/><Relationship Id="rId5" Type="http://schemas.openxmlformats.org/officeDocument/2006/relationships/image" Target="../media/image6.png"/><Relationship Id="rId4" Type="http://schemas.openxmlformats.org/officeDocument/2006/relationships/image" Target="../media/image3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1.xml"/><Relationship Id="rId5" Type="http://schemas.openxmlformats.org/officeDocument/2006/relationships/image" Target="../media/image7.png"/><Relationship Id="rId4" Type="http://schemas.openxmlformats.org/officeDocument/2006/relationships/image" Target="../media/image3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1.xml"/><Relationship Id="rId4" Type="http://schemas.openxmlformats.org/officeDocument/2006/relationships/image" Target="../media/image3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1.xml"/><Relationship Id="rId4" Type="http://schemas.openxmlformats.org/officeDocument/2006/relationships/image" Target="../media/image3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1.xml"/><Relationship Id="rId4" Type="http://schemas.openxmlformats.org/officeDocument/2006/relationships/image" Target="../media/image3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1.xml"/><Relationship Id="rId4" Type="http://schemas.openxmlformats.org/officeDocument/2006/relationships/image" Target="../media/image3.png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.jpg"/><Relationship Id="rId3" Type="http://schemas.openxmlformats.org/officeDocument/2006/relationships/image" Target="../media/image2.jpg"/><Relationship Id="rId7" Type="http://schemas.openxmlformats.org/officeDocument/2006/relationships/image" Target="../media/image10.jp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1.xml"/><Relationship Id="rId6" Type="http://schemas.openxmlformats.org/officeDocument/2006/relationships/image" Target="../media/image9.jpg"/><Relationship Id="rId11" Type="http://schemas.openxmlformats.org/officeDocument/2006/relationships/image" Target="../media/image14.jpg"/><Relationship Id="rId5" Type="http://schemas.openxmlformats.org/officeDocument/2006/relationships/image" Target="../media/image8.jpg"/><Relationship Id="rId10" Type="http://schemas.openxmlformats.org/officeDocument/2006/relationships/image" Target="../media/image13.jpg"/><Relationship Id="rId4" Type="http://schemas.openxmlformats.org/officeDocument/2006/relationships/image" Target="../media/image3.png"/><Relationship Id="rId9" Type="http://schemas.openxmlformats.org/officeDocument/2006/relationships/image" Target="../media/image12.jp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" name="Google Shape;54;p13"/>
          <p:cNvSpPr txBox="1"/>
          <p:nvPr/>
        </p:nvSpPr>
        <p:spPr>
          <a:xfrm>
            <a:off x="377050" y="3347900"/>
            <a:ext cx="6089100" cy="800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" sz="4000" b="1">
                <a:solidFill>
                  <a:schemeClr val="lt1"/>
                </a:solidFill>
              </a:rPr>
              <a:t>Иностраныч</a:t>
            </a:r>
            <a:endParaRPr sz="4000" b="1">
              <a:solidFill>
                <a:schemeClr val="lt1"/>
              </a:solidFill>
            </a:endParaRPr>
          </a:p>
        </p:txBody>
      </p:sp>
      <p:sp>
        <p:nvSpPr>
          <p:cNvPr id="55" name="Google Shape;55;p13"/>
          <p:cNvSpPr txBox="1"/>
          <p:nvPr/>
        </p:nvSpPr>
        <p:spPr>
          <a:xfrm>
            <a:off x="572650" y="354350"/>
            <a:ext cx="3044400" cy="369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" sz="1200">
                <a:solidFill>
                  <a:srgbClr val="666666"/>
                </a:solidFill>
              </a:rPr>
              <a:t>управление проектами</a:t>
            </a:r>
            <a:endParaRPr sz="1200">
              <a:solidFill>
                <a:srgbClr val="666666"/>
              </a:solidFill>
            </a:endParaRPr>
          </a:p>
        </p:txBody>
      </p:sp>
      <p:sp>
        <p:nvSpPr>
          <p:cNvPr id="56" name="Google Shape;56;p13"/>
          <p:cNvSpPr txBox="1"/>
          <p:nvPr/>
        </p:nvSpPr>
        <p:spPr>
          <a:xfrm>
            <a:off x="572650" y="541450"/>
            <a:ext cx="3903600" cy="369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" sz="1200">
                <a:solidFill>
                  <a:srgbClr val="666666"/>
                </a:solidFill>
              </a:rPr>
              <a:t>тюменский государственный университет</a:t>
            </a:r>
            <a:endParaRPr sz="1200">
              <a:solidFill>
                <a:srgbClr val="666666"/>
              </a:solidFill>
            </a:endParaRPr>
          </a:p>
        </p:txBody>
      </p:sp>
      <p:sp>
        <p:nvSpPr>
          <p:cNvPr id="57" name="Google Shape;57;p13"/>
          <p:cNvSpPr txBox="1"/>
          <p:nvPr/>
        </p:nvSpPr>
        <p:spPr>
          <a:xfrm>
            <a:off x="377050" y="3926225"/>
            <a:ext cx="7623600" cy="1015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700"/>
              <a:buFont typeface="Arial"/>
              <a:buNone/>
            </a:pPr>
            <a:r>
              <a:rPr lang="ru" sz="2700">
                <a:solidFill>
                  <a:schemeClr val="lt1"/>
                </a:solidFill>
              </a:rPr>
              <a:t>сайт для адаптации ин. студентов ТюмГУ</a:t>
            </a:r>
            <a:endParaRPr sz="2700">
              <a:solidFill>
                <a:schemeClr val="lt1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700">
              <a:solidFill>
                <a:schemeClr val="lt1"/>
              </a:solidFill>
            </a:endParaRPr>
          </a:p>
        </p:txBody>
      </p:sp>
      <p:sp>
        <p:nvSpPr>
          <p:cNvPr id="58" name="Google Shape;58;p13"/>
          <p:cNvSpPr/>
          <p:nvPr/>
        </p:nvSpPr>
        <p:spPr>
          <a:xfrm>
            <a:off x="7151300" y="457350"/>
            <a:ext cx="1632900" cy="328800"/>
          </a:xfrm>
          <a:prstGeom prst="roundRect">
            <a:avLst>
              <a:gd name="adj" fmla="val 36215"/>
            </a:avLst>
          </a:prstGeom>
          <a:noFill/>
          <a:ln w="9525" cap="flat" cmpd="sng">
            <a:solidFill>
              <a:schemeClr val="lt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ru" sz="1200">
                <a:solidFill>
                  <a:schemeClr val="lt1"/>
                </a:solidFill>
              </a:rPr>
              <a:t>№ 3  команда</a:t>
            </a:r>
            <a:endParaRPr sz="1200">
              <a:solidFill>
                <a:schemeClr val="lt1"/>
              </a:solidFill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3" name="Google Shape;63;p14" title="abstraktnyi-gradientnyi-fon-s-zernovoi-teksturoi-uvlekatel-naa-suma-aerobres-minimalistskie-oboi (2).jpg"/>
          <p:cNvPicPr preferRelativeResize="0"/>
          <p:nvPr/>
        </p:nvPicPr>
        <p:blipFill rotWithShape="1">
          <a:blip r:embed="rId3">
            <a:alphaModFix/>
          </a:blip>
          <a:srcRect b="90696"/>
          <a:stretch/>
        </p:blipFill>
        <p:spPr>
          <a:xfrm>
            <a:off x="0" y="0"/>
            <a:ext cx="9143997" cy="478123"/>
          </a:xfrm>
          <a:prstGeom prst="rect">
            <a:avLst/>
          </a:prstGeom>
          <a:noFill/>
          <a:ln>
            <a:noFill/>
          </a:ln>
        </p:spPr>
      </p:pic>
      <p:pic>
        <p:nvPicPr>
          <p:cNvPr id="64" name="Google Shape;64;p14" title="utmn_inv2_rus (1).png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8516874" y="72750"/>
            <a:ext cx="340250" cy="332625"/>
          </a:xfrm>
          <a:prstGeom prst="rect">
            <a:avLst/>
          </a:prstGeom>
          <a:noFill/>
          <a:ln>
            <a:noFill/>
          </a:ln>
        </p:spPr>
      </p:pic>
      <p:sp>
        <p:nvSpPr>
          <p:cNvPr id="65" name="Google Shape;65;p14"/>
          <p:cNvSpPr txBox="1"/>
          <p:nvPr/>
        </p:nvSpPr>
        <p:spPr>
          <a:xfrm>
            <a:off x="175875" y="-83175"/>
            <a:ext cx="5787600" cy="615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" sz="2800" b="1">
                <a:solidFill>
                  <a:schemeClr val="lt1"/>
                </a:solidFill>
              </a:rPr>
              <a:t>проблема аудитории</a:t>
            </a:r>
            <a:endParaRPr sz="2800" b="1">
              <a:solidFill>
                <a:schemeClr val="lt1"/>
              </a:solidFill>
            </a:endParaRPr>
          </a:p>
        </p:txBody>
      </p:sp>
      <p:sp>
        <p:nvSpPr>
          <p:cNvPr id="66" name="Google Shape;66;p14"/>
          <p:cNvSpPr txBox="1"/>
          <p:nvPr/>
        </p:nvSpPr>
        <p:spPr>
          <a:xfrm>
            <a:off x="0" y="3040450"/>
            <a:ext cx="4889100" cy="216466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" sz="1200" b="1" dirty="0">
                <a:solidFill>
                  <a:schemeClr val="dk1"/>
                </a:solidFill>
              </a:rPr>
              <a:t>Целевая аудитория: </a:t>
            </a:r>
            <a:r>
              <a:rPr lang="ru" sz="1000" dirty="0">
                <a:solidFill>
                  <a:schemeClr val="dk1"/>
                </a:solidFill>
              </a:rPr>
              <a:t>Иностранный студент поступивший в ТюмГУ</a:t>
            </a:r>
            <a:endParaRPr sz="1000" dirty="0">
              <a:solidFill>
                <a:schemeClr val="dk1"/>
              </a:solidFill>
            </a:endParaRPr>
          </a:p>
          <a:p>
            <a:pPr marL="457200" lvl="0" indent="-292100" algn="l" rtl="0"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000"/>
              <a:buChar char="●"/>
            </a:pPr>
            <a:r>
              <a:rPr lang="ru" sz="1000" dirty="0">
                <a:solidFill>
                  <a:schemeClr val="dk1"/>
                </a:solidFill>
              </a:rPr>
              <a:t>У него присутствует языковой барьер, проблема с коммуникациями, непонимания учебных задач.</a:t>
            </a:r>
            <a:endParaRPr sz="1000" dirty="0">
              <a:solidFill>
                <a:schemeClr val="dk1"/>
              </a:solidFill>
            </a:endParaRPr>
          </a:p>
          <a:p>
            <a:pPr marL="457200" lvl="0" indent="-29210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Char char="●"/>
            </a:pPr>
            <a:r>
              <a:rPr lang="ru" sz="1000" dirty="0">
                <a:solidFill>
                  <a:schemeClr val="dk1"/>
                </a:solidFill>
              </a:rPr>
              <a:t>учить язык,искать друзей, разбираться с документами, с жильем, с вопросами по учебной деятельности.</a:t>
            </a:r>
            <a:endParaRPr sz="1000" dirty="0">
              <a:solidFill>
                <a:schemeClr val="dk1"/>
              </a:solidFill>
            </a:endParaRPr>
          </a:p>
          <a:p>
            <a:pPr marL="457200" lvl="0" indent="-29210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Char char="●"/>
            </a:pPr>
            <a:r>
              <a:rPr lang="ru" sz="1000" dirty="0">
                <a:solidFill>
                  <a:schemeClr val="dk1"/>
                </a:solidFill>
              </a:rPr>
              <a:t>Необходимость совмещать учебу, адаптацию и, возможно, работу. Недостаток информации о правах, услугах и возможностях университета.Сложности в устном общении, особенно в неформальных ситуациях.Страх делать ошибки, что снижает уверенность в общении.</a:t>
            </a:r>
            <a:endParaRPr sz="1000" dirty="0">
              <a:solidFill>
                <a:schemeClr val="dk1"/>
              </a:solidFill>
            </a:endParaRPr>
          </a:p>
          <a:p>
            <a:pPr marL="457200" lvl="0" indent="0" algn="l" rtl="0">
              <a:spcBef>
                <a:spcPts val="0"/>
              </a:spcBef>
              <a:spcAft>
                <a:spcPts val="1000"/>
              </a:spcAft>
              <a:buNone/>
            </a:pPr>
            <a:endParaRPr sz="1000" dirty="0">
              <a:solidFill>
                <a:schemeClr val="dk1"/>
              </a:solidFill>
            </a:endParaRPr>
          </a:p>
        </p:txBody>
      </p:sp>
      <p:sp>
        <p:nvSpPr>
          <p:cNvPr id="67" name="Google Shape;67;p14"/>
          <p:cNvSpPr txBox="1"/>
          <p:nvPr/>
        </p:nvSpPr>
        <p:spPr>
          <a:xfrm>
            <a:off x="5004050" y="668025"/>
            <a:ext cx="3853200" cy="280073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" sz="1200" b="1" dirty="0">
                <a:solidFill>
                  <a:schemeClr val="dk1"/>
                </a:solidFill>
              </a:rPr>
              <a:t>Проблема</a:t>
            </a:r>
            <a:endParaRPr sz="1200" b="1" dirty="0">
              <a:solidFill>
                <a:schemeClr val="dk1"/>
              </a:solidFill>
            </a:endParaRPr>
          </a:p>
          <a:p>
            <a:pPr marL="0" lvl="0" indent="0" algn="l" rtl="0"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rial"/>
              <a:buNone/>
            </a:pPr>
            <a:r>
              <a:rPr lang="ru" sz="1000" dirty="0">
                <a:solidFill>
                  <a:schemeClr val="dk1"/>
                </a:solidFill>
                <a:highlight>
                  <a:schemeClr val="lt1"/>
                </a:highlight>
                <a:latin typeface="Roboto"/>
                <a:ea typeface="Roboto"/>
                <a:cs typeface="Roboto"/>
                <a:sym typeface="Roboto"/>
              </a:rPr>
              <a:t>Сложность адаптации к новой среде из-за языкового барьера, трудностей в общении и недостатка информации о университетских сервисах.</a:t>
            </a:r>
          </a:p>
          <a:p>
            <a:pPr marL="0" lvl="0" indent="0" algn="l" rtl="0"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rial"/>
              <a:buNone/>
            </a:pPr>
            <a:endParaRPr sz="800" dirty="0">
              <a:solidFill>
                <a:schemeClr val="dk1"/>
              </a:solidFill>
              <a:highlight>
                <a:schemeClr val="lt1"/>
              </a:highlight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rial"/>
              <a:buNone/>
            </a:pPr>
            <a:r>
              <a:rPr lang="ru" sz="1000" b="1" dirty="0">
                <a:solidFill>
                  <a:schemeClr val="dk1"/>
                </a:solidFill>
              </a:rPr>
              <a:t>Причины:</a:t>
            </a:r>
            <a:endParaRPr sz="1000" b="1" dirty="0">
              <a:solidFill>
                <a:schemeClr val="dk1"/>
              </a:solidFill>
            </a:endParaRPr>
          </a:p>
          <a:p>
            <a:pPr marL="0" lvl="0" indent="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ru" sz="1000" dirty="0">
                <a:solidFill>
                  <a:schemeClr val="dk1"/>
                </a:solidFill>
              </a:rPr>
              <a:t>Недостаточный уровень владения языком страны обучения.</a:t>
            </a:r>
            <a:br>
              <a:rPr lang="ru" sz="1000" dirty="0">
                <a:solidFill>
                  <a:schemeClr val="dk1"/>
                </a:solidFill>
              </a:rPr>
            </a:br>
            <a:r>
              <a:rPr lang="ru" sz="1000" dirty="0">
                <a:solidFill>
                  <a:schemeClr val="dk1"/>
                </a:solidFill>
              </a:rPr>
              <a:t>Культурные различия, влияющие на стиль общения и восприятие информации.</a:t>
            </a:r>
            <a:br>
              <a:rPr lang="ru" sz="1000" dirty="0">
                <a:solidFill>
                  <a:schemeClr val="dk1"/>
                </a:solidFill>
              </a:rPr>
            </a:br>
            <a:r>
              <a:rPr lang="ru" sz="1000" dirty="0">
                <a:solidFill>
                  <a:schemeClr val="dk1"/>
                </a:solidFill>
              </a:rPr>
              <a:t>Недостаточная информированность о доступных университетских сервисах (библиотеки, медицинская помощь, психологическая поддержка,и т.д.).причина проблемы это может быть ограниченность ресурсов, которые можно использовать для социализации иностранных студентов.</a:t>
            </a:r>
            <a:endParaRPr sz="1000" dirty="0">
              <a:solidFill>
                <a:schemeClr val="dk1"/>
              </a:solidFill>
            </a:endParaRPr>
          </a:p>
        </p:txBody>
      </p:sp>
      <p:pic>
        <p:nvPicPr>
          <p:cNvPr id="69" name="Google Shape;69;p14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277475" y="634263"/>
            <a:ext cx="1581775" cy="2304326"/>
          </a:xfrm>
          <a:prstGeom prst="rect">
            <a:avLst/>
          </a:prstGeom>
          <a:noFill/>
          <a:ln w="9525" cap="flat" cmpd="sng">
            <a:solidFill>
              <a:srgbClr val="EC664C"/>
            </a:solidFill>
            <a:prstDash val="solid"/>
            <a:round/>
            <a:headEnd type="none" w="sm" len="sm"/>
            <a:tailEnd type="none" w="sm" len="sm"/>
          </a:ln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4" name="Google Shape;74;p15" title="abstraktnyi-gradientnyi-fon-s-zernovoi-teksturoi-uvlekatel-naa-suma-aerobres-minimalistskie-oboi (2).jpg"/>
          <p:cNvPicPr preferRelativeResize="0"/>
          <p:nvPr/>
        </p:nvPicPr>
        <p:blipFill rotWithShape="1">
          <a:blip r:embed="rId3">
            <a:alphaModFix/>
          </a:blip>
          <a:srcRect b="90696"/>
          <a:stretch/>
        </p:blipFill>
        <p:spPr>
          <a:xfrm>
            <a:off x="0" y="0"/>
            <a:ext cx="9143997" cy="478123"/>
          </a:xfrm>
          <a:prstGeom prst="rect">
            <a:avLst/>
          </a:prstGeom>
          <a:noFill/>
          <a:ln>
            <a:noFill/>
          </a:ln>
        </p:spPr>
      </p:pic>
      <p:pic>
        <p:nvPicPr>
          <p:cNvPr id="75" name="Google Shape;75;p15" title="utmn_inv2_rus (1).png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8516874" y="72750"/>
            <a:ext cx="340250" cy="332625"/>
          </a:xfrm>
          <a:prstGeom prst="rect">
            <a:avLst/>
          </a:prstGeom>
          <a:noFill/>
          <a:ln>
            <a:noFill/>
          </a:ln>
        </p:spPr>
      </p:pic>
      <p:sp>
        <p:nvSpPr>
          <p:cNvPr id="76" name="Google Shape;76;p15"/>
          <p:cNvSpPr txBox="1"/>
          <p:nvPr/>
        </p:nvSpPr>
        <p:spPr>
          <a:xfrm>
            <a:off x="175875" y="-83175"/>
            <a:ext cx="5787600" cy="615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" sz="2800" b="1">
                <a:solidFill>
                  <a:schemeClr val="lt1"/>
                </a:solidFill>
              </a:rPr>
              <a:t>проверка гипотезы</a:t>
            </a:r>
            <a:endParaRPr sz="2800" b="1">
              <a:solidFill>
                <a:schemeClr val="lt1"/>
              </a:solidFill>
            </a:endParaRPr>
          </a:p>
        </p:txBody>
      </p:sp>
      <p:sp>
        <p:nvSpPr>
          <p:cNvPr id="77" name="Google Shape;77;p15"/>
          <p:cNvSpPr/>
          <p:nvPr/>
        </p:nvSpPr>
        <p:spPr>
          <a:xfrm>
            <a:off x="277475" y="668025"/>
            <a:ext cx="3737700" cy="1823100"/>
          </a:xfrm>
          <a:prstGeom prst="rect">
            <a:avLst/>
          </a:prstGeom>
          <a:solidFill>
            <a:srgbClr val="F3F3F3"/>
          </a:solidFill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89999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ru" sz="1200" b="1" dirty="0">
                <a:solidFill>
                  <a:schemeClr val="dk1"/>
                </a:solidFill>
              </a:rPr>
              <a:t>Гипотеза</a:t>
            </a:r>
            <a:endParaRPr sz="1200" b="1" dirty="0">
              <a:solidFill>
                <a:schemeClr val="dk1"/>
              </a:solidFill>
            </a:endParaRPr>
          </a:p>
          <a:p>
            <a:pPr marL="89999">
              <a:spcBef>
                <a:spcPts val="1000"/>
              </a:spcBef>
              <a:spcAft>
                <a:spcPts val="1000"/>
              </a:spcAft>
              <a:buClr>
                <a:schemeClr val="dk1"/>
              </a:buClr>
              <a:buSzPts val="1100"/>
            </a:pPr>
            <a:r>
              <a:rPr lang="ru" sz="1000" dirty="0">
                <a:solidFill>
                  <a:schemeClr val="dk1"/>
                </a:solidFill>
              </a:rPr>
              <a:t>Формулировка гипотезы проекта: </a:t>
            </a:r>
            <a:r>
              <a:rPr lang="ru-RU" sz="1000" dirty="0">
                <a:solidFill>
                  <a:schemeClr val="dk1"/>
                </a:solidFill>
              </a:rPr>
              <a:t>Предварительные данные, полученные через личные беседы кураторов, позволяют предположить, что не менее 30% иностранных студентов сталкиваются с трудностями адаптации из-за отсутствия структурированной системы поддержки на начальном этапе (информационной, социальной, административной), что негативно сказывается на их академической успеваемости и общем удовлетворении учебой.</a:t>
            </a:r>
            <a:endParaRPr sz="1000" dirty="0">
              <a:solidFill>
                <a:schemeClr val="dk1"/>
              </a:solidFill>
            </a:endParaRPr>
          </a:p>
        </p:txBody>
      </p:sp>
      <p:sp>
        <p:nvSpPr>
          <p:cNvPr id="78" name="Google Shape;78;p15"/>
          <p:cNvSpPr txBox="1"/>
          <p:nvPr/>
        </p:nvSpPr>
        <p:spPr>
          <a:xfrm>
            <a:off x="277475" y="2491125"/>
            <a:ext cx="3737700" cy="124133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" sz="1200" b="1" dirty="0">
                <a:solidFill>
                  <a:schemeClr val="dk1"/>
                </a:solidFill>
              </a:rPr>
              <a:t>Ключевые выводы</a:t>
            </a:r>
            <a:endParaRPr sz="1200" b="1" dirty="0">
              <a:solidFill>
                <a:schemeClr val="dk1"/>
              </a:solidFill>
            </a:endParaRPr>
          </a:p>
          <a:p>
            <a:pPr marL="457200" lvl="0" indent="-292100" algn="l" rtl="0"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000"/>
              <a:buChar char="●"/>
            </a:pPr>
            <a:r>
              <a:rPr lang="ru-RU" sz="1000" dirty="0">
                <a:solidFill>
                  <a:schemeClr val="dk1"/>
                </a:solidFill>
              </a:rPr>
              <a:t>Способность сайта стать не разовым справочником, а постоянным помощником.</a:t>
            </a:r>
          </a:p>
          <a:p>
            <a:pPr marL="457200" lvl="0" indent="-292100" algn="l" rtl="0"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000"/>
              <a:buChar char="●"/>
            </a:pPr>
            <a:r>
              <a:rPr lang="ru-RU" sz="1000" dirty="0">
                <a:solidFill>
                  <a:schemeClr val="dk1"/>
                </a:solidFill>
              </a:rPr>
              <a:t>Снижает ли наш инструмент барьер в рамках академических коммуникаций.</a:t>
            </a:r>
          </a:p>
        </p:txBody>
      </p:sp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04FDCE30-61DE-D4BA-BA5B-A216B5531906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338685" y="925936"/>
            <a:ext cx="4178189" cy="3130378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4" name="Google Shape;84;p16" title="abstraktnyi-gradientnyi-fon-s-zernovoi-teksturoi-uvlekatel-naa-suma-aerobres-minimalistskie-oboi (2).jpg"/>
          <p:cNvPicPr preferRelativeResize="0"/>
          <p:nvPr/>
        </p:nvPicPr>
        <p:blipFill rotWithShape="1">
          <a:blip r:embed="rId3">
            <a:alphaModFix/>
          </a:blip>
          <a:srcRect b="90696"/>
          <a:stretch/>
        </p:blipFill>
        <p:spPr>
          <a:xfrm>
            <a:off x="0" y="0"/>
            <a:ext cx="9143997" cy="478123"/>
          </a:xfrm>
          <a:prstGeom prst="rect">
            <a:avLst/>
          </a:prstGeom>
          <a:noFill/>
          <a:ln>
            <a:noFill/>
          </a:ln>
        </p:spPr>
      </p:pic>
      <p:pic>
        <p:nvPicPr>
          <p:cNvPr id="85" name="Google Shape;85;p16" title="utmn_inv2_rus (1).png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8516874" y="72750"/>
            <a:ext cx="340250" cy="332625"/>
          </a:xfrm>
          <a:prstGeom prst="rect">
            <a:avLst/>
          </a:prstGeom>
          <a:noFill/>
          <a:ln>
            <a:noFill/>
          </a:ln>
        </p:spPr>
      </p:pic>
      <p:sp>
        <p:nvSpPr>
          <p:cNvPr id="86" name="Google Shape;86;p16"/>
          <p:cNvSpPr txBox="1"/>
          <p:nvPr/>
        </p:nvSpPr>
        <p:spPr>
          <a:xfrm>
            <a:off x="175875" y="-83175"/>
            <a:ext cx="5787600" cy="615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" sz="2800" b="1">
                <a:solidFill>
                  <a:schemeClr val="lt1"/>
                </a:solidFill>
              </a:rPr>
              <a:t>описание продукта</a:t>
            </a:r>
            <a:endParaRPr sz="2800" b="1">
              <a:solidFill>
                <a:schemeClr val="lt1"/>
              </a:solidFill>
            </a:endParaRPr>
          </a:p>
        </p:txBody>
      </p:sp>
      <p:sp>
        <p:nvSpPr>
          <p:cNvPr id="87" name="Google Shape;87;p16"/>
          <p:cNvSpPr/>
          <p:nvPr/>
        </p:nvSpPr>
        <p:spPr>
          <a:xfrm>
            <a:off x="277475" y="2966092"/>
            <a:ext cx="3737700" cy="1633200"/>
          </a:xfrm>
          <a:prstGeom prst="rect">
            <a:avLst/>
          </a:prstGeom>
          <a:solidFill>
            <a:srgbClr val="F3F3F3"/>
          </a:solidFill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89999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" sz="1200" b="1" dirty="0">
                <a:solidFill>
                  <a:schemeClr val="dk1"/>
                </a:solidFill>
              </a:rPr>
              <a:t>Технология</a:t>
            </a:r>
          </a:p>
          <a:p>
            <a:pPr marL="89999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lang="ru" sz="1200" b="1" dirty="0">
              <a:solidFill>
                <a:schemeClr val="dk1"/>
              </a:solidFill>
            </a:endParaRPr>
          </a:p>
          <a:p>
            <a:pPr marL="89999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" sz="1200" b="1" dirty="0">
                <a:solidFill>
                  <a:schemeClr val="dk1"/>
                </a:solidFill>
              </a:rPr>
              <a:t>1. </a:t>
            </a:r>
            <a:r>
              <a:rPr lang="ru-RU" sz="1200" b="1" dirty="0">
                <a:solidFill>
                  <a:schemeClr val="dk1"/>
                </a:solidFill>
              </a:rPr>
              <a:t>С</a:t>
            </a:r>
            <a:r>
              <a:rPr lang="ru" sz="1200" b="1" dirty="0">
                <a:solidFill>
                  <a:schemeClr val="dk1"/>
                </a:solidFill>
              </a:rPr>
              <a:t>айт на платформе </a:t>
            </a:r>
            <a:r>
              <a:rPr lang="en-US" sz="1200" b="1" dirty="0">
                <a:solidFill>
                  <a:schemeClr val="dk1"/>
                </a:solidFill>
              </a:rPr>
              <a:t>Tilda.</a:t>
            </a:r>
            <a:endParaRPr sz="1200" b="1" dirty="0">
              <a:solidFill>
                <a:schemeClr val="dk1"/>
              </a:solidFill>
            </a:endParaRPr>
          </a:p>
        </p:txBody>
      </p:sp>
      <p:sp>
        <p:nvSpPr>
          <p:cNvPr id="88" name="Google Shape;88;p16"/>
          <p:cNvSpPr txBox="1"/>
          <p:nvPr/>
        </p:nvSpPr>
        <p:spPr>
          <a:xfrm>
            <a:off x="277475" y="1511243"/>
            <a:ext cx="3737700" cy="129263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" sz="1200" b="1" dirty="0">
                <a:solidFill>
                  <a:schemeClr val="dk1"/>
                </a:solidFill>
              </a:rPr>
              <a:t>Продукт: сайт для помощи в адаптации студентов.</a:t>
            </a: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lang="ru" sz="1200" b="1" dirty="0">
              <a:solidFill>
                <a:schemeClr val="dk1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" sz="1200" b="1" dirty="0">
                <a:solidFill>
                  <a:schemeClr val="dk1"/>
                </a:solidFill>
              </a:rPr>
              <a:t>Наш продукт включает в себя обширный</a:t>
            </a:r>
            <a:br>
              <a:rPr lang="ru" sz="1200" b="1" dirty="0">
                <a:solidFill>
                  <a:schemeClr val="dk1"/>
                </a:solidFill>
              </a:rPr>
            </a:br>
            <a:r>
              <a:rPr lang="ru" sz="1200" b="1" dirty="0">
                <a:solidFill>
                  <a:schemeClr val="dk1"/>
                </a:solidFill>
              </a:rPr>
              <a:t>спектр информации, который визуально интуитивно понятно оформлен.</a:t>
            </a:r>
            <a:endParaRPr sz="1000" dirty="0">
              <a:solidFill>
                <a:schemeClr val="dk1"/>
              </a:solidFill>
            </a:endParaRPr>
          </a:p>
        </p:txBody>
      </p:sp>
      <p:sp>
        <p:nvSpPr>
          <p:cNvPr id="89" name="Google Shape;89;p16"/>
          <p:cNvSpPr/>
          <p:nvPr/>
        </p:nvSpPr>
        <p:spPr>
          <a:xfrm>
            <a:off x="4260650" y="668025"/>
            <a:ext cx="4596600" cy="4271700"/>
          </a:xfrm>
          <a:prstGeom prst="rect">
            <a:avLst/>
          </a:prstGeom>
          <a:noFill/>
          <a:ln w="9525" cap="flat" cmpd="sng">
            <a:solidFill>
              <a:srgbClr val="F3F3F3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ru" sz="1000" i="1">
                <a:solidFill>
                  <a:srgbClr val="CCCCCC"/>
                </a:solidFill>
              </a:rPr>
              <a:t>Визуализация вашего продукта, </a:t>
            </a:r>
            <a:br>
              <a:rPr lang="ru" sz="1000" i="1">
                <a:solidFill>
                  <a:srgbClr val="CCCCCC"/>
                </a:solidFill>
              </a:rPr>
            </a:br>
            <a:r>
              <a:rPr lang="ru" sz="1000" i="1">
                <a:solidFill>
                  <a:srgbClr val="CCCCCC"/>
                </a:solidFill>
              </a:rPr>
              <a:t>вдохновляющих примеров внешнего вида</a:t>
            </a:r>
            <a:endParaRPr sz="1000" i="1">
              <a:solidFill>
                <a:srgbClr val="CCCCCC"/>
              </a:solidFill>
            </a:endParaRPr>
          </a:p>
        </p:txBody>
      </p:sp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B695743B-6967-9BCB-489B-845B0971F84D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571998" y="1216141"/>
            <a:ext cx="4238555" cy="3175465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4" name="Google Shape;94;p17" title="abstraktnyi-gradientnyi-fon-s-zernovoi-teksturoi-uvlekatel-naa-suma-aerobres-minimalistskie-oboi (2).jpg"/>
          <p:cNvPicPr preferRelativeResize="0"/>
          <p:nvPr/>
        </p:nvPicPr>
        <p:blipFill rotWithShape="1">
          <a:blip r:embed="rId3">
            <a:alphaModFix/>
          </a:blip>
          <a:srcRect b="90696"/>
          <a:stretch/>
        </p:blipFill>
        <p:spPr>
          <a:xfrm>
            <a:off x="0" y="0"/>
            <a:ext cx="9143997" cy="478123"/>
          </a:xfrm>
          <a:prstGeom prst="rect">
            <a:avLst/>
          </a:prstGeom>
          <a:noFill/>
          <a:ln>
            <a:noFill/>
          </a:ln>
        </p:spPr>
      </p:pic>
      <p:pic>
        <p:nvPicPr>
          <p:cNvPr id="95" name="Google Shape;95;p17" title="utmn_inv2_rus (1).png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8516874" y="72750"/>
            <a:ext cx="340250" cy="332625"/>
          </a:xfrm>
          <a:prstGeom prst="rect">
            <a:avLst/>
          </a:prstGeom>
          <a:noFill/>
          <a:ln>
            <a:noFill/>
          </a:ln>
        </p:spPr>
      </p:pic>
      <p:sp>
        <p:nvSpPr>
          <p:cNvPr id="96" name="Google Shape;96;p17"/>
          <p:cNvSpPr txBox="1"/>
          <p:nvPr/>
        </p:nvSpPr>
        <p:spPr>
          <a:xfrm>
            <a:off x="175875" y="-83175"/>
            <a:ext cx="5787600" cy="615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" sz="2800" b="1">
                <a:solidFill>
                  <a:schemeClr val="lt1"/>
                </a:solidFill>
              </a:rPr>
              <a:t>сценарий использования</a:t>
            </a:r>
            <a:endParaRPr sz="2800" b="1">
              <a:solidFill>
                <a:schemeClr val="lt1"/>
              </a:solidFill>
            </a:endParaRPr>
          </a:p>
        </p:txBody>
      </p:sp>
      <p:sp>
        <p:nvSpPr>
          <p:cNvPr id="97" name="Google Shape;97;p17"/>
          <p:cNvSpPr txBox="1"/>
          <p:nvPr/>
        </p:nvSpPr>
        <p:spPr>
          <a:xfrm>
            <a:off x="277475" y="668025"/>
            <a:ext cx="5513100" cy="554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1000"/>
              </a:spcAft>
              <a:buNone/>
            </a:pPr>
            <a:r>
              <a:rPr lang="ru" sz="1200" b="1">
                <a:solidFill>
                  <a:schemeClr val="dk1"/>
                </a:solidFill>
              </a:rPr>
              <a:t>Визуализируйте в формате схемы / упрощенного алгоритма то, </a:t>
            </a:r>
            <a:br>
              <a:rPr lang="ru" sz="1200" b="1">
                <a:solidFill>
                  <a:schemeClr val="dk1"/>
                </a:solidFill>
              </a:rPr>
            </a:br>
            <a:r>
              <a:rPr lang="ru" sz="1200" b="1">
                <a:solidFill>
                  <a:schemeClr val="dk1"/>
                </a:solidFill>
              </a:rPr>
              <a:t>как ваша аудитория использует продукт (базовый сценарий)</a:t>
            </a:r>
            <a:endParaRPr sz="1200" b="1">
              <a:solidFill>
                <a:schemeClr val="dk1"/>
              </a:solidFill>
            </a:endParaRPr>
          </a:p>
        </p:txBody>
      </p:sp>
      <p:sp>
        <p:nvSpPr>
          <p:cNvPr id="98" name="Google Shape;98;p17"/>
          <p:cNvSpPr txBox="1"/>
          <p:nvPr/>
        </p:nvSpPr>
        <p:spPr>
          <a:xfrm>
            <a:off x="277475" y="1638666"/>
            <a:ext cx="7820400" cy="83096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r>
              <a:rPr lang="ru" dirty="0"/>
              <a:t>Студент → Находит сайт → Выбирает язык →</a:t>
            </a:r>
            <a:r>
              <a:rPr lang="en-US" dirty="0"/>
              <a:t> </a:t>
            </a:r>
            <a:r>
              <a:rPr lang="ru-RU" dirty="0"/>
              <a:t>Навигация по разделам </a:t>
            </a:r>
            <a:r>
              <a:rPr lang="ru" dirty="0"/>
              <a:t>→</a:t>
            </a:r>
            <a:br>
              <a:rPr lang="en-US" dirty="0"/>
            </a:br>
            <a:r>
              <a:rPr lang="ru" dirty="0"/>
              <a:t> →</a:t>
            </a:r>
            <a:r>
              <a:rPr lang="en-US" dirty="0"/>
              <a:t> </a:t>
            </a:r>
            <a:r>
              <a:rPr lang="ru-RU" dirty="0"/>
              <a:t>Изучение информации</a:t>
            </a:r>
            <a:r>
              <a:rPr lang="en-US" dirty="0"/>
              <a:t> </a:t>
            </a:r>
            <a:r>
              <a:rPr lang="ru" dirty="0"/>
              <a:t>→ </a:t>
            </a:r>
            <a:r>
              <a:rPr lang="ru-RU" dirty="0"/>
              <a:t>Использование информации</a:t>
            </a:r>
            <a:r>
              <a:rPr lang="en-US" dirty="0"/>
              <a:t> </a:t>
            </a:r>
            <a:r>
              <a:rPr lang="ru" b="1" dirty="0"/>
              <a:t>→</a:t>
            </a:r>
            <a:r>
              <a:rPr lang="en-US" b="1" dirty="0"/>
              <a:t> </a:t>
            </a:r>
            <a:r>
              <a:rPr lang="ru-RU" dirty="0"/>
              <a:t>Получение помощи</a:t>
            </a:r>
            <a:r>
              <a:rPr lang="en-US" dirty="0"/>
              <a:t> </a:t>
            </a:r>
            <a:r>
              <a:rPr lang="ru" b="1" dirty="0"/>
              <a:t>→</a:t>
            </a:r>
            <a:endParaRPr lang="en-US" b="1" dirty="0"/>
          </a:p>
          <a:p>
            <a:r>
              <a:rPr lang="ru" b="1" dirty="0"/>
              <a:t>→</a:t>
            </a:r>
            <a:r>
              <a:rPr lang="en-US" b="1" dirty="0"/>
              <a:t> </a:t>
            </a:r>
            <a:r>
              <a:rPr lang="ru-RU" dirty="0"/>
              <a:t>Адаптация и интеграция</a:t>
            </a:r>
          </a:p>
        </p:txBody>
      </p:sp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D4FA8620-4F4E-774B-D5CC-80772E132A78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833861" y="2469632"/>
            <a:ext cx="1913428" cy="2143039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3" name="Google Shape;103;p18" title="abstraktnyi-gradientnyi-fon-s-zernovoi-teksturoi-uvlekatel-naa-suma-aerobres-minimalistskie-oboi (2).jpg"/>
          <p:cNvPicPr preferRelativeResize="0"/>
          <p:nvPr/>
        </p:nvPicPr>
        <p:blipFill rotWithShape="1">
          <a:blip r:embed="rId3">
            <a:alphaModFix/>
          </a:blip>
          <a:srcRect b="90696"/>
          <a:stretch/>
        </p:blipFill>
        <p:spPr>
          <a:xfrm>
            <a:off x="0" y="0"/>
            <a:ext cx="9143997" cy="478123"/>
          </a:xfrm>
          <a:prstGeom prst="rect">
            <a:avLst/>
          </a:prstGeom>
          <a:noFill/>
          <a:ln>
            <a:noFill/>
          </a:ln>
        </p:spPr>
      </p:pic>
      <p:pic>
        <p:nvPicPr>
          <p:cNvPr id="104" name="Google Shape;104;p18" title="utmn_inv2_rus (1).png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8516874" y="72750"/>
            <a:ext cx="340250" cy="332625"/>
          </a:xfrm>
          <a:prstGeom prst="rect">
            <a:avLst/>
          </a:prstGeom>
          <a:noFill/>
          <a:ln>
            <a:noFill/>
          </a:ln>
        </p:spPr>
      </p:pic>
      <p:sp>
        <p:nvSpPr>
          <p:cNvPr id="105" name="Google Shape;105;p18"/>
          <p:cNvSpPr txBox="1"/>
          <p:nvPr/>
        </p:nvSpPr>
        <p:spPr>
          <a:xfrm>
            <a:off x="175875" y="-83175"/>
            <a:ext cx="5787600" cy="615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" sz="2800" b="1">
                <a:solidFill>
                  <a:schemeClr val="lt1"/>
                </a:solidFill>
              </a:rPr>
              <a:t>конкурентный анализ</a:t>
            </a:r>
            <a:endParaRPr sz="2800" b="1">
              <a:solidFill>
                <a:schemeClr val="lt1"/>
              </a:solidFill>
            </a:endParaRPr>
          </a:p>
        </p:txBody>
      </p:sp>
      <p:sp>
        <p:nvSpPr>
          <p:cNvPr id="106" name="Google Shape;106;p18"/>
          <p:cNvSpPr txBox="1"/>
          <p:nvPr/>
        </p:nvSpPr>
        <p:spPr>
          <a:xfrm>
            <a:off x="175875" y="420917"/>
            <a:ext cx="8579700" cy="85661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>
              <a:spcAft>
                <a:spcPts val="1000"/>
              </a:spcAft>
            </a:pPr>
            <a:r>
              <a:rPr lang="ru" sz="900" b="1" dirty="0">
                <a:solidFill>
                  <a:schemeClr val="dk1"/>
                </a:solidFill>
              </a:rPr>
              <a:t>Наше ключевое преимущество:</a:t>
            </a:r>
            <a:r>
              <a:rPr lang="en-US" sz="900" b="1" dirty="0">
                <a:solidFill>
                  <a:schemeClr val="dk1"/>
                </a:solidFill>
              </a:rPr>
              <a:t> </a:t>
            </a:r>
            <a:r>
              <a:rPr lang="ru-RU" sz="900" b="1" dirty="0">
                <a:solidFill>
                  <a:schemeClr val="dk1"/>
                </a:solidFill>
              </a:rPr>
              <a:t>Простота использования, освещение актуальных проблем в первые месяцы адаптации, актуальная информация, быстрое реагирование</a:t>
            </a:r>
            <a:r>
              <a:rPr lang="en-US" sz="900" b="1" dirty="0">
                <a:solidFill>
                  <a:schemeClr val="dk1"/>
                </a:solidFill>
              </a:rPr>
              <a:t>.</a:t>
            </a:r>
            <a:endParaRPr lang="ru-RU" sz="900" b="1" dirty="0">
              <a:solidFill>
                <a:schemeClr val="dk1"/>
              </a:solidFill>
            </a:endParaRPr>
          </a:p>
          <a:p>
            <a:pPr>
              <a:spcAft>
                <a:spcPts val="1000"/>
              </a:spcAft>
            </a:pPr>
            <a:r>
              <a:rPr lang="ru" sz="900" b="1" dirty="0">
                <a:solidFill>
                  <a:schemeClr val="dk1"/>
                </a:solidFill>
              </a:rPr>
              <a:t> </a:t>
            </a:r>
            <a:endParaRPr sz="900" dirty="0">
              <a:solidFill>
                <a:schemeClr val="dk1"/>
              </a:solidFill>
            </a:endParaRPr>
          </a:p>
        </p:txBody>
      </p:sp>
      <p:graphicFrame>
        <p:nvGraphicFramePr>
          <p:cNvPr id="107" name="Google Shape;107;p18"/>
          <p:cNvGraphicFramePr/>
          <p:nvPr>
            <p:extLst>
              <p:ext uri="{D42A27DB-BD31-4B8C-83A1-F6EECF244321}">
                <p14:modId xmlns:p14="http://schemas.microsoft.com/office/powerpoint/2010/main" val="2487080722"/>
              </p:ext>
            </p:extLst>
          </p:nvPr>
        </p:nvGraphicFramePr>
        <p:xfrm>
          <a:off x="175875" y="849224"/>
          <a:ext cx="8198868" cy="4284806"/>
        </p:xfrm>
        <a:graphic>
          <a:graphicData uri="http://schemas.openxmlformats.org/drawingml/2006/table">
            <a:tbl>
              <a:tblPr>
                <a:noFill/>
                <a:tableStyleId>{0537B27C-1F47-42E7-861C-1AB0FE75B1EC}</a:tableStyleId>
              </a:tblPr>
              <a:tblGrid>
                <a:gridCol w="1689693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409741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049717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2049717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341900"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800">
                        <a:solidFill>
                          <a:srgbClr val="FFFFFF"/>
                        </a:solidFill>
                      </a:endParaRPr>
                    </a:p>
                  </a:txBody>
                  <a:tcPr marL="91425" marR="91425" marT="91425" marB="91425">
                    <a:solidFill>
                      <a:srgbClr val="E96547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900"/>
                        <a:buFont typeface="Arial"/>
                        <a:buNone/>
                      </a:pPr>
                      <a:r>
                        <a:rPr lang="ru" sz="800" b="1" dirty="0">
                          <a:solidFill>
                            <a:schemeClr val="lt1"/>
                          </a:solidFill>
                        </a:rPr>
                        <a:t>Иностраныч</a:t>
                      </a:r>
                      <a:endParaRPr sz="800" b="1" dirty="0">
                        <a:solidFill>
                          <a:schemeClr val="lt1"/>
                        </a:solidFill>
                      </a:endParaRPr>
                    </a:p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800" b="1" dirty="0">
                        <a:solidFill>
                          <a:srgbClr val="FFFFFF"/>
                        </a:solidFill>
                      </a:endParaRPr>
                    </a:p>
                  </a:txBody>
                  <a:tcPr marL="91425" marR="91425" marT="91425" marB="91425" anchor="ctr">
                    <a:solidFill>
                      <a:srgbClr val="E96547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800" b="1">
                          <a:solidFill>
                            <a:srgbClr val="FFFFFF"/>
                          </a:solidFill>
                        </a:rPr>
                        <a:t>Конкурент 1</a:t>
                      </a:r>
                      <a:endParaRPr sz="800" b="1">
                        <a:solidFill>
                          <a:srgbClr val="FFFFFF"/>
                        </a:solidFill>
                      </a:endParaRPr>
                    </a:p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900"/>
                        <a:buFont typeface="Arial"/>
                        <a:buNone/>
                      </a:pPr>
                      <a:r>
                        <a:rPr lang="ru" sz="800" b="1">
                          <a:solidFill>
                            <a:schemeClr val="lt1"/>
                          </a:solidFill>
                        </a:rPr>
                        <a:t>“Отзывус”</a:t>
                      </a:r>
                      <a:endParaRPr sz="800" b="1">
                        <a:solidFill>
                          <a:srgbClr val="FFFFFF"/>
                        </a:solidFill>
                      </a:endParaRPr>
                    </a:p>
                  </a:txBody>
                  <a:tcPr marL="91425" marR="91425" marT="91425" marB="91425" anchor="ctr">
                    <a:solidFill>
                      <a:srgbClr val="E96547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rPr lang="ru" sz="800" b="1">
                          <a:solidFill>
                            <a:srgbClr val="FFFFFF"/>
                          </a:solidFill>
                        </a:rPr>
                        <a:t>Конкурент 2</a:t>
                      </a:r>
                      <a:endParaRPr sz="800" b="1">
                        <a:solidFill>
                          <a:srgbClr val="FFFFFF"/>
                        </a:solidFill>
                      </a:endParaRPr>
                    </a:p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rPr lang="ru" sz="800" b="1">
                          <a:solidFill>
                            <a:srgbClr val="FFFFFF"/>
                          </a:solidFill>
                        </a:rPr>
                        <a:t>сайт “Вместе”</a:t>
                      </a:r>
                      <a:endParaRPr sz="800" b="1">
                        <a:solidFill>
                          <a:srgbClr val="FFFFFF"/>
                        </a:solidFill>
                      </a:endParaRPr>
                    </a:p>
                  </a:txBody>
                  <a:tcPr marL="91425" marR="91425" marT="91425" marB="91425" anchor="ctr">
                    <a:solidFill>
                      <a:srgbClr val="E9654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059937"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800"/>
                        <a:t>Критерий 1 </a:t>
                      </a:r>
                      <a:endParaRPr sz="800"/>
                    </a:p>
                  </a:txBody>
                  <a:tcPr marL="91425" marR="91425" marT="91425" marB="91425">
                    <a:solidFill>
                      <a:srgbClr val="EFEFEF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900"/>
                        <a:buFont typeface="Arial"/>
                        <a:buNone/>
                      </a:pPr>
                      <a:r>
                        <a:rPr lang="ru" sz="800" dirty="0">
                          <a:solidFill>
                            <a:schemeClr val="dk1"/>
                          </a:solidFill>
                        </a:rPr>
                        <a:t>Польза - ответы на часто задаваемые вопросы в адаптации студентов, помогать с языковым барьером</a:t>
                      </a:r>
                      <a:r>
                        <a:rPr lang="en-US" sz="800" dirty="0">
                          <a:solidFill>
                            <a:schemeClr val="dk1"/>
                          </a:solidFill>
                        </a:rPr>
                        <a:t>.</a:t>
                      </a:r>
                      <a:endParaRPr sz="800" dirty="0">
                        <a:solidFill>
                          <a:schemeClr val="dk1"/>
                        </a:solidFill>
                      </a:endParaRPr>
                    </a:p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800" dirty="0"/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900"/>
                        <a:buFont typeface="Arial"/>
                        <a:buNone/>
                      </a:pPr>
                      <a:r>
                        <a:rPr lang="ru" sz="800" dirty="0">
                          <a:solidFill>
                            <a:schemeClr val="dk1"/>
                          </a:solidFill>
                        </a:rPr>
                        <a:t>Раскрыта тема учебной деятельности</a:t>
                      </a:r>
                      <a:r>
                        <a:rPr lang="en-US" sz="800" dirty="0">
                          <a:solidFill>
                            <a:schemeClr val="dk1"/>
                          </a:solidFill>
                        </a:rPr>
                        <a:t>.</a:t>
                      </a:r>
                      <a:r>
                        <a:rPr lang="ru" sz="800" dirty="0">
                          <a:solidFill>
                            <a:schemeClr val="dk1"/>
                          </a:solidFill>
                        </a:rPr>
                        <a:t> </a:t>
                      </a:r>
                      <a:endParaRPr sz="800" dirty="0">
                        <a:solidFill>
                          <a:schemeClr val="dk1"/>
                        </a:solidFill>
                      </a:endParaRPr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ru" sz="800">
                          <a:solidFill>
                            <a:schemeClr val="dk1"/>
                          </a:solidFill>
                        </a:rPr>
                        <a:t>Польза контента - Содержит базовую информацию об университете, справки, заявки, внутренние сервисы. Мало материалов об эмоциональной адаптации и реальных советов студентов.</a:t>
                      </a:r>
                      <a:endParaRPr sz="800">
                        <a:solidFill>
                          <a:schemeClr val="dk1"/>
                        </a:solidFill>
                      </a:endParaRPr>
                    </a:p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900"/>
                        <a:buFont typeface="Arial"/>
                        <a:buNone/>
                      </a:pPr>
                      <a:endParaRPr sz="800">
                        <a:solidFill>
                          <a:schemeClr val="dk1"/>
                        </a:solidFill>
                      </a:endParaRPr>
                    </a:p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800">
                        <a:solidFill>
                          <a:schemeClr val="dk1"/>
                        </a:solidFill>
                      </a:endParaRPr>
                    </a:p>
                  </a:txBody>
                  <a:tcPr marL="91425" marR="91425" marT="91425" marB="91425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752207"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800"/>
                        <a:t>Критерий 2</a:t>
                      </a:r>
                      <a:endParaRPr sz="800"/>
                    </a:p>
                  </a:txBody>
                  <a:tcPr marL="91425" marR="91425" marT="91425" marB="91425">
                    <a:solidFill>
                      <a:srgbClr val="EFEFEF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900"/>
                        <a:buFont typeface="Arial"/>
                        <a:buNone/>
                      </a:pPr>
                      <a:r>
                        <a:rPr lang="ru" sz="800" dirty="0">
                          <a:solidFill>
                            <a:schemeClr val="dk1"/>
                          </a:solidFill>
                        </a:rPr>
                        <a:t>Актуальность -  охват большинства важных вопросов для конечного результата студентов (успешной адаптации)</a:t>
                      </a:r>
                      <a:r>
                        <a:rPr lang="en-US" sz="800" dirty="0">
                          <a:solidFill>
                            <a:schemeClr val="dk1"/>
                          </a:solidFill>
                        </a:rPr>
                        <a:t>.</a:t>
                      </a:r>
                      <a:endParaRPr sz="800" dirty="0">
                        <a:solidFill>
                          <a:schemeClr val="dk1"/>
                        </a:solidFill>
                      </a:endParaRPr>
                    </a:p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800" dirty="0">
                        <a:solidFill>
                          <a:schemeClr val="dk1"/>
                        </a:solidFill>
                      </a:endParaRPr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900"/>
                        <a:buFont typeface="Arial"/>
                        <a:buNone/>
                      </a:pPr>
                      <a:r>
                        <a:rPr lang="ru" sz="800" dirty="0">
                          <a:solidFill>
                            <a:schemeClr val="dk1"/>
                          </a:solidFill>
                        </a:rPr>
                        <a:t>Есть возможность оставлять отзывы о элективах</a:t>
                      </a:r>
                      <a:r>
                        <a:rPr lang="en-US" sz="800" dirty="0">
                          <a:solidFill>
                            <a:schemeClr val="dk1"/>
                          </a:solidFill>
                        </a:rPr>
                        <a:t>.</a:t>
                      </a:r>
                      <a:endParaRPr sz="800" dirty="0">
                        <a:solidFill>
                          <a:schemeClr val="dk1"/>
                        </a:solidFill>
                      </a:endParaRPr>
                    </a:p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800" dirty="0">
                        <a:solidFill>
                          <a:schemeClr val="dk1"/>
                        </a:solidFill>
                      </a:endParaRPr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ru" sz="800">
                          <a:solidFill>
                            <a:schemeClr val="dk1"/>
                          </a:solidFill>
                        </a:rPr>
                        <a:t>Удобство использования </a:t>
                      </a:r>
                      <a:endParaRPr sz="800">
                        <a:solidFill>
                          <a:schemeClr val="dk1"/>
                        </a:solidFill>
                      </a:endParaRPr>
                    </a:p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ru" sz="800">
                          <a:solidFill>
                            <a:schemeClr val="dk1"/>
                          </a:solidFill>
                        </a:rPr>
                        <a:t>-</a:t>
                      </a:r>
                      <a:endParaRPr sz="800">
                        <a:solidFill>
                          <a:schemeClr val="dk1"/>
                        </a:solidFill>
                      </a:endParaRPr>
                    </a:p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ru" sz="800">
                          <a:solidFill>
                            <a:schemeClr val="dk1"/>
                          </a:solidFill>
                        </a:rPr>
                        <a:t>Интерфейс служебный, ориентирован на внутренние нужды, не всегда интуитивен для новичков.</a:t>
                      </a:r>
                      <a:endParaRPr sz="800">
                        <a:solidFill>
                          <a:schemeClr val="dk1"/>
                        </a:solidFill>
                      </a:endParaRPr>
                    </a:p>
                  </a:txBody>
                  <a:tcPr marL="91425" marR="91425" marT="91425" marB="91425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752207"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800"/>
                        <a:t>Критерий 3</a:t>
                      </a:r>
                      <a:endParaRPr sz="800"/>
                    </a:p>
                  </a:txBody>
                  <a:tcPr marL="91425" marR="91425" marT="91425" marB="91425">
                    <a:solidFill>
                      <a:srgbClr val="EFEFEF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900"/>
                        <a:buFont typeface="Arial"/>
                        <a:buNone/>
                      </a:pPr>
                      <a:r>
                        <a:rPr lang="ru" sz="800" dirty="0">
                          <a:solidFill>
                            <a:schemeClr val="dk1"/>
                          </a:solidFill>
                        </a:rPr>
                        <a:t>Удобство использования и навигация - есть конкретные вкладки с ответами на часто задаваемые вопросы</a:t>
                      </a:r>
                      <a:r>
                        <a:rPr lang="en-US" sz="800" dirty="0">
                          <a:solidFill>
                            <a:schemeClr val="dk1"/>
                          </a:solidFill>
                        </a:rPr>
                        <a:t>.</a:t>
                      </a:r>
                      <a:endParaRPr sz="800" dirty="0">
                        <a:solidFill>
                          <a:schemeClr val="dk1"/>
                        </a:solidFill>
                      </a:endParaRPr>
                    </a:p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800" dirty="0">
                        <a:solidFill>
                          <a:schemeClr val="dk1"/>
                        </a:solidFill>
                      </a:endParaRPr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800" dirty="0">
                          <a:solidFill>
                            <a:schemeClr val="dk1"/>
                          </a:solidFill>
                        </a:rPr>
                        <a:t> </a:t>
                      </a:r>
                      <a:r>
                        <a:rPr lang="ru" sz="800" dirty="0">
                          <a:solidFill>
                            <a:schemeClr val="dk1"/>
                          </a:solidFill>
                          <a:highlight>
                            <a:schemeClr val="lt1"/>
                          </a:highlight>
                        </a:rPr>
                        <a:t>Есть возможность преподавателям делать выводы исходя из оценок и развиваться</a:t>
                      </a:r>
                      <a:r>
                        <a:rPr lang="en-US" sz="800" dirty="0">
                          <a:solidFill>
                            <a:schemeClr val="dk1"/>
                          </a:solidFill>
                          <a:highlight>
                            <a:schemeClr val="lt1"/>
                          </a:highlight>
                        </a:rPr>
                        <a:t>.</a:t>
                      </a:r>
                      <a:endParaRPr sz="800" dirty="0">
                        <a:solidFill>
                          <a:schemeClr val="dk1"/>
                        </a:solidFill>
                        <a:highlight>
                          <a:schemeClr val="lt1"/>
                        </a:highlight>
                      </a:endParaRPr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ru" sz="800">
                          <a:solidFill>
                            <a:schemeClr val="dk1"/>
                          </a:solidFill>
                        </a:rPr>
                        <a:t>Языковая и культурная доступность - Нет форумов или чатов, общение в основном через заявки.Есть переключатель языка, но контент не полностью переведён.</a:t>
                      </a:r>
                      <a:endParaRPr sz="800">
                        <a:solidFill>
                          <a:schemeClr val="dk1"/>
                        </a:solidFill>
                      </a:endParaRPr>
                    </a:p>
                  </a:txBody>
                  <a:tcPr marL="91425" marR="91425" marT="91425" marB="91425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547053"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800"/>
                        <a:t>Критерий 4</a:t>
                      </a:r>
                      <a:endParaRPr sz="800"/>
                    </a:p>
                  </a:txBody>
                  <a:tcPr marL="91425" marR="91425" marT="91425" marB="91425">
                    <a:solidFill>
                      <a:srgbClr val="EFEFEF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900"/>
                        <a:buFont typeface="Arial"/>
                        <a:buNone/>
                      </a:pPr>
                      <a:r>
                        <a:rPr lang="ru" sz="800" dirty="0">
                          <a:solidFill>
                            <a:schemeClr val="dk1"/>
                          </a:solidFill>
                        </a:rPr>
                        <a:t>Языковая доступность - сайт имеет два языка использования</a:t>
                      </a:r>
                      <a:r>
                        <a:rPr lang="en-US" sz="800" dirty="0">
                          <a:solidFill>
                            <a:schemeClr val="dk1"/>
                          </a:solidFill>
                        </a:rPr>
                        <a:t>.</a:t>
                      </a:r>
                      <a:endParaRPr sz="800" dirty="0">
                        <a:solidFill>
                          <a:schemeClr val="dk1"/>
                        </a:solidFill>
                      </a:endParaRPr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900"/>
                        <a:buFont typeface="Arial"/>
                        <a:buNone/>
                      </a:pPr>
                      <a:r>
                        <a:rPr lang="ru" sz="800" dirty="0">
                          <a:solidFill>
                            <a:schemeClr val="dk1"/>
                          </a:solidFill>
                        </a:rPr>
                        <a:t>Есть возможность остаться анонимным при оставление отзыва оставление отзыва</a:t>
                      </a:r>
                      <a:r>
                        <a:rPr lang="en-US" sz="800" dirty="0">
                          <a:solidFill>
                            <a:schemeClr val="dk1"/>
                          </a:solidFill>
                        </a:rPr>
                        <a:t>.</a:t>
                      </a:r>
                      <a:endParaRPr sz="800" dirty="0">
                        <a:solidFill>
                          <a:schemeClr val="dk1"/>
                        </a:solidFill>
                      </a:endParaRPr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ru" sz="800">
                          <a:solidFill>
                            <a:schemeClr val="dk1"/>
                          </a:solidFill>
                        </a:rPr>
                        <a:t>Актуальность информации-</a:t>
                      </a:r>
                      <a:endParaRPr sz="800">
                        <a:solidFill>
                          <a:schemeClr val="dk1"/>
                        </a:solidFill>
                      </a:endParaRPr>
                    </a:p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ru" sz="800">
                          <a:solidFill>
                            <a:schemeClr val="dk1"/>
                          </a:solidFill>
                        </a:rPr>
                        <a:t>Информация обновляется, но медленно, чаще при крупных изменениях.</a:t>
                      </a:r>
                      <a:endParaRPr sz="800">
                        <a:solidFill>
                          <a:schemeClr val="dk1"/>
                        </a:solidFill>
                      </a:endParaRPr>
                    </a:p>
                  </a:txBody>
                  <a:tcPr marL="91425" marR="91425" marT="91425" marB="91425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444476"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800"/>
                        <a:t>Критерий 5</a:t>
                      </a:r>
                      <a:endParaRPr sz="800"/>
                    </a:p>
                  </a:txBody>
                  <a:tcPr marL="91425" marR="91425" marT="91425" marB="91425">
                    <a:solidFill>
                      <a:srgbClr val="EFEFEF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900"/>
                        <a:buFont typeface="Arial"/>
                        <a:buNone/>
                      </a:pPr>
                      <a:r>
                        <a:rPr lang="ru" sz="800" dirty="0">
                          <a:solidFill>
                            <a:schemeClr val="dk1"/>
                          </a:solidFill>
                        </a:rPr>
                        <a:t>Информированность о документах для иностранцев</a:t>
                      </a:r>
                      <a:r>
                        <a:rPr lang="en-US" sz="800" dirty="0">
                          <a:solidFill>
                            <a:schemeClr val="dk1"/>
                          </a:solidFill>
                        </a:rPr>
                        <a:t>.</a:t>
                      </a:r>
                      <a:endParaRPr sz="800" dirty="0"/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900"/>
                        <a:buFont typeface="Arial"/>
                        <a:buNone/>
                      </a:pPr>
                      <a:r>
                        <a:rPr lang="ru" sz="800" dirty="0">
                          <a:solidFill>
                            <a:schemeClr val="dk1"/>
                          </a:solidFill>
                        </a:rPr>
                        <a:t>Удобство навигации - есть множество вкладок с информацией</a:t>
                      </a:r>
                      <a:r>
                        <a:rPr lang="en-US" sz="800" dirty="0">
                          <a:solidFill>
                            <a:schemeClr val="dk1"/>
                          </a:solidFill>
                        </a:rPr>
                        <a:t>.</a:t>
                      </a:r>
                      <a:r>
                        <a:rPr lang="ru" sz="800" dirty="0">
                          <a:solidFill>
                            <a:schemeClr val="dk1"/>
                          </a:solidFill>
                        </a:rPr>
                        <a:t> </a:t>
                      </a:r>
                      <a:endParaRPr sz="800" dirty="0"/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800" dirty="0"/>
                    </a:p>
                  </a:txBody>
                  <a:tcPr marL="91425" marR="91425" marT="91425" marB="91425"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2" name="Google Shape;112;p19" title="abstraktnyi-gradientnyi-fon-s-zernovoi-teksturoi-uvlekatel-naa-suma-aerobres-minimalistskie-oboi (2).jpg"/>
          <p:cNvPicPr preferRelativeResize="0"/>
          <p:nvPr/>
        </p:nvPicPr>
        <p:blipFill rotWithShape="1">
          <a:blip r:embed="rId3">
            <a:alphaModFix/>
          </a:blip>
          <a:srcRect b="90696"/>
          <a:stretch/>
        </p:blipFill>
        <p:spPr>
          <a:xfrm>
            <a:off x="0" y="0"/>
            <a:ext cx="9143997" cy="478123"/>
          </a:xfrm>
          <a:prstGeom prst="rect">
            <a:avLst/>
          </a:prstGeom>
          <a:noFill/>
          <a:ln>
            <a:noFill/>
          </a:ln>
        </p:spPr>
      </p:pic>
      <p:pic>
        <p:nvPicPr>
          <p:cNvPr id="113" name="Google Shape;113;p19" title="utmn_inv2_rus (1).png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8516874" y="72750"/>
            <a:ext cx="340250" cy="332625"/>
          </a:xfrm>
          <a:prstGeom prst="rect">
            <a:avLst/>
          </a:prstGeom>
          <a:noFill/>
          <a:ln>
            <a:noFill/>
          </a:ln>
        </p:spPr>
      </p:pic>
      <p:sp>
        <p:nvSpPr>
          <p:cNvPr id="114" name="Google Shape;114;p19"/>
          <p:cNvSpPr txBox="1"/>
          <p:nvPr/>
        </p:nvSpPr>
        <p:spPr>
          <a:xfrm>
            <a:off x="175875" y="-83175"/>
            <a:ext cx="5787600" cy="615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" sz="2800" b="1">
                <a:solidFill>
                  <a:schemeClr val="lt1"/>
                </a:solidFill>
              </a:rPr>
              <a:t>бизнес-модель</a:t>
            </a:r>
            <a:endParaRPr sz="2800" b="1">
              <a:solidFill>
                <a:schemeClr val="lt1"/>
              </a:solidFill>
            </a:endParaRPr>
          </a:p>
        </p:txBody>
      </p:sp>
      <p:sp>
        <p:nvSpPr>
          <p:cNvPr id="115" name="Google Shape;115;p19"/>
          <p:cNvSpPr txBox="1"/>
          <p:nvPr/>
        </p:nvSpPr>
        <p:spPr>
          <a:xfrm>
            <a:off x="277475" y="668025"/>
            <a:ext cx="8579700" cy="49754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1000"/>
              </a:spcAft>
              <a:buNone/>
            </a:pPr>
            <a:r>
              <a:rPr lang="ru" sz="1200" b="1" dirty="0">
                <a:solidFill>
                  <a:schemeClr val="dk1"/>
                </a:solidFill>
              </a:rPr>
              <a:t>Ценность нашего продукта для аудитории: предоставление информации на иностранных языках.</a:t>
            </a:r>
            <a:endParaRPr sz="1000" dirty="0">
              <a:solidFill>
                <a:schemeClr val="dk1"/>
              </a:solidFill>
            </a:endParaRPr>
          </a:p>
        </p:txBody>
      </p:sp>
      <p:sp>
        <p:nvSpPr>
          <p:cNvPr id="116" name="Google Shape;116;p19"/>
          <p:cNvSpPr/>
          <p:nvPr/>
        </p:nvSpPr>
        <p:spPr>
          <a:xfrm>
            <a:off x="277475" y="1227225"/>
            <a:ext cx="2626500" cy="3657300"/>
          </a:xfrm>
          <a:prstGeom prst="rect">
            <a:avLst/>
          </a:prstGeom>
          <a:solidFill>
            <a:srgbClr val="F3F3F3"/>
          </a:solidFill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89999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" sz="1200" b="1" dirty="0">
                <a:solidFill>
                  <a:schemeClr val="dk1"/>
                </a:solidFill>
              </a:rPr>
              <a:t>Как продаём</a:t>
            </a:r>
            <a:endParaRPr sz="1200" b="1" dirty="0">
              <a:solidFill>
                <a:schemeClr val="dk1"/>
              </a:solidFill>
            </a:endParaRPr>
          </a:p>
          <a:p>
            <a:pPr marL="314999" lvl="0" indent="-292100" algn="l" rtl="0"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000"/>
              <a:buChar char="●"/>
            </a:pPr>
            <a:r>
              <a:rPr lang="ru" sz="1000" dirty="0">
                <a:solidFill>
                  <a:schemeClr val="dk1"/>
                </a:solidFill>
              </a:rPr>
              <a:t>Посредническая модель рекламы (самореклама).</a:t>
            </a:r>
            <a:br>
              <a:rPr lang="ru" sz="1000" dirty="0">
                <a:solidFill>
                  <a:schemeClr val="dk1"/>
                </a:solidFill>
              </a:rPr>
            </a:br>
            <a:endParaRPr sz="1000" dirty="0">
              <a:solidFill>
                <a:schemeClr val="dk1"/>
              </a:solidFill>
            </a:endParaRPr>
          </a:p>
          <a:p>
            <a:pPr marL="314999" lvl="0" indent="-2921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000"/>
              <a:buChar char="●"/>
            </a:pPr>
            <a:r>
              <a:rPr lang="ru" sz="1000" dirty="0">
                <a:solidFill>
                  <a:schemeClr val="dk1"/>
                </a:solidFill>
              </a:rPr>
              <a:t>Кто будет платить — конечный пользователь.</a:t>
            </a:r>
            <a:br>
              <a:rPr lang="ru" sz="1000" dirty="0">
                <a:solidFill>
                  <a:schemeClr val="dk1"/>
                </a:solidFill>
              </a:rPr>
            </a:br>
            <a:endParaRPr sz="1000" dirty="0">
              <a:solidFill>
                <a:schemeClr val="dk1"/>
              </a:solidFill>
            </a:endParaRPr>
          </a:p>
          <a:p>
            <a:pPr marL="314999" lvl="0" indent="-2921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000"/>
              <a:buChar char="●"/>
            </a:pPr>
            <a:r>
              <a:rPr lang="ru" sz="1000" dirty="0">
                <a:solidFill>
                  <a:schemeClr val="dk1"/>
                </a:solidFill>
              </a:rPr>
              <a:t>Сколько это может стоить? - 500 рублей/час Есть ли аналоги - разумеется.</a:t>
            </a:r>
            <a:br>
              <a:rPr lang="ru" sz="1000" dirty="0">
                <a:solidFill>
                  <a:schemeClr val="dk1"/>
                </a:solidFill>
              </a:rPr>
            </a:br>
            <a:endParaRPr sz="1000" dirty="0">
              <a:solidFill>
                <a:schemeClr val="dk1"/>
              </a:solidFill>
            </a:endParaRPr>
          </a:p>
          <a:p>
            <a:pPr marL="314999" lvl="0" indent="-2921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000"/>
              <a:buChar char="●"/>
            </a:pPr>
            <a:r>
              <a:rPr lang="ru" sz="1000" dirty="0">
                <a:solidFill>
                  <a:schemeClr val="dk1"/>
                </a:solidFill>
              </a:rPr>
              <a:t>Можно ли масштабировать доход: расширять репетиторскую базу.</a:t>
            </a:r>
            <a:endParaRPr sz="1000" dirty="0">
              <a:solidFill>
                <a:schemeClr val="dk1"/>
              </a:solidFill>
            </a:endParaRPr>
          </a:p>
          <a:p>
            <a:pPr marL="89999" lvl="0" indent="0" algn="l" rtl="0">
              <a:spcBef>
                <a:spcPts val="0"/>
              </a:spcBef>
              <a:spcAft>
                <a:spcPts val="1000"/>
              </a:spcAft>
              <a:buNone/>
            </a:pPr>
            <a:endParaRPr sz="1000" dirty="0">
              <a:solidFill>
                <a:schemeClr val="dk1"/>
              </a:solidFill>
            </a:endParaRPr>
          </a:p>
        </p:txBody>
      </p:sp>
      <p:sp>
        <p:nvSpPr>
          <p:cNvPr id="117" name="Google Shape;117;p19"/>
          <p:cNvSpPr/>
          <p:nvPr/>
        </p:nvSpPr>
        <p:spPr>
          <a:xfrm>
            <a:off x="3258750" y="1227225"/>
            <a:ext cx="2626500" cy="3657300"/>
          </a:xfrm>
          <a:prstGeom prst="rect">
            <a:avLst/>
          </a:prstGeom>
          <a:solidFill>
            <a:srgbClr val="F3F3F3"/>
          </a:solidFill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89999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" sz="1200" b="1" dirty="0">
                <a:solidFill>
                  <a:schemeClr val="dk1"/>
                </a:solidFill>
              </a:rPr>
              <a:t>Как продвигаем</a:t>
            </a:r>
            <a:endParaRPr sz="1200" b="1" dirty="0">
              <a:solidFill>
                <a:schemeClr val="dk1"/>
              </a:solidFill>
            </a:endParaRPr>
          </a:p>
          <a:p>
            <a:pPr marL="89999" lvl="0" indent="0" algn="l" rtl="0">
              <a:spcBef>
                <a:spcPts val="1000"/>
              </a:spcBef>
              <a:spcAft>
                <a:spcPts val="0"/>
              </a:spcAft>
              <a:buNone/>
            </a:pPr>
            <a:r>
              <a:rPr lang="ru" sz="1000" dirty="0">
                <a:solidFill>
                  <a:schemeClr val="dk1"/>
                </a:solidFill>
              </a:rPr>
              <a:t>паблики университета, чаты с студентами (первокурсниками, абитуриентами) - https://vk.com/tyumen.university?from=groups</a:t>
            </a:r>
            <a:endParaRPr sz="1000" dirty="0">
              <a:solidFill>
                <a:schemeClr val="dk1"/>
              </a:solidFill>
            </a:endParaRPr>
          </a:p>
          <a:p>
            <a:pPr marL="89999" lvl="0" indent="0" algn="l" rtl="0">
              <a:spcBef>
                <a:spcPts val="1000"/>
              </a:spcBef>
              <a:spcAft>
                <a:spcPts val="1000"/>
              </a:spcAft>
              <a:buNone/>
            </a:pPr>
            <a:endParaRPr sz="1000" dirty="0">
              <a:solidFill>
                <a:schemeClr val="dk1"/>
              </a:solidFill>
            </a:endParaRPr>
          </a:p>
        </p:txBody>
      </p:sp>
      <p:sp>
        <p:nvSpPr>
          <p:cNvPr id="118" name="Google Shape;118;p19"/>
          <p:cNvSpPr/>
          <p:nvPr/>
        </p:nvSpPr>
        <p:spPr>
          <a:xfrm>
            <a:off x="6230625" y="1227225"/>
            <a:ext cx="2626500" cy="3657300"/>
          </a:xfrm>
          <a:prstGeom prst="rect">
            <a:avLst/>
          </a:prstGeom>
          <a:solidFill>
            <a:srgbClr val="F3F3F3"/>
          </a:solidFill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89999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" sz="1200" b="1" dirty="0">
                <a:solidFill>
                  <a:schemeClr val="dk1"/>
                </a:solidFill>
              </a:rPr>
              <a:t>Кто поможет</a:t>
            </a:r>
            <a:endParaRPr sz="1200" b="1" dirty="0">
              <a:solidFill>
                <a:schemeClr val="dk1"/>
              </a:solidFill>
            </a:endParaRPr>
          </a:p>
          <a:p>
            <a:pPr marL="0" lvl="0" indent="0" algn="l" rtl="0"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rial"/>
              <a:buNone/>
            </a:pPr>
            <a:r>
              <a:rPr lang="ru-RU" sz="1000" dirty="0">
                <a:solidFill>
                  <a:schemeClr val="dk1"/>
                </a:solidFill>
              </a:rPr>
              <a:t>Медиа освещение </a:t>
            </a:r>
            <a:r>
              <a:rPr lang="ru-RU" sz="1000" dirty="0" err="1">
                <a:solidFill>
                  <a:schemeClr val="dk1"/>
                </a:solidFill>
              </a:rPr>
              <a:t>ТюмГУ</a:t>
            </a:r>
            <a:r>
              <a:rPr lang="ru-RU" sz="1000" dirty="0">
                <a:solidFill>
                  <a:schemeClr val="dk1"/>
                </a:solidFill>
              </a:rPr>
              <a:t>.</a:t>
            </a:r>
            <a:endParaRPr sz="1000" dirty="0">
              <a:solidFill>
                <a:schemeClr val="dk1"/>
              </a:solidFill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3" name="Google Shape;123;p20" title="abstraktnyi-gradientnyi-fon-s-zernovoi-teksturoi-uvlekatel-naa-suma-aerobres-minimalistskie-oboi (2).jpg"/>
          <p:cNvPicPr preferRelativeResize="0"/>
          <p:nvPr/>
        </p:nvPicPr>
        <p:blipFill rotWithShape="1">
          <a:blip r:embed="rId3">
            <a:alphaModFix/>
          </a:blip>
          <a:srcRect b="90696"/>
          <a:stretch/>
        </p:blipFill>
        <p:spPr>
          <a:xfrm>
            <a:off x="0" y="0"/>
            <a:ext cx="9143997" cy="478123"/>
          </a:xfrm>
          <a:prstGeom prst="rect">
            <a:avLst/>
          </a:prstGeom>
          <a:noFill/>
          <a:ln>
            <a:noFill/>
          </a:ln>
        </p:spPr>
      </p:pic>
      <p:pic>
        <p:nvPicPr>
          <p:cNvPr id="124" name="Google Shape;124;p20" title="utmn_inv2_rus (1).png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8516874" y="72750"/>
            <a:ext cx="340250" cy="332625"/>
          </a:xfrm>
          <a:prstGeom prst="rect">
            <a:avLst/>
          </a:prstGeom>
          <a:noFill/>
          <a:ln>
            <a:noFill/>
          </a:ln>
        </p:spPr>
      </p:pic>
      <p:sp>
        <p:nvSpPr>
          <p:cNvPr id="125" name="Google Shape;125;p20"/>
          <p:cNvSpPr txBox="1"/>
          <p:nvPr/>
        </p:nvSpPr>
        <p:spPr>
          <a:xfrm>
            <a:off x="175875" y="-83175"/>
            <a:ext cx="5787600" cy="615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" sz="2800" b="1">
                <a:solidFill>
                  <a:schemeClr val="lt1"/>
                </a:solidFill>
              </a:rPr>
              <a:t>план реализации</a:t>
            </a:r>
            <a:endParaRPr sz="2800" b="1">
              <a:solidFill>
                <a:schemeClr val="lt1"/>
              </a:solidFill>
            </a:endParaRPr>
          </a:p>
        </p:txBody>
      </p:sp>
      <p:sp>
        <p:nvSpPr>
          <p:cNvPr id="126" name="Google Shape;126;p20"/>
          <p:cNvSpPr txBox="1"/>
          <p:nvPr/>
        </p:nvSpPr>
        <p:spPr>
          <a:xfrm>
            <a:off x="277475" y="668025"/>
            <a:ext cx="5541900" cy="49754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1000"/>
              </a:spcAft>
              <a:buNone/>
            </a:pPr>
            <a:r>
              <a:rPr lang="ru" sz="1200" b="1" dirty="0">
                <a:solidFill>
                  <a:schemeClr val="dk1"/>
                </a:solidFill>
              </a:rPr>
              <a:t>Визуализируйте план реализаци:</a:t>
            </a:r>
            <a:endParaRPr sz="1000" dirty="0">
              <a:solidFill>
                <a:schemeClr val="dk1"/>
              </a:solidFill>
            </a:endParaRPr>
          </a:p>
        </p:txBody>
      </p:sp>
      <p:sp>
        <p:nvSpPr>
          <p:cNvPr id="127" name="Google Shape;127;p20"/>
          <p:cNvSpPr/>
          <p:nvPr/>
        </p:nvSpPr>
        <p:spPr>
          <a:xfrm>
            <a:off x="5855350" y="668025"/>
            <a:ext cx="3001800" cy="4146600"/>
          </a:xfrm>
          <a:prstGeom prst="rect">
            <a:avLst/>
          </a:prstGeom>
          <a:solidFill>
            <a:srgbClr val="F3F3F3"/>
          </a:solidFill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89999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" sz="1200" b="1" dirty="0">
                <a:solidFill>
                  <a:schemeClr val="dk1"/>
                </a:solidFill>
              </a:rPr>
              <a:t>Ключевые результаты</a:t>
            </a:r>
            <a:endParaRPr sz="1200" b="1" dirty="0">
              <a:solidFill>
                <a:schemeClr val="dk1"/>
              </a:solidFill>
            </a:endParaRPr>
          </a:p>
          <a:p>
            <a:pPr marL="318599" lvl="0" indent="-228600" algn="l" rtl="0">
              <a:spcBef>
                <a:spcPts val="1000"/>
              </a:spcBef>
              <a:spcAft>
                <a:spcPts val="1000"/>
              </a:spcAft>
              <a:buAutoNum type="arabicPeriod"/>
            </a:pPr>
            <a:r>
              <a:rPr lang="ru" sz="1000" dirty="0">
                <a:solidFill>
                  <a:schemeClr val="dk1"/>
                </a:solidFill>
              </a:rPr>
              <a:t>50% положительный отзывов на основе обратной связи.</a:t>
            </a:r>
          </a:p>
          <a:p>
            <a:pPr marL="318599" lvl="0" indent="-228600" algn="l" rtl="0">
              <a:spcBef>
                <a:spcPts val="1000"/>
              </a:spcBef>
              <a:spcAft>
                <a:spcPts val="1000"/>
              </a:spcAft>
              <a:buAutoNum type="arabicPeriod"/>
            </a:pPr>
            <a:r>
              <a:rPr lang="ru-RU" sz="1000" dirty="0">
                <a:solidFill>
                  <a:schemeClr val="dk1"/>
                </a:solidFill>
              </a:rPr>
              <a:t>Повышение базы учеников у представленных репетиторов на 30%.</a:t>
            </a:r>
          </a:p>
        </p:txBody>
      </p:sp>
      <p:graphicFrame>
        <p:nvGraphicFramePr>
          <p:cNvPr id="2" name="Таблица 1">
            <a:extLst>
              <a:ext uri="{FF2B5EF4-FFF2-40B4-BE49-F238E27FC236}">
                <a16:creationId xmlns:a16="http://schemas.microsoft.com/office/drawing/2014/main" id="{C7840546-50B4-A2AA-17B3-2CE780811334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174870173"/>
              </p:ext>
            </p:extLst>
          </p:nvPr>
        </p:nvGraphicFramePr>
        <p:xfrm>
          <a:off x="277475" y="1301167"/>
          <a:ext cx="4956954" cy="3261360"/>
        </p:xfrm>
        <a:graphic>
          <a:graphicData uri="http://schemas.openxmlformats.org/drawingml/2006/table">
            <a:tbl>
              <a:tblPr firstRow="1" bandRow="1">
                <a:tableStyleId>{0537B27C-1F47-42E7-861C-1AB0FE75B1EC}</a:tableStyleId>
              </a:tblPr>
              <a:tblGrid>
                <a:gridCol w="1652318">
                  <a:extLst>
                    <a:ext uri="{9D8B030D-6E8A-4147-A177-3AD203B41FA5}">
                      <a16:colId xmlns:a16="http://schemas.microsoft.com/office/drawing/2014/main" val="371504239"/>
                    </a:ext>
                  </a:extLst>
                </a:gridCol>
                <a:gridCol w="1652318">
                  <a:extLst>
                    <a:ext uri="{9D8B030D-6E8A-4147-A177-3AD203B41FA5}">
                      <a16:colId xmlns:a16="http://schemas.microsoft.com/office/drawing/2014/main" val="2544842135"/>
                    </a:ext>
                  </a:extLst>
                </a:gridCol>
                <a:gridCol w="1652318">
                  <a:extLst>
                    <a:ext uri="{9D8B030D-6E8A-4147-A177-3AD203B41FA5}">
                      <a16:colId xmlns:a16="http://schemas.microsoft.com/office/drawing/2014/main" val="1594941987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ru-RU" dirty="0"/>
                        <a:t>Пункт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/>
                        <a:t>Содержание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/>
                        <a:t>Временной промежуток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5358831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ru-RU" dirty="0"/>
                        <a:t>1. Завершение разработки сайта.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/>
                        <a:t>Оптимизация сайта и проверка актуальности информации.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/>
                        <a:t>До 30.11.2025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9358008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ru-RU" dirty="0"/>
                        <a:t>2. Пиар продукта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/>
                        <a:t>Обращение в студенческие СМИ (студ. объединения, институты).</a:t>
                      </a:r>
                      <a:br>
                        <a:rPr lang="ru-RU" dirty="0"/>
                      </a:br>
                      <a:r>
                        <a:rPr lang="ru-RU" dirty="0"/>
                        <a:t>Расклейка и разработка афиши.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/>
                        <a:t>До 31.12.2025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42347035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2" name="Google Shape;132;p21" title="abstraktnyi-gradientnyi-fon-s-zernovoi-teksturoi-uvlekatel-naa-suma-aerobres-minimalistskie-oboi (2).jpg"/>
          <p:cNvPicPr preferRelativeResize="0"/>
          <p:nvPr/>
        </p:nvPicPr>
        <p:blipFill rotWithShape="1">
          <a:blip r:embed="rId3">
            <a:alphaModFix/>
          </a:blip>
          <a:srcRect b="90696"/>
          <a:stretch/>
        </p:blipFill>
        <p:spPr>
          <a:xfrm>
            <a:off x="0" y="0"/>
            <a:ext cx="9143997" cy="478123"/>
          </a:xfrm>
          <a:prstGeom prst="rect">
            <a:avLst/>
          </a:prstGeom>
          <a:noFill/>
          <a:ln>
            <a:noFill/>
          </a:ln>
        </p:spPr>
      </p:pic>
      <p:pic>
        <p:nvPicPr>
          <p:cNvPr id="133" name="Google Shape;133;p21" title="utmn_inv2_rus (1).png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8516874" y="72750"/>
            <a:ext cx="340250" cy="332625"/>
          </a:xfrm>
          <a:prstGeom prst="rect">
            <a:avLst/>
          </a:prstGeom>
          <a:noFill/>
          <a:ln>
            <a:noFill/>
          </a:ln>
        </p:spPr>
      </p:pic>
      <p:sp>
        <p:nvSpPr>
          <p:cNvPr id="134" name="Google Shape;134;p21"/>
          <p:cNvSpPr txBox="1"/>
          <p:nvPr/>
        </p:nvSpPr>
        <p:spPr>
          <a:xfrm>
            <a:off x="175875" y="-83175"/>
            <a:ext cx="5787600" cy="615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" sz="2800" b="1">
                <a:solidFill>
                  <a:schemeClr val="lt1"/>
                </a:solidFill>
              </a:rPr>
              <a:t>ресурсы</a:t>
            </a:r>
            <a:endParaRPr sz="2800" b="1">
              <a:solidFill>
                <a:schemeClr val="lt1"/>
              </a:solidFill>
            </a:endParaRPr>
          </a:p>
        </p:txBody>
      </p:sp>
      <p:sp>
        <p:nvSpPr>
          <p:cNvPr id="135" name="Google Shape;135;p21"/>
          <p:cNvSpPr txBox="1"/>
          <p:nvPr/>
        </p:nvSpPr>
        <p:spPr>
          <a:xfrm>
            <a:off x="277475" y="668025"/>
            <a:ext cx="4730700" cy="49754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1000"/>
              </a:spcAft>
              <a:buNone/>
            </a:pPr>
            <a:r>
              <a:rPr lang="ru" sz="1200" b="1" dirty="0">
                <a:solidFill>
                  <a:schemeClr val="dk1"/>
                </a:solidFill>
              </a:rPr>
              <a:t>Сколько нужно средств на проект: 156000 руб.</a:t>
            </a:r>
            <a:endParaRPr sz="1000" dirty="0">
              <a:solidFill>
                <a:schemeClr val="dk1"/>
              </a:solidFill>
            </a:endParaRPr>
          </a:p>
        </p:txBody>
      </p:sp>
      <p:graphicFrame>
        <p:nvGraphicFramePr>
          <p:cNvPr id="136" name="Google Shape;136;p21"/>
          <p:cNvGraphicFramePr/>
          <p:nvPr>
            <p:extLst>
              <p:ext uri="{D42A27DB-BD31-4B8C-83A1-F6EECF244321}">
                <p14:modId xmlns:p14="http://schemas.microsoft.com/office/powerpoint/2010/main" val="406688855"/>
              </p:ext>
            </p:extLst>
          </p:nvPr>
        </p:nvGraphicFramePr>
        <p:xfrm>
          <a:off x="277475" y="1126704"/>
          <a:ext cx="4730750" cy="3992550"/>
        </p:xfrm>
        <a:graphic>
          <a:graphicData uri="http://schemas.openxmlformats.org/drawingml/2006/table">
            <a:tbl>
              <a:tblPr>
                <a:noFill/>
                <a:tableStyleId>{0537B27C-1F47-42E7-861C-1AB0FE75B1EC}</a:tableStyleId>
              </a:tblPr>
              <a:tblGrid>
                <a:gridCol w="287047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86027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247050"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1000" b="1">
                          <a:solidFill>
                            <a:srgbClr val="FFFFFF"/>
                          </a:solidFill>
                        </a:rPr>
                        <a:t>Статья расходов</a:t>
                      </a:r>
                      <a:endParaRPr sz="1000" b="1">
                        <a:solidFill>
                          <a:srgbClr val="FFFFFF"/>
                        </a:solidFill>
                      </a:endParaRPr>
                    </a:p>
                  </a:txBody>
                  <a:tcPr marL="91425" marR="91425" marT="91425" marB="91425" anchor="ctr">
                    <a:solidFill>
                      <a:srgbClr val="3F98FF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1000" b="1">
                          <a:solidFill>
                            <a:srgbClr val="FFFFFF"/>
                          </a:solidFill>
                        </a:rPr>
                        <a:t>Общая стоимость, руб</a:t>
                      </a:r>
                      <a:endParaRPr sz="1000" b="1">
                        <a:solidFill>
                          <a:srgbClr val="FFFFFF"/>
                        </a:solidFill>
                      </a:endParaRPr>
                    </a:p>
                  </a:txBody>
                  <a:tcPr marL="91425" marR="91425" marT="91425" marB="91425" anchor="ctr">
                    <a:solidFill>
                      <a:srgbClr val="3F98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33875"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1000">
                          <a:solidFill>
                            <a:schemeClr val="dk1"/>
                          </a:solidFill>
                        </a:rPr>
                        <a:t>Реклама (распечатки, реклама на сайте,= Тюмгу)</a:t>
                      </a:r>
                      <a:endParaRPr sz="1000">
                        <a:solidFill>
                          <a:schemeClr val="dk1"/>
                        </a:solidFill>
                      </a:endParaRPr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1000">
                          <a:solidFill>
                            <a:schemeClr val="dk1"/>
                          </a:solidFill>
                        </a:rPr>
                        <a:t>50000</a:t>
                      </a:r>
                      <a:endParaRPr sz="1000">
                        <a:solidFill>
                          <a:schemeClr val="dk1"/>
                        </a:solidFill>
                      </a:endParaRPr>
                    </a:p>
                  </a:txBody>
                  <a:tcPr marL="91425" marR="91425" marT="91425" marB="91425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56925"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1000" dirty="0">
                          <a:solidFill>
                            <a:schemeClr val="dk1"/>
                          </a:solidFill>
                        </a:rPr>
                        <a:t>Повышение квалификаций (хастлеры, хипстеры, хакеры)</a:t>
                      </a:r>
                      <a:endParaRPr sz="1000" dirty="0">
                        <a:solidFill>
                          <a:schemeClr val="dk1"/>
                        </a:solidFill>
                      </a:endParaRPr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1000" dirty="0">
                          <a:solidFill>
                            <a:schemeClr val="dk1"/>
                          </a:solidFill>
                        </a:rPr>
                        <a:t>100000 </a:t>
                      </a:r>
                      <a:endParaRPr sz="1000" dirty="0">
                        <a:solidFill>
                          <a:schemeClr val="dk1"/>
                        </a:solidFill>
                      </a:endParaRPr>
                    </a:p>
                  </a:txBody>
                  <a:tcPr marL="91425" marR="91425" marT="91425" marB="91425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33875"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000" dirty="0">
                          <a:solidFill>
                            <a:schemeClr val="tx1"/>
                          </a:solidFill>
                        </a:rPr>
                        <a:t>Подписка на </a:t>
                      </a:r>
                      <a:r>
                        <a:rPr lang="en-US" sz="1000" dirty="0">
                          <a:solidFill>
                            <a:schemeClr val="tx1"/>
                          </a:solidFill>
                        </a:rPr>
                        <a:t>Tilda</a:t>
                      </a:r>
                      <a:endParaRPr sz="1000" dirty="0">
                        <a:solidFill>
                          <a:schemeClr val="tx1"/>
                        </a:solidFill>
                      </a:endParaRPr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000" dirty="0">
                          <a:solidFill>
                            <a:schemeClr val="tx1"/>
                          </a:solidFill>
                        </a:rPr>
                        <a:t>6000</a:t>
                      </a:r>
                      <a:endParaRPr sz="1000" dirty="0">
                        <a:solidFill>
                          <a:schemeClr val="tx1"/>
                        </a:solidFill>
                      </a:endParaRPr>
                    </a:p>
                  </a:txBody>
                  <a:tcPr marL="91425" marR="91425" marT="91425" marB="91425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56925"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000" dirty="0">
                        <a:solidFill>
                          <a:srgbClr val="FFFFFF"/>
                        </a:solidFill>
                      </a:endParaRPr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000">
                        <a:solidFill>
                          <a:srgbClr val="FFFFFF"/>
                        </a:solidFill>
                      </a:endParaRPr>
                    </a:p>
                  </a:txBody>
                  <a:tcPr marL="91425" marR="91425" marT="91425" marB="91425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56925"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000">
                        <a:solidFill>
                          <a:srgbClr val="FFFFFF"/>
                        </a:solidFill>
                      </a:endParaRPr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000">
                        <a:solidFill>
                          <a:srgbClr val="FFFFFF"/>
                        </a:solidFill>
                      </a:endParaRPr>
                    </a:p>
                  </a:txBody>
                  <a:tcPr marL="91425" marR="91425" marT="91425" marB="91425"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56925"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000">
                        <a:solidFill>
                          <a:srgbClr val="FFFFFF"/>
                        </a:solidFill>
                      </a:endParaRPr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000">
                        <a:solidFill>
                          <a:srgbClr val="FFFFFF"/>
                        </a:solidFill>
                      </a:endParaRPr>
                    </a:p>
                  </a:txBody>
                  <a:tcPr marL="91425" marR="91425" marT="91425" marB="91425"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256925"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000">
                        <a:solidFill>
                          <a:srgbClr val="FFFFFF"/>
                        </a:solidFill>
                      </a:endParaRPr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000">
                        <a:solidFill>
                          <a:srgbClr val="FFFFFF"/>
                        </a:solidFill>
                      </a:endParaRPr>
                    </a:p>
                  </a:txBody>
                  <a:tcPr marL="91425" marR="91425" marT="91425" marB="91425"/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256925"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000">
                        <a:solidFill>
                          <a:srgbClr val="FFFFFF"/>
                        </a:solidFill>
                      </a:endParaRPr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000">
                        <a:solidFill>
                          <a:srgbClr val="FFFFFF"/>
                        </a:solidFill>
                      </a:endParaRPr>
                    </a:p>
                  </a:txBody>
                  <a:tcPr marL="91425" marR="91425" marT="91425" marB="91425"/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256925"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000">
                        <a:solidFill>
                          <a:srgbClr val="FFFFFF"/>
                        </a:solidFill>
                      </a:endParaRPr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000" dirty="0">
                        <a:solidFill>
                          <a:srgbClr val="FFFFFF"/>
                        </a:solidFill>
                      </a:endParaRPr>
                    </a:p>
                  </a:txBody>
                  <a:tcPr marL="91425" marR="91425" marT="91425" marB="91425"/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256925"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1000" b="1">
                          <a:solidFill>
                            <a:srgbClr val="FFFFFF"/>
                          </a:solidFill>
                        </a:rPr>
                        <a:t>ИТОГО</a:t>
                      </a:r>
                      <a:endParaRPr sz="1000" b="1">
                        <a:solidFill>
                          <a:srgbClr val="FFFFFF"/>
                        </a:solidFill>
                      </a:endParaRPr>
                    </a:p>
                  </a:txBody>
                  <a:tcPr marL="91425" marR="91425" marT="91425" marB="91425">
                    <a:solidFill>
                      <a:srgbClr val="666666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1000" dirty="0">
                          <a:solidFill>
                            <a:srgbClr val="FFFFFF"/>
                          </a:solidFill>
                        </a:rPr>
                        <a:t>156000</a:t>
                      </a:r>
                      <a:endParaRPr sz="1000" dirty="0">
                        <a:solidFill>
                          <a:srgbClr val="FFFFFF"/>
                        </a:solidFill>
                      </a:endParaRPr>
                    </a:p>
                  </a:txBody>
                  <a:tcPr marL="91425" marR="91425" marT="91425" marB="91425">
                    <a:solidFill>
                      <a:srgbClr val="666666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</a:tbl>
          </a:graphicData>
        </a:graphic>
      </p:graphicFrame>
      <p:sp>
        <p:nvSpPr>
          <p:cNvPr id="137" name="Google Shape;137;p21"/>
          <p:cNvSpPr/>
          <p:nvPr/>
        </p:nvSpPr>
        <p:spPr>
          <a:xfrm>
            <a:off x="5855350" y="668025"/>
            <a:ext cx="3001800" cy="4146300"/>
          </a:xfrm>
          <a:prstGeom prst="rect">
            <a:avLst/>
          </a:prstGeom>
          <a:solidFill>
            <a:srgbClr val="F3F3F3"/>
          </a:solidFill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89999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" sz="1200" b="1" dirty="0">
                <a:solidFill>
                  <a:schemeClr val="dk1"/>
                </a:solidFill>
              </a:rPr>
              <a:t>Что уже есть</a:t>
            </a:r>
            <a:endParaRPr sz="1200" b="1" dirty="0">
              <a:solidFill>
                <a:schemeClr val="dk1"/>
              </a:solidFill>
            </a:endParaRPr>
          </a:p>
          <a:p>
            <a:pPr marL="89999" lvl="0" indent="0" algn="l" rtl="0">
              <a:spcBef>
                <a:spcPts val="1000"/>
              </a:spcBef>
              <a:spcAft>
                <a:spcPts val="1000"/>
              </a:spcAft>
              <a:buNone/>
            </a:pPr>
            <a:r>
              <a:rPr lang="ru" sz="1000" dirty="0">
                <a:solidFill>
                  <a:schemeClr val="dk1"/>
                </a:solidFill>
              </a:rPr>
              <a:t>у нашей команды есть возможности огласки среди 1 курса, что возможно сократит расход рекламы</a:t>
            </a:r>
            <a:endParaRPr sz="1000" dirty="0">
              <a:solidFill>
                <a:schemeClr val="dk1"/>
              </a:solidFill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2" name="Google Shape;142;p22" title="abstraktnyi-gradientnyi-fon-s-zernovoi-teksturoi-uvlekatel-naa-suma-aerobres-minimalistskie-oboi (2).jpg"/>
          <p:cNvPicPr preferRelativeResize="0"/>
          <p:nvPr/>
        </p:nvPicPr>
        <p:blipFill rotWithShape="1">
          <a:blip r:embed="rId3">
            <a:alphaModFix/>
          </a:blip>
          <a:srcRect b="90696"/>
          <a:stretch/>
        </p:blipFill>
        <p:spPr>
          <a:xfrm>
            <a:off x="0" y="0"/>
            <a:ext cx="9143997" cy="478123"/>
          </a:xfrm>
          <a:prstGeom prst="rect">
            <a:avLst/>
          </a:prstGeom>
          <a:noFill/>
          <a:ln>
            <a:noFill/>
          </a:ln>
        </p:spPr>
      </p:pic>
      <p:pic>
        <p:nvPicPr>
          <p:cNvPr id="143" name="Google Shape;143;p22" title="utmn_inv2_rus (1).png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8516874" y="72750"/>
            <a:ext cx="340250" cy="332625"/>
          </a:xfrm>
          <a:prstGeom prst="rect">
            <a:avLst/>
          </a:prstGeom>
          <a:noFill/>
          <a:ln>
            <a:noFill/>
          </a:ln>
        </p:spPr>
      </p:pic>
      <p:sp>
        <p:nvSpPr>
          <p:cNvPr id="144" name="Google Shape;144;p22"/>
          <p:cNvSpPr txBox="1"/>
          <p:nvPr/>
        </p:nvSpPr>
        <p:spPr>
          <a:xfrm>
            <a:off x="175875" y="-83175"/>
            <a:ext cx="5787600" cy="615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" sz="2800" b="1">
                <a:solidFill>
                  <a:schemeClr val="lt1"/>
                </a:solidFill>
              </a:rPr>
              <a:t>команда</a:t>
            </a:r>
            <a:endParaRPr sz="2800" b="1">
              <a:solidFill>
                <a:schemeClr val="lt1"/>
              </a:solidFill>
            </a:endParaRPr>
          </a:p>
        </p:txBody>
      </p:sp>
      <p:sp>
        <p:nvSpPr>
          <p:cNvPr id="145" name="Google Shape;145;p22"/>
          <p:cNvSpPr txBox="1"/>
          <p:nvPr/>
        </p:nvSpPr>
        <p:spPr>
          <a:xfrm>
            <a:off x="76975" y="478125"/>
            <a:ext cx="5550000" cy="554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1000"/>
              </a:spcAft>
              <a:buNone/>
            </a:pPr>
            <a:r>
              <a:rPr lang="ru" sz="1200" b="1">
                <a:solidFill>
                  <a:schemeClr val="dk1"/>
                </a:solidFill>
              </a:rPr>
              <a:t>Яркая фраза про команду </a:t>
            </a:r>
            <a:r>
              <a:rPr lang="ru" sz="1200">
                <a:solidFill>
                  <a:schemeClr val="dk1"/>
                </a:solidFill>
              </a:rPr>
              <a:t>(ваше основное преимущество, сильная сторона, общая характеристика)</a:t>
            </a:r>
            <a:endParaRPr sz="1200">
              <a:solidFill>
                <a:schemeClr val="dk1"/>
              </a:solidFill>
            </a:endParaRPr>
          </a:p>
        </p:txBody>
      </p:sp>
      <p:sp>
        <p:nvSpPr>
          <p:cNvPr id="146" name="Google Shape;146;p22"/>
          <p:cNvSpPr/>
          <p:nvPr/>
        </p:nvSpPr>
        <p:spPr>
          <a:xfrm>
            <a:off x="299825" y="1290975"/>
            <a:ext cx="1210200" cy="1167000"/>
          </a:xfrm>
          <a:prstGeom prst="rect">
            <a:avLst/>
          </a:prstGeom>
          <a:noFill/>
          <a:ln w="8425" cap="flat" cmpd="sng">
            <a:solidFill>
              <a:srgbClr val="EC664C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80950" tIns="80950" rIns="80950" bIns="80950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354"/>
              </a:spcAft>
              <a:buNone/>
            </a:pPr>
            <a:r>
              <a:rPr lang="ru" sz="885">
                <a:solidFill>
                  <a:schemeClr val="dk1"/>
                </a:solidFill>
              </a:rPr>
              <a:t>фото</a:t>
            </a:r>
            <a:endParaRPr sz="885">
              <a:solidFill>
                <a:schemeClr val="dk1"/>
              </a:solidFill>
            </a:endParaRPr>
          </a:p>
        </p:txBody>
      </p:sp>
      <p:sp>
        <p:nvSpPr>
          <p:cNvPr id="147" name="Google Shape;147;p22"/>
          <p:cNvSpPr txBox="1"/>
          <p:nvPr/>
        </p:nvSpPr>
        <p:spPr>
          <a:xfrm>
            <a:off x="277475" y="2431798"/>
            <a:ext cx="1278900" cy="585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None/>
            </a:pPr>
            <a:r>
              <a:rPr lang="ru" sz="1000" b="1">
                <a:solidFill>
                  <a:schemeClr val="dk1"/>
                </a:solidFill>
              </a:rPr>
              <a:t>Склярова Таисия</a:t>
            </a:r>
            <a:endParaRPr sz="800" b="1">
              <a:solidFill>
                <a:schemeClr val="dk1"/>
              </a:solidFill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800"/>
              <a:buFont typeface="Arial"/>
              <a:buNone/>
            </a:pPr>
            <a:r>
              <a:rPr lang="ru" sz="800">
                <a:solidFill>
                  <a:schemeClr val="dk1"/>
                </a:solidFill>
              </a:rPr>
              <a:t>руководство</a:t>
            </a:r>
            <a:endParaRPr sz="1000" b="1">
              <a:solidFill>
                <a:schemeClr val="dk1"/>
              </a:solidFill>
            </a:endParaRPr>
          </a:p>
        </p:txBody>
      </p:sp>
      <p:sp>
        <p:nvSpPr>
          <p:cNvPr id="148" name="Google Shape;148;p22"/>
          <p:cNvSpPr/>
          <p:nvPr/>
        </p:nvSpPr>
        <p:spPr>
          <a:xfrm>
            <a:off x="299825" y="3138225"/>
            <a:ext cx="1210200" cy="1167000"/>
          </a:xfrm>
          <a:prstGeom prst="rect">
            <a:avLst/>
          </a:prstGeom>
          <a:noFill/>
          <a:ln w="8425" cap="flat" cmpd="sng">
            <a:solidFill>
              <a:srgbClr val="EC664C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80950" tIns="80950" rIns="80950" bIns="80950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354"/>
              </a:spcAft>
              <a:buNone/>
            </a:pPr>
            <a:r>
              <a:rPr lang="ru" sz="885">
                <a:solidFill>
                  <a:schemeClr val="dk1"/>
                </a:solidFill>
              </a:rPr>
              <a:t>фото</a:t>
            </a:r>
            <a:endParaRPr sz="885">
              <a:solidFill>
                <a:schemeClr val="dk1"/>
              </a:solidFill>
            </a:endParaRPr>
          </a:p>
        </p:txBody>
      </p:sp>
      <p:sp>
        <p:nvSpPr>
          <p:cNvPr id="149" name="Google Shape;149;p22"/>
          <p:cNvSpPr txBox="1"/>
          <p:nvPr/>
        </p:nvSpPr>
        <p:spPr>
          <a:xfrm>
            <a:off x="277475" y="4279048"/>
            <a:ext cx="1278900" cy="585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rial"/>
              <a:buNone/>
            </a:pPr>
            <a:r>
              <a:rPr lang="ru" sz="1000" b="1">
                <a:solidFill>
                  <a:schemeClr val="dk1"/>
                </a:solidFill>
              </a:rPr>
              <a:t>Кузьминов Андрей</a:t>
            </a:r>
            <a:endParaRPr sz="1000" b="1">
              <a:solidFill>
                <a:schemeClr val="dk1"/>
              </a:solidFill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800"/>
              <a:buFont typeface="Arial"/>
              <a:buNone/>
            </a:pPr>
            <a:r>
              <a:rPr lang="ru" sz="800">
                <a:solidFill>
                  <a:schemeClr val="dk1"/>
                </a:solidFill>
              </a:rPr>
              <a:t>дизайн</a:t>
            </a:r>
            <a:endParaRPr sz="800">
              <a:solidFill>
                <a:schemeClr val="dk1"/>
              </a:solidFill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000" b="1">
              <a:solidFill>
                <a:schemeClr val="dk1"/>
              </a:solidFill>
            </a:endParaRPr>
          </a:p>
        </p:txBody>
      </p:sp>
      <p:sp>
        <p:nvSpPr>
          <p:cNvPr id="150" name="Google Shape;150;p22"/>
          <p:cNvSpPr/>
          <p:nvPr/>
        </p:nvSpPr>
        <p:spPr>
          <a:xfrm>
            <a:off x="2089375" y="1290975"/>
            <a:ext cx="1210200" cy="1167000"/>
          </a:xfrm>
          <a:prstGeom prst="rect">
            <a:avLst/>
          </a:prstGeom>
          <a:noFill/>
          <a:ln w="8425" cap="flat" cmpd="sng">
            <a:solidFill>
              <a:srgbClr val="EC664C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80950" tIns="80950" rIns="80950" bIns="80950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354"/>
              </a:spcAft>
              <a:buNone/>
            </a:pPr>
            <a:r>
              <a:rPr lang="ru" sz="885">
                <a:solidFill>
                  <a:schemeClr val="dk1"/>
                </a:solidFill>
              </a:rPr>
              <a:t>фото</a:t>
            </a:r>
            <a:endParaRPr sz="885">
              <a:solidFill>
                <a:schemeClr val="dk1"/>
              </a:solidFill>
            </a:endParaRPr>
          </a:p>
        </p:txBody>
      </p:sp>
      <p:sp>
        <p:nvSpPr>
          <p:cNvPr id="151" name="Google Shape;151;p22"/>
          <p:cNvSpPr txBox="1"/>
          <p:nvPr/>
        </p:nvSpPr>
        <p:spPr>
          <a:xfrm>
            <a:off x="2078200" y="2425288"/>
            <a:ext cx="1278900" cy="706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None/>
            </a:pPr>
            <a:r>
              <a:rPr lang="ru" sz="1000" b="1">
                <a:solidFill>
                  <a:schemeClr val="dk1"/>
                </a:solidFill>
              </a:rPr>
              <a:t>Колесников Владислав</a:t>
            </a:r>
            <a:endParaRPr sz="800" b="1">
              <a:solidFill>
                <a:schemeClr val="dk1"/>
              </a:solidFill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800"/>
              <a:buFont typeface="Arial"/>
              <a:buNone/>
            </a:pPr>
            <a:r>
              <a:rPr lang="ru" sz="800">
                <a:solidFill>
                  <a:schemeClr val="dk1"/>
                </a:solidFill>
              </a:rPr>
              <a:t>техническое функционирование</a:t>
            </a:r>
            <a:endParaRPr sz="800">
              <a:solidFill>
                <a:schemeClr val="dk1"/>
              </a:solidFill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000" b="1">
              <a:solidFill>
                <a:schemeClr val="dk1"/>
              </a:solidFill>
            </a:endParaRPr>
          </a:p>
        </p:txBody>
      </p:sp>
      <p:sp>
        <p:nvSpPr>
          <p:cNvPr id="152" name="Google Shape;152;p22"/>
          <p:cNvSpPr/>
          <p:nvPr/>
        </p:nvSpPr>
        <p:spPr>
          <a:xfrm>
            <a:off x="2089375" y="3138225"/>
            <a:ext cx="1210200" cy="1167000"/>
          </a:xfrm>
          <a:prstGeom prst="rect">
            <a:avLst/>
          </a:prstGeom>
          <a:noFill/>
          <a:ln w="8425" cap="flat" cmpd="sng">
            <a:solidFill>
              <a:srgbClr val="EC664C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80950" tIns="80950" rIns="80950" bIns="80950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354"/>
              </a:spcAft>
              <a:buNone/>
            </a:pPr>
            <a:r>
              <a:rPr lang="ru" sz="885">
                <a:solidFill>
                  <a:schemeClr val="dk1"/>
                </a:solidFill>
              </a:rPr>
              <a:t>фото</a:t>
            </a:r>
            <a:endParaRPr sz="885">
              <a:solidFill>
                <a:schemeClr val="dk1"/>
              </a:solidFill>
            </a:endParaRPr>
          </a:p>
        </p:txBody>
      </p:sp>
      <p:sp>
        <p:nvSpPr>
          <p:cNvPr id="153" name="Google Shape;153;p22"/>
          <p:cNvSpPr txBox="1"/>
          <p:nvPr/>
        </p:nvSpPr>
        <p:spPr>
          <a:xfrm>
            <a:off x="2067025" y="4279048"/>
            <a:ext cx="1278900" cy="585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None/>
            </a:pPr>
            <a:r>
              <a:rPr lang="ru" sz="1000" b="1">
                <a:solidFill>
                  <a:schemeClr val="dk1"/>
                </a:solidFill>
              </a:rPr>
              <a:t>Утигенова Камила</a:t>
            </a:r>
            <a:endParaRPr sz="1000" b="1">
              <a:solidFill>
                <a:schemeClr val="dk1"/>
              </a:solidFill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800"/>
              <a:buFont typeface="Arial"/>
              <a:buNone/>
            </a:pPr>
            <a:r>
              <a:rPr lang="ru" sz="800">
                <a:solidFill>
                  <a:schemeClr val="dk1"/>
                </a:solidFill>
              </a:rPr>
              <a:t>анализ рынка</a:t>
            </a:r>
            <a:endParaRPr sz="800">
              <a:solidFill>
                <a:schemeClr val="dk1"/>
              </a:solidFill>
            </a:endParaRPr>
          </a:p>
        </p:txBody>
      </p:sp>
      <p:sp>
        <p:nvSpPr>
          <p:cNvPr id="154" name="Google Shape;154;p22"/>
          <p:cNvSpPr/>
          <p:nvPr/>
        </p:nvSpPr>
        <p:spPr>
          <a:xfrm>
            <a:off x="3878925" y="1290975"/>
            <a:ext cx="1210200" cy="1167000"/>
          </a:xfrm>
          <a:prstGeom prst="rect">
            <a:avLst/>
          </a:prstGeom>
          <a:noFill/>
          <a:ln w="8425" cap="flat" cmpd="sng">
            <a:solidFill>
              <a:srgbClr val="EC664C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80950" tIns="80950" rIns="80950" bIns="80950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354"/>
              </a:spcAft>
              <a:buNone/>
            </a:pPr>
            <a:r>
              <a:rPr lang="ru" sz="885">
                <a:solidFill>
                  <a:schemeClr val="dk1"/>
                </a:solidFill>
              </a:rPr>
              <a:t>фото</a:t>
            </a:r>
            <a:endParaRPr sz="885">
              <a:solidFill>
                <a:schemeClr val="dk1"/>
              </a:solidFill>
            </a:endParaRPr>
          </a:p>
        </p:txBody>
      </p:sp>
      <p:sp>
        <p:nvSpPr>
          <p:cNvPr id="155" name="Google Shape;155;p22"/>
          <p:cNvSpPr txBox="1"/>
          <p:nvPr/>
        </p:nvSpPr>
        <p:spPr>
          <a:xfrm>
            <a:off x="3856575" y="2431798"/>
            <a:ext cx="1278900" cy="585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None/>
            </a:pPr>
            <a:r>
              <a:rPr lang="ru" sz="1000" b="1">
                <a:solidFill>
                  <a:schemeClr val="dk1"/>
                </a:solidFill>
              </a:rPr>
              <a:t>Кондрашина Дарья</a:t>
            </a:r>
            <a:endParaRPr sz="800" b="1">
              <a:solidFill>
                <a:schemeClr val="dk1"/>
              </a:solidFill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800"/>
              <a:buFont typeface="Arial"/>
              <a:buNone/>
            </a:pPr>
            <a:r>
              <a:rPr lang="ru" sz="800">
                <a:solidFill>
                  <a:schemeClr val="dk1"/>
                </a:solidFill>
              </a:rPr>
              <a:t>анализ рынка</a:t>
            </a:r>
            <a:endParaRPr sz="1000" b="1">
              <a:solidFill>
                <a:schemeClr val="dk1"/>
              </a:solidFill>
            </a:endParaRPr>
          </a:p>
        </p:txBody>
      </p:sp>
      <p:sp>
        <p:nvSpPr>
          <p:cNvPr id="156" name="Google Shape;156;p22"/>
          <p:cNvSpPr/>
          <p:nvPr/>
        </p:nvSpPr>
        <p:spPr>
          <a:xfrm>
            <a:off x="3878925" y="3138225"/>
            <a:ext cx="1210200" cy="1167000"/>
          </a:xfrm>
          <a:prstGeom prst="rect">
            <a:avLst/>
          </a:prstGeom>
          <a:noFill/>
          <a:ln w="8425" cap="flat" cmpd="sng">
            <a:solidFill>
              <a:srgbClr val="EC664C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80950" tIns="80950" rIns="80950" bIns="80950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354"/>
              </a:spcAft>
              <a:buNone/>
            </a:pPr>
            <a:r>
              <a:rPr lang="ru" sz="885">
                <a:solidFill>
                  <a:schemeClr val="dk1"/>
                </a:solidFill>
              </a:rPr>
              <a:t>фото</a:t>
            </a:r>
            <a:endParaRPr sz="885">
              <a:solidFill>
                <a:schemeClr val="dk1"/>
              </a:solidFill>
            </a:endParaRPr>
          </a:p>
        </p:txBody>
      </p:sp>
      <p:sp>
        <p:nvSpPr>
          <p:cNvPr id="157" name="Google Shape;157;p22"/>
          <p:cNvSpPr txBox="1"/>
          <p:nvPr/>
        </p:nvSpPr>
        <p:spPr>
          <a:xfrm>
            <a:off x="3856575" y="4426648"/>
            <a:ext cx="1278900" cy="585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None/>
            </a:pPr>
            <a:r>
              <a:rPr lang="ru" sz="1000" b="1">
                <a:solidFill>
                  <a:schemeClr val="dk1"/>
                </a:solidFill>
              </a:rPr>
              <a:t>Кислых Арина</a:t>
            </a:r>
            <a:endParaRPr sz="800" b="1">
              <a:solidFill>
                <a:schemeClr val="dk1"/>
              </a:solidFill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800"/>
              <a:buFont typeface="Arial"/>
              <a:buNone/>
            </a:pPr>
            <a:r>
              <a:rPr lang="ru" sz="800">
                <a:solidFill>
                  <a:schemeClr val="dk1"/>
                </a:solidFill>
              </a:rPr>
              <a:t>анализ рынка</a:t>
            </a:r>
            <a:endParaRPr sz="1000" b="1">
              <a:solidFill>
                <a:schemeClr val="dk1"/>
              </a:solidFill>
            </a:endParaRPr>
          </a:p>
        </p:txBody>
      </p:sp>
      <p:sp>
        <p:nvSpPr>
          <p:cNvPr id="158" name="Google Shape;158;p22"/>
          <p:cNvSpPr/>
          <p:nvPr/>
        </p:nvSpPr>
        <p:spPr>
          <a:xfrm>
            <a:off x="5749600" y="629925"/>
            <a:ext cx="3001800" cy="2261700"/>
          </a:xfrm>
          <a:prstGeom prst="rect">
            <a:avLst/>
          </a:prstGeom>
          <a:solidFill>
            <a:srgbClr val="F3F3F3"/>
          </a:solidFill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89999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" sz="1200" b="1" dirty="0">
                <a:solidFill>
                  <a:schemeClr val="dk1"/>
                </a:solidFill>
              </a:rPr>
              <a:t>Кого ищем</a:t>
            </a:r>
            <a:endParaRPr sz="1200" b="1" dirty="0">
              <a:solidFill>
                <a:schemeClr val="dk1"/>
              </a:solidFill>
            </a:endParaRPr>
          </a:p>
          <a:p>
            <a:pPr marL="89999" lvl="0" indent="0" algn="l" rtl="0">
              <a:spcBef>
                <a:spcPts val="1000"/>
              </a:spcBef>
              <a:spcAft>
                <a:spcPts val="0"/>
              </a:spcAft>
              <a:buNone/>
            </a:pPr>
            <a:r>
              <a:rPr lang="ru-RU" sz="1000" dirty="0">
                <a:solidFill>
                  <a:schemeClr val="dk1"/>
                </a:solidFill>
              </a:rPr>
              <a:t>Репетиторов по языкам, программистов и </a:t>
            </a:r>
            <a:r>
              <a:rPr lang="ru-RU" sz="1000" dirty="0" err="1">
                <a:solidFill>
                  <a:schemeClr val="dk1"/>
                </a:solidFill>
              </a:rPr>
              <a:t>медийщиков</a:t>
            </a:r>
            <a:r>
              <a:rPr lang="ru-RU" sz="1000" dirty="0">
                <a:solidFill>
                  <a:schemeClr val="dk1"/>
                </a:solidFill>
              </a:rPr>
              <a:t>.</a:t>
            </a:r>
            <a:endParaRPr sz="1000" dirty="0">
              <a:solidFill>
                <a:schemeClr val="dk1"/>
              </a:solidFill>
            </a:endParaRPr>
          </a:p>
          <a:p>
            <a:pPr marL="89999" lvl="0" indent="0" algn="l" rtl="0">
              <a:spcBef>
                <a:spcPts val="1000"/>
              </a:spcBef>
              <a:spcAft>
                <a:spcPts val="1000"/>
              </a:spcAft>
              <a:buNone/>
            </a:pPr>
            <a:r>
              <a:rPr lang="ru" sz="1000" dirty="0">
                <a:solidFill>
                  <a:schemeClr val="dk1"/>
                </a:solidFill>
              </a:rPr>
              <a:t>(ответственность, коммуникабельность, способность: работать в команде, надежность, творческий потенциал)</a:t>
            </a:r>
            <a:endParaRPr sz="1000" dirty="0">
              <a:solidFill>
                <a:schemeClr val="dk1"/>
              </a:solidFill>
            </a:endParaRPr>
          </a:p>
        </p:txBody>
      </p:sp>
      <p:pic>
        <p:nvPicPr>
          <p:cNvPr id="159" name="Google Shape;159;p22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321425" y="1251823"/>
            <a:ext cx="1167000" cy="1167000"/>
          </a:xfrm>
          <a:prstGeom prst="rect">
            <a:avLst/>
          </a:prstGeom>
          <a:noFill/>
          <a:ln w="9525" cap="flat" cmpd="sng">
            <a:solidFill>
              <a:srgbClr val="EC664C"/>
            </a:solidFill>
            <a:prstDash val="solid"/>
            <a:round/>
            <a:headEnd type="none" w="sm" len="sm"/>
            <a:tailEnd type="none" w="sm" len="sm"/>
          </a:ln>
        </p:spPr>
      </p:pic>
      <p:pic>
        <p:nvPicPr>
          <p:cNvPr id="160" name="Google Shape;160;p22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2122975" y="1251810"/>
            <a:ext cx="1167000" cy="1167030"/>
          </a:xfrm>
          <a:prstGeom prst="rect">
            <a:avLst/>
          </a:prstGeom>
          <a:noFill/>
          <a:ln w="9525" cap="flat" cmpd="sng">
            <a:solidFill>
              <a:srgbClr val="EC664C"/>
            </a:solidFill>
            <a:prstDash val="solid"/>
            <a:round/>
            <a:headEnd type="none" w="sm" len="sm"/>
            <a:tailEnd type="none" w="sm" len="sm"/>
          </a:ln>
        </p:spPr>
      </p:pic>
      <p:pic>
        <p:nvPicPr>
          <p:cNvPr id="161" name="Google Shape;161;p22"/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3878925" y="1251825"/>
            <a:ext cx="1167000" cy="1167000"/>
          </a:xfrm>
          <a:prstGeom prst="rect">
            <a:avLst/>
          </a:prstGeom>
          <a:noFill/>
          <a:ln w="9525" cap="flat" cmpd="sng">
            <a:solidFill>
              <a:srgbClr val="EC664C"/>
            </a:solidFill>
            <a:prstDash val="solid"/>
            <a:round/>
            <a:headEnd type="none" w="sm" len="sm"/>
            <a:tailEnd type="none" w="sm" len="sm"/>
          </a:ln>
        </p:spPr>
      </p:pic>
      <p:pic>
        <p:nvPicPr>
          <p:cNvPr id="162" name="Google Shape;162;p22"/>
          <p:cNvPicPr preferRelativeResize="0"/>
          <p:nvPr/>
        </p:nvPicPr>
        <p:blipFill>
          <a:blip r:embed="rId8">
            <a:alphaModFix/>
          </a:blip>
          <a:stretch>
            <a:fillRect/>
          </a:stretch>
        </p:blipFill>
        <p:spPr>
          <a:xfrm>
            <a:off x="355599" y="3138225"/>
            <a:ext cx="1122651" cy="1167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63" name="Google Shape;163;p22"/>
          <p:cNvPicPr preferRelativeResize="0"/>
          <p:nvPr/>
        </p:nvPicPr>
        <p:blipFill>
          <a:blip r:embed="rId9">
            <a:alphaModFix/>
          </a:blip>
          <a:stretch>
            <a:fillRect/>
          </a:stretch>
        </p:blipFill>
        <p:spPr>
          <a:xfrm>
            <a:off x="2146374" y="3199898"/>
            <a:ext cx="1132684" cy="1072713"/>
          </a:xfrm>
          <a:prstGeom prst="rect">
            <a:avLst/>
          </a:prstGeom>
          <a:noFill/>
          <a:ln w="9525" cap="flat" cmpd="sng">
            <a:solidFill>
              <a:srgbClr val="EC664C"/>
            </a:solidFill>
            <a:prstDash val="solid"/>
            <a:round/>
            <a:headEnd type="none" w="sm" len="sm"/>
            <a:tailEnd type="none" w="sm" len="sm"/>
          </a:ln>
        </p:spPr>
      </p:pic>
      <p:pic>
        <p:nvPicPr>
          <p:cNvPr id="164" name="Google Shape;164;p22"/>
          <p:cNvPicPr preferRelativeResize="0"/>
          <p:nvPr/>
        </p:nvPicPr>
        <p:blipFill>
          <a:blip r:embed="rId10">
            <a:alphaModFix/>
          </a:blip>
          <a:stretch>
            <a:fillRect/>
          </a:stretch>
        </p:blipFill>
        <p:spPr>
          <a:xfrm>
            <a:off x="3856575" y="3138225"/>
            <a:ext cx="1278901" cy="1278899"/>
          </a:xfrm>
          <a:prstGeom prst="rect">
            <a:avLst/>
          </a:prstGeom>
          <a:noFill/>
          <a:ln w="9525" cap="flat" cmpd="sng">
            <a:solidFill>
              <a:srgbClr val="EC664C"/>
            </a:solidFill>
            <a:prstDash val="solid"/>
            <a:round/>
            <a:headEnd type="none" w="sm" len="sm"/>
            <a:tailEnd type="none" w="sm" len="sm"/>
          </a:ln>
        </p:spPr>
      </p:pic>
      <p:pic>
        <p:nvPicPr>
          <p:cNvPr id="165" name="Google Shape;165;p22"/>
          <p:cNvPicPr preferRelativeResize="0"/>
          <p:nvPr/>
        </p:nvPicPr>
        <p:blipFill rotWithShape="1">
          <a:blip r:embed="rId11">
            <a:alphaModFix/>
          </a:blip>
          <a:srcRect t="2129" b="-2130"/>
          <a:stretch/>
        </p:blipFill>
        <p:spPr>
          <a:xfrm>
            <a:off x="5835150" y="3138225"/>
            <a:ext cx="1418200" cy="1418226"/>
          </a:xfrm>
          <a:prstGeom prst="rect">
            <a:avLst/>
          </a:prstGeom>
          <a:noFill/>
          <a:ln w="9525" cap="flat" cmpd="sng">
            <a:solidFill>
              <a:srgbClr val="EC664C"/>
            </a:solidFill>
            <a:prstDash val="solid"/>
            <a:round/>
            <a:headEnd type="none" w="sm" len="sm"/>
            <a:tailEnd type="none" w="sm" len="sm"/>
          </a:ln>
        </p:spPr>
      </p:pic>
      <p:sp>
        <p:nvSpPr>
          <p:cNvPr id="166" name="Google Shape;166;p22"/>
          <p:cNvSpPr txBox="1"/>
          <p:nvPr/>
        </p:nvSpPr>
        <p:spPr>
          <a:xfrm>
            <a:off x="5904800" y="4490800"/>
            <a:ext cx="1278900" cy="585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r>
              <a:rPr lang="ru" sz="1000" b="1">
                <a:solidFill>
                  <a:schemeClr val="dk1"/>
                </a:solidFill>
              </a:rPr>
              <a:t>Корикова Анна</a:t>
            </a:r>
            <a:endParaRPr sz="1000" b="1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</a:pPr>
            <a:r>
              <a:rPr lang="ru" sz="800">
                <a:solidFill>
                  <a:schemeClr val="dk1"/>
                </a:solidFill>
              </a:rPr>
              <a:t>сбор информации</a:t>
            </a:r>
            <a:endParaRPr sz="8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4285F4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9</TotalTime>
  <Words>876</Words>
  <Application>Microsoft Macintosh PowerPoint</Application>
  <PresentationFormat>Экран (16:9)</PresentationFormat>
  <Paragraphs>127</Paragraphs>
  <Slides>10</Slides>
  <Notes>10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2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10</vt:i4>
      </vt:variant>
    </vt:vector>
  </HeadingPairs>
  <TitlesOfParts>
    <vt:vector size="13" baseType="lpstr">
      <vt:lpstr>Roboto</vt:lpstr>
      <vt:lpstr>Arial</vt:lpstr>
      <vt:lpstr>Simple Light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cp:lastModifiedBy>Андрей Кузьминов</cp:lastModifiedBy>
  <cp:revision>2</cp:revision>
  <dcterms:modified xsi:type="dcterms:W3CDTF">2025-10-28T04:05:23Z</dcterms:modified>
</cp:coreProperties>
</file>