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embeddedFontLst>
    <p:embeddedFont>
      <p:font typeface="Fira Mono Medium"/>
      <p:regular r:id="rId16"/>
    </p:embeddedFont>
    <p:embeddedFont>
      <p:font typeface="Fira Mono Medium"/>
      <p:regular r:id="rId17"/>
    </p:embeddedFont>
    <p:embeddedFont>
      <p:font typeface="Fira Sans"/>
      <p:regular r:id="rId18"/>
    </p:embeddedFont>
    <p:embeddedFont>
      <p:font typeface="Fira Sans"/>
      <p:regular r:id="rId19"/>
    </p:embeddedFont>
    <p:embeddedFont>
      <p:font typeface="Fira Sans"/>
      <p:regular r:id="rId20"/>
    </p:embeddedFont>
    <p:embeddedFont>
      <p:font typeface="Fira Sans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Relationship Id="rId2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0.xml"/><Relationship Id="rId1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668905"/>
            <a:ext cx="7556421" cy="1417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150"/>
              </a:lnSpc>
              <a:buNone/>
            </a:pPr>
            <a:r>
              <a:rPr lang="en-US" sz="89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Smart Gate</a:t>
            </a:r>
            <a:endParaRPr lang="en-US" sz="8900" dirty="0"/>
          </a:p>
        </p:txBody>
      </p:sp>
      <p:sp>
        <p:nvSpPr>
          <p:cNvPr id="4" name="Text 1"/>
          <p:cNvSpPr/>
          <p:nvPr/>
        </p:nvSpPr>
        <p:spPr>
          <a:xfrm>
            <a:off x="793790" y="4426744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Сокращаем очереди на КПП и исключаем ошибки охраны</a:t>
            </a:r>
            <a:endParaRPr lang="en-US" sz="3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37962"/>
            <a:ext cx="4916091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Целевая аудитория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793790" y="1729621"/>
            <a:ext cx="3681770" cy="1727478"/>
          </a:xfrm>
          <a:prstGeom prst="roundRect">
            <a:avLst>
              <a:gd name="adj" fmla="val 1674"/>
            </a:avLst>
          </a:prstGeom>
          <a:solidFill>
            <a:srgbClr val="2E2E2F"/>
          </a:solidFill>
          <a:ln/>
        </p:spPr>
      </p:sp>
      <p:sp>
        <p:nvSpPr>
          <p:cNvPr id="5" name="Text 2"/>
          <p:cNvSpPr/>
          <p:nvPr/>
        </p:nvSpPr>
        <p:spPr>
          <a:xfrm>
            <a:off x="986552" y="1922383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Управляющие ЖК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86552" y="2339221"/>
            <a:ext cx="3296245" cy="92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Устраняют очереди и жалобы. Снижают расходы на охрану в часы пик.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668322" y="1729621"/>
            <a:ext cx="3681889" cy="1727478"/>
          </a:xfrm>
          <a:prstGeom prst="roundRect">
            <a:avLst>
              <a:gd name="adj" fmla="val 1674"/>
            </a:avLst>
          </a:prstGeom>
          <a:solidFill>
            <a:srgbClr val="2E2E2F"/>
          </a:solidFill>
          <a:ln/>
        </p:spPr>
      </p:sp>
      <p:sp>
        <p:nvSpPr>
          <p:cNvPr id="8" name="Text 5"/>
          <p:cNvSpPr/>
          <p:nvPr/>
        </p:nvSpPr>
        <p:spPr>
          <a:xfrm>
            <a:off x="4861084" y="1922383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Жители ЖК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861084" y="2339221"/>
            <a:ext cx="3296364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Хотят быстрый проезд домой без звонков и ожидания в очереди.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93790" y="3649861"/>
            <a:ext cx="7556421" cy="1110734"/>
          </a:xfrm>
          <a:prstGeom prst="roundRect">
            <a:avLst>
              <a:gd name="adj" fmla="val 2604"/>
            </a:avLst>
          </a:prstGeom>
          <a:solidFill>
            <a:srgbClr val="2E2E2F"/>
          </a:solidFill>
          <a:ln/>
        </p:spPr>
      </p:sp>
      <p:sp>
        <p:nvSpPr>
          <p:cNvPr id="11" name="Text 8"/>
          <p:cNvSpPr/>
          <p:nvPr/>
        </p:nvSpPr>
        <p:spPr>
          <a:xfrm>
            <a:off x="986552" y="3842623"/>
            <a:ext cx="2890361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Промышленные объекты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986552" y="4259461"/>
            <a:ext cx="7170896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Нужен круглосуточный контроль. Высокая цена инцидента требует точности.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93790" y="4977408"/>
            <a:ext cx="7556421" cy="1110734"/>
          </a:xfrm>
          <a:prstGeom prst="roundRect">
            <a:avLst>
              <a:gd name="adj" fmla="val 2604"/>
            </a:avLst>
          </a:prstGeom>
          <a:solidFill>
            <a:srgbClr val="2E2E2F"/>
          </a:solidFill>
          <a:ln/>
        </p:spPr>
      </p:sp>
      <p:sp>
        <p:nvSpPr>
          <p:cNvPr id="14" name="Text 11"/>
          <p:cNvSpPr/>
          <p:nvPr/>
        </p:nvSpPr>
        <p:spPr>
          <a:xfrm>
            <a:off x="986552" y="5170170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Бизнес-центры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986552" y="5587008"/>
            <a:ext cx="7170896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Управление парковкой и борьба с несанкционированным доступом.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793790" y="6280904"/>
            <a:ext cx="7556421" cy="1110734"/>
          </a:xfrm>
          <a:prstGeom prst="roundRect">
            <a:avLst>
              <a:gd name="adj" fmla="val 2604"/>
            </a:avLst>
          </a:prstGeom>
          <a:solidFill>
            <a:srgbClr val="2E2E2F"/>
          </a:solidFill>
          <a:ln/>
        </p:spPr>
      </p:sp>
      <p:sp>
        <p:nvSpPr>
          <p:cNvPr id="17" name="Text 14"/>
          <p:cNvSpPr/>
          <p:nvPr/>
        </p:nvSpPr>
        <p:spPr>
          <a:xfrm>
            <a:off x="986552" y="6473666"/>
            <a:ext cx="2601397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Охраняемые объекты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986552" y="6890504"/>
            <a:ext cx="7170896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Строгий пропускной режим и точные журналы событий для аудита.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35913"/>
            <a:ext cx="6429851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Ключевые проблемы КПП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93790" y="1579959"/>
            <a:ext cx="3676174" cy="2528649"/>
          </a:xfrm>
          <a:prstGeom prst="roundRect">
            <a:avLst>
              <a:gd name="adj" fmla="val 4339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70930" y="1579959"/>
            <a:ext cx="91440" cy="2528649"/>
          </a:xfrm>
          <a:prstGeom prst="roundRect">
            <a:avLst>
              <a:gd name="adj" fmla="val 33488"/>
            </a:avLst>
          </a:pr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1089303" y="1806893"/>
            <a:ext cx="2601397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Медленный пропуск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89303" y="2248138"/>
            <a:ext cx="3153728" cy="1633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Ручная проверка и звонки жильцам создают очереди. Одна машина проезжает </a:t>
            </a:r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30–90 секунд</a:t>
            </a:r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 Это вызывает конфликты и недовольство.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674037" y="1579959"/>
            <a:ext cx="3676174" cy="2528649"/>
          </a:xfrm>
          <a:prstGeom prst="roundRect">
            <a:avLst>
              <a:gd name="adj" fmla="val 4339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51177" y="1579959"/>
            <a:ext cx="91440" cy="2528649"/>
          </a:xfrm>
          <a:prstGeom prst="roundRect">
            <a:avLst>
              <a:gd name="adj" fmla="val 33488"/>
            </a:avLst>
          </a:prstGeom>
          <a:solidFill>
            <a:srgbClr val="FFFFFF"/>
          </a:solidFill>
          <a:ln/>
        </p:spPr>
      </p:sp>
      <p:sp>
        <p:nvSpPr>
          <p:cNvPr id="10" name="Text 7"/>
          <p:cNvSpPr/>
          <p:nvPr/>
        </p:nvSpPr>
        <p:spPr>
          <a:xfrm>
            <a:off x="4969550" y="1806893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Ошибки охраны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969550" y="2248138"/>
            <a:ext cx="3153728" cy="1633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Решения принимаются «на глаз». До </a:t>
            </a:r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10–15% неверных пропусков</a:t>
            </a:r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в часы пик. Посторонние проходят, а расследование затруднено.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93790" y="4312682"/>
            <a:ext cx="3676174" cy="2528649"/>
          </a:xfrm>
          <a:prstGeom prst="roundRect">
            <a:avLst>
              <a:gd name="adj" fmla="val 4339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70930" y="4312682"/>
            <a:ext cx="91440" cy="2528649"/>
          </a:xfrm>
          <a:prstGeom prst="roundRect">
            <a:avLst>
              <a:gd name="adj" fmla="val 33488"/>
            </a:avLst>
          </a:prstGeom>
          <a:solidFill>
            <a:srgbClr val="FFFFFF"/>
          </a:solidFill>
          <a:ln/>
        </p:spPr>
      </p:sp>
      <p:sp>
        <p:nvSpPr>
          <p:cNvPr id="14" name="Text 11"/>
          <p:cNvSpPr/>
          <p:nvPr/>
        </p:nvSpPr>
        <p:spPr>
          <a:xfrm>
            <a:off x="1089303" y="4539615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Нет аналитики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089303" y="4980861"/>
            <a:ext cx="3153728" cy="1633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Бумажные журналы без ответственности. Невозможно отследить, кто и когда въехал. Данные для оптимизации отсутствуют.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93790" y="7070884"/>
            <a:ext cx="7556421" cy="5226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Текущие решения (Excel, бумага, домофон) дорогие и ненадёжные. КПП создают пробки, а не безопасность.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99016"/>
            <a:ext cx="5494496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Smart Gate: Решение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6280190" y="1590675"/>
            <a:ext cx="7556421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Автоматический умный контроль доступа на основе распознавания номеров и мгновенного открытия ворот.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280190" y="2424232"/>
            <a:ext cx="433745" cy="433745"/>
          </a:xfrm>
          <a:prstGeom prst="roundRect">
            <a:avLst>
              <a:gd name="adj" fmla="val 6668"/>
            </a:avLst>
          </a:prstGeom>
          <a:solidFill>
            <a:srgbClr val="2E2E2F"/>
          </a:solidFill>
          <a:ln/>
        </p:spPr>
      </p:sp>
      <p:sp>
        <p:nvSpPr>
          <p:cNvPr id="6" name="Text 3"/>
          <p:cNvSpPr/>
          <p:nvPr/>
        </p:nvSpPr>
        <p:spPr>
          <a:xfrm>
            <a:off x="6352401" y="2460308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1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6906697" y="2490430"/>
            <a:ext cx="3612952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Быстрый проезд без охраны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906697" y="2907268"/>
            <a:ext cx="6929914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Въезд за </a:t>
            </a:r>
            <a:pPr algn="l" indent="0" marL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3–5 секунд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 Очереди исчезают полностью.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280190" y="3601164"/>
            <a:ext cx="433745" cy="433745"/>
          </a:xfrm>
          <a:prstGeom prst="roundRect">
            <a:avLst>
              <a:gd name="adj" fmla="val 6668"/>
            </a:avLst>
          </a:prstGeom>
          <a:solidFill>
            <a:srgbClr val="2E2E2F"/>
          </a:solidFill>
          <a:ln/>
        </p:spPr>
      </p:sp>
      <p:sp>
        <p:nvSpPr>
          <p:cNvPr id="10" name="Text 7"/>
          <p:cNvSpPr/>
          <p:nvPr/>
        </p:nvSpPr>
        <p:spPr>
          <a:xfrm>
            <a:off x="6352401" y="3637240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2</a:t>
            </a:r>
            <a:endParaRPr lang="en-US" sz="2250" dirty="0"/>
          </a:p>
        </p:txBody>
      </p:sp>
      <p:sp>
        <p:nvSpPr>
          <p:cNvPr id="11" name="Text 8"/>
          <p:cNvSpPr/>
          <p:nvPr/>
        </p:nvSpPr>
        <p:spPr>
          <a:xfrm>
            <a:off x="6906697" y="3667363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Ошибок нет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906697" y="4084201"/>
            <a:ext cx="6929914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Исключение человеческого фактора. Каждое событие фиксируется и подтверждается системой.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80190" y="5086469"/>
            <a:ext cx="433745" cy="433745"/>
          </a:xfrm>
          <a:prstGeom prst="roundRect">
            <a:avLst>
              <a:gd name="adj" fmla="val 6668"/>
            </a:avLst>
          </a:prstGeom>
          <a:solidFill>
            <a:srgbClr val="2E2E2F"/>
          </a:solidFill>
          <a:ln/>
        </p:spPr>
      </p:sp>
      <p:sp>
        <p:nvSpPr>
          <p:cNvPr id="14" name="Text 11"/>
          <p:cNvSpPr/>
          <p:nvPr/>
        </p:nvSpPr>
        <p:spPr>
          <a:xfrm>
            <a:off x="6352401" y="5122545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3</a:t>
            </a:r>
            <a:endParaRPr lang="en-US" sz="2250" dirty="0"/>
          </a:p>
        </p:txBody>
      </p:sp>
      <p:sp>
        <p:nvSpPr>
          <p:cNvPr id="15" name="Text 12"/>
          <p:cNvSpPr/>
          <p:nvPr/>
        </p:nvSpPr>
        <p:spPr>
          <a:xfrm>
            <a:off x="6906697" y="5152668"/>
            <a:ext cx="2745938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Полная прозрачность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6906697" y="5569506"/>
            <a:ext cx="6929914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Данные по всем въездам доступны в один клик. Никаких споров и слепых зон.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280190" y="6403062"/>
            <a:ext cx="7556421" cy="1127403"/>
          </a:xfrm>
          <a:prstGeom prst="roundRect">
            <a:avLst>
              <a:gd name="adj" fmla="val 2565"/>
            </a:avLst>
          </a:prstGeom>
          <a:solidFill>
            <a:srgbClr val="262626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2952" y="6688574"/>
            <a:ext cx="240983" cy="192762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906697" y="6643926"/>
            <a:ext cx="6737152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Работает с грязными номерами, ночью и в снегу. Российская адаптация. Интеграция с существующим оборудованием.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80323"/>
            <a:ext cx="5511284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Анализ конкурентов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93790" y="1726525"/>
            <a:ext cx="13042821" cy="5822633"/>
          </a:xfrm>
          <a:prstGeom prst="roundRect">
            <a:avLst>
              <a:gd name="adj" fmla="val 526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1734145"/>
            <a:ext cx="13027581" cy="58674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864162"/>
            <a:ext cx="219348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Конкурент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615095" y="1864162"/>
            <a:ext cx="1538287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Страна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569148" y="1864162"/>
            <a:ext cx="2841069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Продукт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825984" y="1864162"/>
            <a:ext cx="218967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Сильные стороны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431429" y="1864162"/>
            <a:ext cx="219348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Ограничения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01410" y="2320885"/>
            <a:ext cx="13027581" cy="124015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005840" y="2450902"/>
            <a:ext cx="219348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Hikvision ANPR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615095" y="2450902"/>
            <a:ext cx="1538287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Китай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569148" y="2450902"/>
            <a:ext cx="2841069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Распознание номера и сигнал шлагбауму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825984" y="2450902"/>
            <a:ext cx="218967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Дешево, доступно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431429" y="2450902"/>
            <a:ext cx="2193488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Только распознание. Нет управления доступом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01410" y="3561040"/>
            <a:ext cx="13027581" cy="124015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691057"/>
            <a:ext cx="219348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Macroscop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615095" y="3691057"/>
            <a:ext cx="1538287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Россия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569148" y="3691057"/>
            <a:ext cx="2841069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 для проверки номеров на посту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825984" y="3691057"/>
            <a:ext cx="2189678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Поддержка в РФ, гибкость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431429" y="3691057"/>
            <a:ext cx="2193488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Разрозненные решения. Нет автоматизации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01410" y="4801195"/>
            <a:ext cx="13027581" cy="91344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005840" y="4931212"/>
            <a:ext cx="219348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TRASSIR AutoTRASSIR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615095" y="4931212"/>
            <a:ext cx="1538287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Россия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569148" y="4931212"/>
            <a:ext cx="2841069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Полная система контроля въезда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825984" y="4931212"/>
            <a:ext cx="2189678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Одно решение, надёжность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431429" y="4931212"/>
            <a:ext cx="2193488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Дорого и сложно внедрять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01410" y="5714643"/>
            <a:ext cx="13027581" cy="91344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1005840" y="5844659"/>
            <a:ext cx="219348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Genetec AutoVu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615095" y="5844659"/>
            <a:ext cx="1538287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Канада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569148" y="5844659"/>
            <a:ext cx="2841069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Система для парковок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825984" y="5844659"/>
            <a:ext cx="218967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Очень надёжно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1431429" y="5844659"/>
            <a:ext cx="2193488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Высочайшая цена, редко в РФ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01410" y="6628090"/>
            <a:ext cx="13027581" cy="91344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1005840" y="6758107"/>
            <a:ext cx="219348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OpenALPR/Rekor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3615095" y="6758107"/>
            <a:ext cx="1538287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США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569148" y="6758107"/>
            <a:ext cx="2841069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Облачный сервис распознания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825984" y="6758107"/>
            <a:ext cx="2189678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Быстрый запуск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1431429" y="6758107"/>
            <a:ext cx="2193488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Нет адаптации под РФ номера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10270"/>
            <a:ext cx="782431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Преимущества Smart Gate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372678"/>
            <a:ext cx="4196358" cy="2749987"/>
          </a:xfrm>
          <a:prstGeom prst="roundRect">
            <a:avLst>
              <a:gd name="adj" fmla="val 19796"/>
            </a:avLst>
          </a:prstGeom>
          <a:solidFill>
            <a:srgbClr val="2E2E2F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2599492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Полный цикл автоматизации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0604" y="3444240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Распознал номер → проверил доступ → открыл ворота → записал событие. Конкуренты предлагают отдельные части.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6962" y="2372678"/>
            <a:ext cx="4196358" cy="2749987"/>
          </a:xfrm>
          <a:prstGeom prst="roundRect">
            <a:avLst>
              <a:gd name="adj" fmla="val 19796"/>
            </a:avLst>
          </a:prstGeom>
          <a:solidFill>
            <a:srgbClr val="2E2E2F"/>
          </a:solidFill>
          <a:ln/>
        </p:spPr>
      </p:sp>
      <p:sp>
        <p:nvSpPr>
          <p:cNvPr id="7" name="Text 5"/>
          <p:cNvSpPr/>
          <p:nvPr/>
        </p:nvSpPr>
        <p:spPr>
          <a:xfrm>
            <a:off x="5443776" y="25994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Единая система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43776" y="3089910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Приложение, админ-панель и аналитика внутри одного продукта. Нет необходимости связывать модули.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133" y="2372678"/>
            <a:ext cx="4196358" cy="2749987"/>
          </a:xfrm>
          <a:prstGeom prst="roundRect">
            <a:avLst>
              <a:gd name="adj" fmla="val 19796"/>
            </a:avLst>
          </a:prstGeom>
          <a:solidFill>
            <a:srgbClr val="2E2E2F"/>
          </a:solidFill>
          <a:ln/>
        </p:spPr>
      </p:sp>
      <p:sp>
        <p:nvSpPr>
          <p:cNvPr id="10" name="Text 8"/>
          <p:cNvSpPr/>
          <p:nvPr/>
        </p:nvSpPr>
        <p:spPr>
          <a:xfrm>
            <a:off x="9866948" y="2599492"/>
            <a:ext cx="28904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Быстрое внедрение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66948" y="3089910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Работает с существующими камерами и шлагбаумами. Минимум настроек и нового оборудования.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93790" y="5349478"/>
            <a:ext cx="6407944" cy="1669852"/>
          </a:xfrm>
          <a:prstGeom prst="roundRect">
            <a:avLst>
              <a:gd name="adj" fmla="val 32601"/>
            </a:avLst>
          </a:prstGeom>
          <a:solidFill>
            <a:srgbClr val="2E2E2F"/>
          </a:solidFill>
          <a:ln/>
        </p:spPr>
      </p:sp>
      <p:sp>
        <p:nvSpPr>
          <p:cNvPr id="13" name="Text 11"/>
          <p:cNvSpPr/>
          <p:nvPr/>
        </p:nvSpPr>
        <p:spPr>
          <a:xfrm>
            <a:off x="1020604" y="5576292"/>
            <a:ext cx="425065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Низкая стоимость владения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20604" y="6066711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Подписка с прозрачной экономикой. Замена охраны даёт прямой возврат инвестиций.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7428548" y="5349478"/>
            <a:ext cx="6407944" cy="1669852"/>
          </a:xfrm>
          <a:prstGeom prst="roundRect">
            <a:avLst>
              <a:gd name="adj" fmla="val 32601"/>
            </a:avLst>
          </a:prstGeom>
          <a:solidFill>
            <a:srgbClr val="2E2E2F"/>
          </a:solidFill>
          <a:ln/>
        </p:spPr>
      </p:sp>
      <p:sp>
        <p:nvSpPr>
          <p:cNvPr id="16" name="Text 14"/>
          <p:cNvSpPr/>
          <p:nvPr/>
        </p:nvSpPr>
        <p:spPr>
          <a:xfrm>
            <a:off x="7655362" y="5576292"/>
            <a:ext cx="340054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Российская адаптация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655362" y="6066711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Работает в грязь, снег и ночью. Оптимизировано под российские номера и требования доступа.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58917"/>
            <a:ext cx="7556421" cy="1275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Бизнес-модель и экономика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93790" y="2644973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Что мы продаём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93790" y="3167896"/>
            <a:ext cx="3529251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Система с ежемесячной подпиской за каждый КПП. Разовая установка камер при необходимости. Без дорогих серверов.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828580" y="2644973"/>
            <a:ext cx="3519487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Почему выгодно клиентам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4828580" y="3167896"/>
            <a:ext cx="3529251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Замена охраны:</a:t>
            </a:r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экономия до 140 000 ₽/мес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828580" y="3892748"/>
            <a:ext cx="3529251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Окупаемость:</a:t>
            </a:r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≈ 2 месяца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828580" y="4290893"/>
            <a:ext cx="3529251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Годовая экономия:</a:t>
            </a:r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&gt; 1,7 млн ₽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93790" y="5020628"/>
            <a:ext cx="2348627" cy="673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300"/>
              </a:lnSpc>
              <a:buNone/>
            </a:pPr>
            <a:r>
              <a:rPr lang="en-US" sz="53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16B ₽</a:t>
            </a:r>
            <a:endParaRPr lang="en-US" sz="5300" dirty="0"/>
          </a:p>
        </p:txBody>
      </p:sp>
      <p:sp>
        <p:nvSpPr>
          <p:cNvPr id="11" name="Text 8"/>
          <p:cNvSpPr/>
          <p:nvPr/>
        </p:nvSpPr>
        <p:spPr>
          <a:xfrm>
            <a:off x="793790" y="5949315"/>
            <a:ext cx="2348627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Рынок в России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93790" y="6390561"/>
            <a:ext cx="2348627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Годовые расходы на контроль доступа. Сегмент растёт быстро.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397568" y="5020628"/>
            <a:ext cx="2348746" cy="673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300"/>
              </a:lnSpc>
              <a:buNone/>
            </a:pPr>
            <a:r>
              <a:rPr lang="en-US" sz="53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3-5 сек</a:t>
            </a:r>
            <a:endParaRPr lang="en-US" sz="5300" dirty="0"/>
          </a:p>
        </p:txBody>
      </p:sp>
      <p:sp>
        <p:nvSpPr>
          <p:cNvPr id="14" name="Text 11"/>
          <p:cNvSpPr/>
          <p:nvPr/>
        </p:nvSpPr>
        <p:spPr>
          <a:xfrm>
            <a:off x="3397568" y="5949315"/>
            <a:ext cx="2348746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Время проезда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3397568" y="6390561"/>
            <a:ext cx="2348746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Вместо 30–90 секунд при ручной проверке охранником.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001464" y="5020628"/>
            <a:ext cx="2348746" cy="673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300"/>
              </a:lnSpc>
              <a:buNone/>
            </a:pPr>
            <a:r>
              <a:rPr lang="en-US" sz="53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100%</a:t>
            </a:r>
            <a:endParaRPr lang="en-US" sz="5300" dirty="0"/>
          </a:p>
        </p:txBody>
      </p:sp>
      <p:sp>
        <p:nvSpPr>
          <p:cNvPr id="17" name="Text 14"/>
          <p:cNvSpPr/>
          <p:nvPr/>
        </p:nvSpPr>
        <p:spPr>
          <a:xfrm>
            <a:off x="6001464" y="5949315"/>
            <a:ext cx="2348746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Автоматизация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6001464" y="6390561"/>
            <a:ext cx="2348746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Полный цикл без участия охраны и ошибок.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8906" y="1038820"/>
            <a:ext cx="7413546" cy="617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8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Стратегия выхода на рынок</a:t>
            </a:r>
            <a:endParaRPr lang="en-US" sz="38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06" y="1953339"/>
            <a:ext cx="593169" cy="1143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59719" y="2150983"/>
            <a:ext cx="3557588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Пилоты на проблемных КПП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1559719" y="2578537"/>
            <a:ext cx="6815376" cy="632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Устанавливаем на один въезд ЖК с пробками. Жители сразу видят результат. УК масштабирует на все входы.</a:t>
            </a:r>
            <a:endParaRPr lang="en-US" sz="1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490" y="3606522"/>
            <a:ext cx="593169" cy="11430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56303" y="3804166"/>
            <a:ext cx="4002286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Партнёрства с интеграторами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1856303" y="4231719"/>
            <a:ext cx="6518791" cy="632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Компании, ставящие шлагбаумы и камеры, предлагают Smart Gate как улучшение. Готовый канал продаж без холодных звонков.</a:t>
            </a:r>
            <a:endParaRPr lang="en-US" sz="15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075" y="5259705"/>
            <a:ext cx="593169" cy="11430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52888" y="5457349"/>
            <a:ext cx="2816423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Данные как аргумент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2152888" y="5884902"/>
            <a:ext cx="6222206" cy="632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Собираем метрики: время проезда, размер очереди, экономия на охране. Показываем в других ЖК и бизнес-центрах.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768906" y="6937653"/>
            <a:ext cx="7606189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Каждый этап — это минимальные затраты и максимальный результат, который говорит сам за себя.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19971"/>
            <a:ext cx="6429851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Функционал Smart Gate</a:t>
            </a:r>
            <a:endParaRPr lang="en-US" sz="4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3790" y="1766173"/>
            <a:ext cx="510302" cy="5103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2531626"/>
            <a:ext cx="3060383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Автоматический въезд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93790" y="2972872"/>
            <a:ext cx="6393775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 номеру без участия охраны. Мгновенное открытие ворот.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42716" y="1766173"/>
            <a:ext cx="510302" cy="5103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42716" y="2531626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История проездов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7442716" y="2972872"/>
            <a:ext cx="6393894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Все события в приложении с временем и номером машины.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3707844"/>
            <a:ext cx="510302" cy="5103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4473297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Уведомления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793790" y="4914543"/>
            <a:ext cx="6393775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Оповещение о въезде своих и гостевых машин в реальном времени.</a:t>
            </a:r>
            <a:endParaRPr lang="en-US" sz="16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2716" y="3707844"/>
            <a:ext cx="510302" cy="51030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42716" y="4473297"/>
            <a:ext cx="2601397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Гостевые пропуски</a:t>
            </a:r>
            <a:endParaRPr lang="en-US" sz="2000" dirty="0"/>
          </a:p>
        </p:txBody>
      </p:sp>
      <p:sp>
        <p:nvSpPr>
          <p:cNvPr id="14" name="Text 8"/>
          <p:cNvSpPr/>
          <p:nvPr/>
        </p:nvSpPr>
        <p:spPr>
          <a:xfrm>
            <a:off x="7442716" y="4914543"/>
            <a:ext cx="6393894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Простая выдача временных доступов прямо из приложения.</a:t>
            </a:r>
            <a:endParaRPr lang="en-US" sz="16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3790" y="5976223"/>
            <a:ext cx="510302" cy="51030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93790" y="6741676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Логи и отчёты</a:t>
            </a:r>
            <a:endParaRPr lang="en-US" sz="2000" dirty="0"/>
          </a:p>
        </p:txBody>
      </p:sp>
      <p:sp>
        <p:nvSpPr>
          <p:cNvPr id="17" name="Text 10"/>
          <p:cNvSpPr/>
          <p:nvPr/>
        </p:nvSpPr>
        <p:spPr>
          <a:xfrm>
            <a:off x="793790" y="7182922"/>
            <a:ext cx="6393775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Полные данные для управления и аудита объекта.</a:t>
            </a:r>
            <a:endParaRPr lang="en-US" sz="16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42716" y="5976223"/>
            <a:ext cx="510302" cy="510302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7442716" y="6741676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Интеграция</a:t>
            </a:r>
            <a:endParaRPr lang="en-US" sz="2000" dirty="0"/>
          </a:p>
        </p:txBody>
      </p:sp>
      <p:sp>
        <p:nvSpPr>
          <p:cNvPr id="20" name="Text 12"/>
          <p:cNvSpPr/>
          <p:nvPr/>
        </p:nvSpPr>
        <p:spPr>
          <a:xfrm>
            <a:off x="7442716" y="7182922"/>
            <a:ext cx="6393894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Работает с существующими камерами и шлагбаумами.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2025-10-25T17:27:52Z</dcterms:created>
  <dcterms:modified xsi:type="dcterms:W3CDTF">2025-10-25T17:27:52Z</dcterms:modified>
</cp:coreProperties>
</file>