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70" r:id="rId8"/>
    <p:sldId id="264" r:id="rId9"/>
    <p:sldId id="272" r:id="rId10"/>
    <p:sldId id="269" r:id="rId11"/>
    <p:sldId id="268" r:id="rId12"/>
    <p:sldId id="267" r:id="rId13"/>
    <p:sldId id="273" r:id="rId14"/>
    <p:sldId id="26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FD9A8B0-6EC1-4518-851F-2DF9970D427E}">
          <p14:sldIdLst>
            <p14:sldId id="256"/>
            <p14:sldId id="257"/>
            <p14:sldId id="258"/>
            <p14:sldId id="259"/>
            <p14:sldId id="271"/>
            <p14:sldId id="260"/>
            <p14:sldId id="270"/>
            <p14:sldId id="264"/>
            <p14:sldId id="272"/>
            <p14:sldId id="269"/>
            <p14:sldId id="268"/>
            <p14:sldId id="267"/>
            <p14:sldId id="273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6" autoAdjust="0"/>
    <p:restoredTop sz="94660"/>
  </p:normalViewPr>
  <p:slideViewPr>
    <p:cSldViewPr snapToGrid="0">
      <p:cViewPr varScale="1">
        <p:scale>
          <a:sx n="81" d="100"/>
          <a:sy n="81" d="100"/>
        </p:scale>
        <p:origin x="68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039545C-71A6-4A99-928B-81E6878ED38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AAAB143-6D01-4137-AD66-FAB162CCE61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67457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9545C-71A6-4A99-928B-81E6878ED38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AB143-6D01-4137-AD66-FAB162CCE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413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039545C-71A6-4A99-928B-81E6878ED38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AAAB143-6D01-4137-AD66-FAB162CCE61A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2101610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9545C-71A6-4A99-928B-81E6878ED38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AB143-6D01-4137-AD66-FAB162CCE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4924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9545C-71A6-4A99-928B-81E6878ED38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AB143-6D01-4137-AD66-FAB162CCE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2353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9545C-71A6-4A99-928B-81E6878ED38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AB143-6D01-4137-AD66-FAB162CCE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760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9545C-71A6-4A99-928B-81E6878ED38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AB143-6D01-4137-AD66-FAB162CCE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064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5039545C-71A6-4A99-928B-81E6878ED38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4AAAB143-6D01-4137-AD66-FAB162CCE61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09584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5039545C-71A6-4A99-928B-81E6878ED38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4AAAB143-6D01-4137-AD66-FAB162CCE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326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9545C-71A6-4A99-928B-81E6878ED38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AB143-6D01-4137-AD66-FAB162CCE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139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9545C-71A6-4A99-928B-81E6878ED38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AB143-6D01-4137-AD66-FAB162CCE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834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lIns="91425" tIns="91425" rIns="91425" bIns="91425" anchor="t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lIns="91425" tIns="91425" rIns="91425" bIns="91425">
            <a:noAutofit/>
          </a:bodyPr>
          <a:lstStyle>
            <a:lvl1pPr marL="495285" lvl="0" indent="-371464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90570" lvl="1" indent="-343948">
              <a:spcBef>
                <a:spcPts val="1733"/>
              </a:spcBef>
              <a:spcAft>
                <a:spcPts val="0"/>
              </a:spcAft>
              <a:buSzPts val="1400"/>
              <a:buChar char="○"/>
              <a:defRPr/>
            </a:lvl2pPr>
            <a:lvl3pPr marL="1485854" lvl="2" indent="-343948">
              <a:spcBef>
                <a:spcPts val="1733"/>
              </a:spcBef>
              <a:spcAft>
                <a:spcPts val="0"/>
              </a:spcAft>
              <a:buSzPts val="1400"/>
              <a:buChar char="■"/>
              <a:defRPr/>
            </a:lvl3pPr>
            <a:lvl4pPr marL="1981139" lvl="3" indent="-343948">
              <a:spcBef>
                <a:spcPts val="1733"/>
              </a:spcBef>
              <a:spcAft>
                <a:spcPts val="0"/>
              </a:spcAft>
              <a:buSzPts val="1400"/>
              <a:buChar char="●"/>
              <a:defRPr/>
            </a:lvl4pPr>
            <a:lvl5pPr marL="2476424" lvl="4" indent="-343948">
              <a:spcBef>
                <a:spcPts val="1733"/>
              </a:spcBef>
              <a:spcAft>
                <a:spcPts val="0"/>
              </a:spcAft>
              <a:buSzPts val="1400"/>
              <a:buChar char="○"/>
              <a:defRPr/>
            </a:lvl5pPr>
            <a:lvl6pPr marL="2971709" lvl="5" indent="-343948">
              <a:spcBef>
                <a:spcPts val="1733"/>
              </a:spcBef>
              <a:spcAft>
                <a:spcPts val="0"/>
              </a:spcAft>
              <a:buSzPts val="1400"/>
              <a:buChar char="■"/>
              <a:defRPr/>
            </a:lvl6pPr>
            <a:lvl7pPr marL="3466993" lvl="6" indent="-343948">
              <a:spcBef>
                <a:spcPts val="1733"/>
              </a:spcBef>
              <a:spcAft>
                <a:spcPts val="0"/>
              </a:spcAft>
              <a:buSzPts val="1400"/>
              <a:buChar char="●"/>
              <a:defRPr/>
            </a:lvl7pPr>
            <a:lvl8pPr marL="3962278" lvl="7" indent="-343948">
              <a:spcBef>
                <a:spcPts val="1733"/>
              </a:spcBef>
              <a:spcAft>
                <a:spcPts val="0"/>
              </a:spcAft>
              <a:buSzPts val="1400"/>
              <a:buChar char="○"/>
              <a:defRPr/>
            </a:lvl8pPr>
            <a:lvl9pPr marL="4457563" lvl="8" indent="-343948">
              <a:spcBef>
                <a:spcPts val="1733"/>
              </a:spcBef>
              <a:spcAft>
                <a:spcPts val="17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" name="Google Shape;19;p4">
            <a:extLst>
              <a:ext uri="{FF2B5EF4-FFF2-40B4-BE49-F238E27FC236}">
                <a16:creationId xmlns:a16="http://schemas.microsoft.com/office/drawing/2014/main" id="{D361A1C4-77D8-4E7F-993B-475A175E3D68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>
          <a:xfrm>
            <a:off x="11297139" y="6218239"/>
            <a:ext cx="730738" cy="523875"/>
          </a:xfrm>
        </p:spPr>
        <p:txBody>
          <a:bodyPr lIns="91425" tIns="91425" rIns="91425" bIns="91425">
            <a:noAutofit/>
          </a:bodyPr>
          <a:lstStyle>
            <a:lvl1pPr>
              <a:defRPr/>
            </a:lvl1pPr>
          </a:lstStyle>
          <a:p>
            <a:fld id="{E4B140D7-56B3-41CF-95E7-4DB98CB95E9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4294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039545C-71A6-4A99-928B-81E6878ED38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AAAB143-6D01-4137-AD66-FAB162CCE61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23796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C3CB90-680D-4257-A4FC-4254A6B04C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3290732"/>
          </a:xfrm>
        </p:spPr>
        <p:txBody>
          <a:bodyPr/>
          <a:lstStyle/>
          <a:p>
            <a:r>
              <a:rPr lang="ru-RU" sz="6000" dirty="0" err="1"/>
              <a:t>Квиз</a:t>
            </a:r>
            <a:r>
              <a:rPr lang="ru-RU" sz="6000" dirty="0"/>
              <a:t>-площадка </a:t>
            </a:r>
            <a:br>
              <a:rPr lang="ru-RU" sz="6000" dirty="0"/>
            </a:br>
            <a:r>
              <a:rPr lang="ru-RU" sz="6000" dirty="0"/>
              <a:t>«Адаптируйся, играй, УЗНАВАЙ»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DFDA8F3-EA1D-4689-8388-6A9CC2EC44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651" y="4515728"/>
            <a:ext cx="5297103" cy="1980663"/>
          </a:xfrm>
        </p:spPr>
        <p:txBody>
          <a:bodyPr>
            <a:noAutofit/>
          </a:bodyPr>
          <a:lstStyle/>
          <a:p>
            <a:pPr algn="l"/>
            <a:r>
              <a:rPr lang="ru-RU" sz="1600" dirty="0"/>
              <a:t>Команда проекта:</a:t>
            </a:r>
          </a:p>
          <a:p>
            <a:pPr algn="l"/>
            <a:r>
              <a:rPr lang="ru-RU" sz="1600" dirty="0"/>
              <a:t>Дюкова </a:t>
            </a:r>
            <a:r>
              <a:rPr lang="ru-RU" sz="1600" dirty="0" err="1"/>
              <a:t>в.а</a:t>
            </a:r>
            <a:r>
              <a:rPr lang="ru-RU" sz="1600" dirty="0"/>
              <a:t>.</a:t>
            </a:r>
          </a:p>
          <a:p>
            <a:pPr algn="l"/>
            <a:r>
              <a:rPr lang="ru-RU" sz="1600" dirty="0"/>
              <a:t>Репина </a:t>
            </a:r>
            <a:r>
              <a:rPr lang="ru-RU" sz="1600" dirty="0" err="1"/>
              <a:t>н.о</a:t>
            </a:r>
            <a:endParaRPr lang="ru-RU" sz="1600" dirty="0"/>
          </a:p>
          <a:p>
            <a:pPr algn="l"/>
            <a:r>
              <a:rPr lang="ru-RU" sz="1600" dirty="0"/>
              <a:t>Научный руководитель проекта</a:t>
            </a:r>
          </a:p>
          <a:p>
            <a:pPr algn="l"/>
            <a:r>
              <a:rPr lang="ru-RU" sz="1600" dirty="0"/>
              <a:t>Репина </a:t>
            </a:r>
            <a:r>
              <a:rPr lang="ru-RU" sz="1600" dirty="0" err="1"/>
              <a:t>о.м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1465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1F138-6F0B-4BA2-AEED-3680A0E22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97775"/>
          </a:xfrm>
        </p:spPr>
        <p:txBody>
          <a:bodyPr>
            <a:normAutofit/>
          </a:bodyPr>
          <a:lstStyle/>
          <a:p>
            <a:r>
              <a:rPr lang="ru-RU" sz="4400" dirty="0"/>
              <a:t>ЦЕЛЬ И Актуальность проекта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47CE103F-BCC9-4F78-97CE-6FDFA6590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490823"/>
            <a:ext cx="10178322" cy="2433711"/>
          </a:xfrm>
        </p:spPr>
        <p:txBody>
          <a:bodyPr/>
          <a:lstStyle/>
          <a:p>
            <a:r>
              <a:rPr lang="ru-RU" b="1" i="0" dirty="0">
                <a:solidFill>
                  <a:srgbClr val="000000"/>
                </a:solidFill>
                <a:effectLst/>
              </a:rPr>
              <a:t>Наш проект создан для улучшения адаптации людей с ОВЗ через игровую форму по типу известных многим </a:t>
            </a:r>
            <a:r>
              <a:rPr lang="ru-RU" b="1" i="0" dirty="0" err="1">
                <a:solidFill>
                  <a:srgbClr val="000000"/>
                </a:solidFill>
                <a:effectLst/>
              </a:rPr>
              <a:t>квизов</a:t>
            </a:r>
            <a:r>
              <a:rPr lang="ru-RU" b="1" i="0" dirty="0">
                <a:solidFill>
                  <a:srgbClr val="000000"/>
                </a:solidFill>
                <a:effectLst/>
              </a:rPr>
              <a:t>. Люди с ограниченными возможностями нередко мало общаются с другими, чувствуя себя "не такими" и боясь вливаться в коллектив. Смущение и невозможность предсказать реакцию окружающих не дают в полной мере реализовать свои амбиции и возможности. Для этого было принято решение создать проект, помогающий вне зависимости от состояния здоровья понять, что все люди равны, и отлично провести время в компании единомышленников.</a:t>
            </a:r>
            <a:endParaRPr lang="ru-RU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5A963AF-CEFD-4B71-9A82-9C432C110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353" y="3772134"/>
            <a:ext cx="4830007" cy="29677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285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32BCBF-DE37-48B1-B70E-D5729EDF4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728" y="381001"/>
            <a:ext cx="10172700" cy="632530"/>
          </a:xfrm>
        </p:spPr>
        <p:txBody>
          <a:bodyPr>
            <a:noAutofit/>
          </a:bodyPr>
          <a:lstStyle/>
          <a:p>
            <a:r>
              <a:rPr lang="ru-RU" sz="4400" dirty="0"/>
              <a:t>Проблема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E9DB03-ACC9-4259-98AB-679098420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2728" y="1328787"/>
            <a:ext cx="4800600" cy="632529"/>
          </a:xfrm>
        </p:spPr>
        <p:txBody>
          <a:bodyPr/>
          <a:lstStyle/>
          <a:p>
            <a:r>
              <a:rPr lang="ru-RU" sz="1800" dirty="0"/>
              <a:t>Проблема клиента, которую вы решаете.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832C1-C128-458C-801A-646D96179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7300" y="2601685"/>
            <a:ext cx="4800600" cy="3303815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Сложности адаптации людей с ОВЗ в обществе </a:t>
            </a:r>
          </a:p>
          <a:p>
            <a:r>
              <a:rPr lang="ru-RU" b="1" dirty="0">
                <a:solidFill>
                  <a:schemeClr val="tx1"/>
                </a:solidFill>
              </a:rPr>
              <a:t>Снижение сегрегации </a:t>
            </a:r>
          </a:p>
          <a:p>
            <a:r>
              <a:rPr lang="ru-RU" b="1" dirty="0">
                <a:solidFill>
                  <a:schemeClr val="tx1"/>
                </a:solidFill>
              </a:rPr>
              <a:t>Смущение и непонимание как заводить новые знакомства и как начинать общение</a:t>
            </a:r>
          </a:p>
          <a:p>
            <a:r>
              <a:rPr lang="ru-RU" b="1" dirty="0">
                <a:solidFill>
                  <a:schemeClr val="tx1"/>
                </a:solidFill>
              </a:rPr>
              <a:t>Скучные, однообразные «серые» будни</a:t>
            </a:r>
          </a:p>
          <a:p>
            <a:r>
              <a:rPr lang="ru-RU" b="1" dirty="0">
                <a:solidFill>
                  <a:schemeClr val="tx1"/>
                </a:solidFill>
              </a:rPr>
              <a:t>Практически полное отсутствие инклюзивного пространства на территории республики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687BC8D-9483-4023-BFB8-A00762B492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33864" y="1328787"/>
            <a:ext cx="4800600" cy="957642"/>
          </a:xfrm>
        </p:spPr>
        <p:txBody>
          <a:bodyPr/>
          <a:lstStyle/>
          <a:p>
            <a:r>
              <a:rPr lang="ru-RU" sz="1800" dirty="0"/>
              <a:t>Почему существующих вариантов решения </a:t>
            </a:r>
            <a:br>
              <a:rPr lang="ru-RU" sz="1800" dirty="0"/>
            </a:br>
            <a:r>
              <a:rPr lang="ru-RU" sz="1800" dirty="0"/>
              <a:t>не достаточно?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F3A5EE-5F2A-48A5-948D-D55FA63C6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078" y="4051401"/>
            <a:ext cx="4800600" cy="28065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BE180BFD-7418-4AAC-88AA-38C9031CF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33864" y="2601685"/>
            <a:ext cx="4800600" cy="3303815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На данный момент подобные мероприятия распространены по большей мере в больших городах</a:t>
            </a:r>
          </a:p>
          <a:p>
            <a:r>
              <a:rPr lang="ru-RU" b="1" dirty="0">
                <a:solidFill>
                  <a:schemeClr val="tx1"/>
                </a:solidFill>
              </a:rPr>
              <a:t>Существующие мероприятия в Республике направлены на взаимодействие людей с ОВЗ друг с другом – мы предлагаем взаимодействие и с остальными</a:t>
            </a:r>
          </a:p>
        </p:txBody>
      </p:sp>
    </p:spTree>
    <p:extLst>
      <p:ext uri="{BB962C8B-B14F-4D97-AF65-F5344CB8AC3E}">
        <p14:creationId xmlns:p14="http://schemas.microsoft.com/office/powerpoint/2010/main" val="1649774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E55122-0AFA-40F8-8B58-0A9BA15E5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75855"/>
          </a:xfrm>
        </p:spPr>
        <p:txBody>
          <a:bodyPr>
            <a:normAutofit/>
          </a:bodyPr>
          <a:lstStyle/>
          <a:p>
            <a:r>
              <a:rPr lang="ru-RU" sz="4400" dirty="0"/>
              <a:t>Решение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B57B26-6E9D-42F8-9583-1268977FC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169" y="3429000"/>
            <a:ext cx="6166124" cy="3293235"/>
          </a:xfrm>
          <a:prstGeom prst="rect">
            <a:avLst/>
          </a:prstGeom>
          <a:solidFill>
            <a:schemeClr val="accent1">
              <a:lumMod val="60000"/>
              <a:lumOff val="40000"/>
              <a:alpha val="35000"/>
            </a:schemeClr>
          </a:solidFill>
          <a:effectLst>
            <a:softEdge rad="317500"/>
          </a:effec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2D8B460C-EC15-4399-918E-9AA057CF8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295401"/>
            <a:ext cx="10178322" cy="3593591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Наша команда понимает, как тяжело может быть людям с разными ограниченными возможностями здоровья, поэтому мы предлагаем для всех участников </a:t>
            </a:r>
            <a:r>
              <a:rPr lang="ru-RU" b="1" dirty="0" err="1">
                <a:solidFill>
                  <a:schemeClr val="tx1"/>
                </a:solidFill>
              </a:rPr>
              <a:t>квизов</a:t>
            </a:r>
            <a:r>
              <a:rPr lang="ru-RU" b="1" dirty="0">
                <a:solidFill>
                  <a:schemeClr val="tx1"/>
                </a:solidFill>
              </a:rPr>
              <a:t> место комфортного пребывания. Участникам будут предоставлены широкие двери для удобного входа и выхода на коляске, пандусы, большой экран и громкий звук, определённая схема для расположения гостей, оборудованная туалетная комната и возможность присутствия сурдопереводчика. </a:t>
            </a:r>
          </a:p>
        </p:txBody>
      </p:sp>
    </p:spTree>
    <p:extLst>
      <p:ext uri="{BB962C8B-B14F-4D97-AF65-F5344CB8AC3E}">
        <p14:creationId xmlns:p14="http://schemas.microsoft.com/office/powerpoint/2010/main" val="682106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7077C5-16DD-40FA-AD33-BBA2EEFAE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chemeClr val="accent1"/>
                </a:solidFill>
              </a:rPr>
              <a:t>Используемые в проекте технологии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3904F1-3E57-4056-BE87-42E0E752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err="1"/>
              <a:t>Квизы</a:t>
            </a:r>
            <a:r>
              <a:rPr lang="ru-RU" dirty="0"/>
              <a:t> адаптированы для лиц с ОВЗ, а это значит, что мы предусматриваем множество тонкостей для их комфортного пребывания: широкие двери, оборудованные комнаты, хороший звук, специальная рассадка гостей для их удобства, возможность присутствия сурдопереводчика для глухонемых людей, карточки с языком Брайля.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Для организации игры онлайн необходимо будет разработать многофункциональный сервис для создания </a:t>
            </a:r>
            <a:r>
              <a:rPr lang="ru-RU" dirty="0" err="1"/>
              <a:t>квиз</a:t>
            </a:r>
            <a:r>
              <a:rPr lang="ru-RU" dirty="0"/>
              <a:t>-заданий. Можете будет создавать в  конструкторе тесты, кроссворды и логические игры, а также создавать диалоговые тренажеры для разных целей.</a:t>
            </a:r>
          </a:p>
        </p:txBody>
      </p:sp>
    </p:spTree>
    <p:extLst>
      <p:ext uri="{BB962C8B-B14F-4D97-AF65-F5344CB8AC3E}">
        <p14:creationId xmlns:p14="http://schemas.microsoft.com/office/powerpoint/2010/main" val="4150950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B0414-12F1-4F2E-8F16-FE9899A1D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740731"/>
            <a:ext cx="10178322" cy="730135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accent1"/>
                </a:solidFill>
              </a:rPr>
              <a:t>Рынок, на котором мы работаем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587303-48B5-4C17-8E02-AB3185886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err="1"/>
              <a:t>EduNet</a:t>
            </a:r>
            <a:r>
              <a:rPr lang="ru-RU" b="1" dirty="0"/>
              <a:t> </a:t>
            </a:r>
          </a:p>
          <a:p>
            <a:pPr marL="0" indent="0">
              <a:buNone/>
            </a:pPr>
            <a:r>
              <a:rPr lang="ru-RU" dirty="0"/>
              <a:t>Образовательный рынок: Лица с ОВЗ, которым мы </a:t>
            </a:r>
            <a:r>
              <a:rPr lang="ru-RU" dirty="0" err="1"/>
              <a:t>будеи</a:t>
            </a:r>
            <a:r>
              <a:rPr lang="ru-RU" dirty="0"/>
              <a:t> предлагать дополнительное образование и саморазвитие, а также, компании, предоставляющие образовательные программы и курсы, могут использовать НТИ-</a:t>
            </a:r>
            <a:r>
              <a:rPr lang="ru-RU" dirty="0" err="1"/>
              <a:t>квиз</a:t>
            </a:r>
            <a:r>
              <a:rPr lang="ru-RU" dirty="0"/>
              <a:t> площадки для привлечения потенциальных студентов и проверки их знаний (</a:t>
            </a:r>
            <a:r>
              <a:rPr lang="ru-RU" dirty="0" err="1"/>
              <a:t>эдунет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en-US" b="1" dirty="0"/>
              <a:t>TechNet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Технологический рынок: Разработчики программного обеспечения и IT-стартапы могут создавать новые приложения и сервисы на основе НТИ-технологий для </a:t>
            </a:r>
            <a:r>
              <a:rPr lang="ru-RU" dirty="0" err="1"/>
              <a:t>квиз</a:t>
            </a:r>
            <a:r>
              <a:rPr lang="ru-RU" dirty="0"/>
              <a:t> площадок, например, для автоматизации процесса проведения </a:t>
            </a:r>
            <a:r>
              <a:rPr lang="ru-RU" dirty="0" err="1"/>
              <a:t>квизов</a:t>
            </a:r>
            <a:r>
              <a:rPr lang="ru-RU" dirty="0"/>
              <a:t> и анализа результатов (</a:t>
            </a:r>
            <a:r>
              <a:rPr lang="ru-RU" dirty="0" err="1"/>
              <a:t>технет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666644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156D47-13A6-4603-8A71-174497E5D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271" y="3391032"/>
            <a:ext cx="6074891" cy="318894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C87B47-95F1-4864-AB75-013644BA5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66" y="278027"/>
            <a:ext cx="10178322" cy="1492132"/>
          </a:xfrm>
        </p:spPr>
        <p:txBody>
          <a:bodyPr>
            <a:normAutofit/>
          </a:bodyPr>
          <a:lstStyle/>
          <a:p>
            <a:r>
              <a:rPr lang="ru-RU" sz="4400" dirty="0">
                <a:solidFill>
                  <a:schemeClr val="accent1"/>
                </a:solidFill>
              </a:rPr>
              <a:t>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598067-776D-4768-9DC1-141ECDE987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1678" y="1483710"/>
            <a:ext cx="8998808" cy="17052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Arial Black" panose="020B0A04020102020204" pitchFamily="34" charset="0"/>
              </a:rPr>
              <a:t>Потенциальными конкурентами могут быть существующие офлайн и онлайн площадки с тематическими </a:t>
            </a:r>
            <a:r>
              <a:rPr lang="ru-RU" dirty="0" err="1">
                <a:latin typeface="Arial Black" panose="020B0A04020102020204" pitchFamily="34" charset="0"/>
              </a:rPr>
              <a:t>квизами</a:t>
            </a:r>
            <a:r>
              <a:rPr lang="ru-RU" dirty="0">
                <a:latin typeface="Arial Black" panose="020B0A04020102020204" pitchFamily="34" charset="0"/>
              </a:rPr>
              <a:t> для лиц с ОВЗ.</a:t>
            </a:r>
          </a:p>
          <a:p>
            <a:pPr marL="0" indent="0">
              <a:buNone/>
            </a:pPr>
            <a:r>
              <a:rPr lang="ru-RU" dirty="0">
                <a:latin typeface="Arial Black" panose="020B0A04020102020204" pitchFamily="34" charset="0"/>
              </a:rPr>
              <a:t>В настоящий момент времени такие </a:t>
            </a:r>
            <a:r>
              <a:rPr lang="ru-RU" dirty="0" err="1">
                <a:latin typeface="Arial Black" panose="020B0A04020102020204" pitchFamily="34" charset="0"/>
              </a:rPr>
              <a:t>квизы</a:t>
            </a:r>
            <a:r>
              <a:rPr lang="ru-RU" dirty="0">
                <a:latin typeface="Arial Black" panose="020B0A04020102020204" pitchFamily="34" charset="0"/>
              </a:rPr>
              <a:t> на анализируемом рынке нашего региона не организуются.</a:t>
            </a:r>
          </a:p>
        </p:txBody>
      </p:sp>
    </p:spTree>
    <p:extLst>
      <p:ext uri="{BB962C8B-B14F-4D97-AF65-F5344CB8AC3E}">
        <p14:creationId xmlns:p14="http://schemas.microsoft.com/office/powerpoint/2010/main" val="3717014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621DB5-42F9-4CB9-B221-8702BE856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17366"/>
          </a:xfrm>
        </p:spPr>
        <p:txBody>
          <a:bodyPr/>
          <a:lstStyle/>
          <a:p>
            <a:r>
              <a:rPr lang="ru-RU" sz="3600" dirty="0">
                <a:solidFill>
                  <a:schemeClr val="accent1"/>
                </a:solidFill>
              </a:rPr>
              <a:t>Бизнес-модель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5BB3E0E1-1600-47C7-B503-A5E09366537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68624768"/>
              </p:ext>
            </p:extLst>
          </p:nvPr>
        </p:nvGraphicFramePr>
        <p:xfrm>
          <a:off x="1318568" y="1105193"/>
          <a:ext cx="9554863" cy="5370422"/>
        </p:xfrm>
        <a:graphic>
          <a:graphicData uri="http://schemas.openxmlformats.org/drawingml/2006/table">
            <a:tbl>
              <a:tblPr/>
              <a:tblGrid>
                <a:gridCol w="1635698">
                  <a:extLst>
                    <a:ext uri="{9D8B030D-6E8A-4147-A177-3AD203B41FA5}">
                      <a16:colId xmlns:a16="http://schemas.microsoft.com/office/drawing/2014/main" val="3702337744"/>
                    </a:ext>
                  </a:extLst>
                </a:gridCol>
                <a:gridCol w="2034647">
                  <a:extLst>
                    <a:ext uri="{9D8B030D-6E8A-4147-A177-3AD203B41FA5}">
                      <a16:colId xmlns:a16="http://schemas.microsoft.com/office/drawing/2014/main" val="4243693866"/>
                    </a:ext>
                  </a:extLst>
                </a:gridCol>
                <a:gridCol w="1904989">
                  <a:extLst>
                    <a:ext uri="{9D8B030D-6E8A-4147-A177-3AD203B41FA5}">
                      <a16:colId xmlns:a16="http://schemas.microsoft.com/office/drawing/2014/main" val="2669422025"/>
                    </a:ext>
                  </a:extLst>
                </a:gridCol>
                <a:gridCol w="2034647">
                  <a:extLst>
                    <a:ext uri="{9D8B030D-6E8A-4147-A177-3AD203B41FA5}">
                      <a16:colId xmlns:a16="http://schemas.microsoft.com/office/drawing/2014/main" val="1566727894"/>
                    </a:ext>
                  </a:extLst>
                </a:gridCol>
                <a:gridCol w="1944882">
                  <a:extLst>
                    <a:ext uri="{9D8B030D-6E8A-4147-A177-3AD203B41FA5}">
                      <a16:colId xmlns:a16="http://schemas.microsoft.com/office/drawing/2014/main" val="149411323"/>
                    </a:ext>
                  </a:extLst>
                </a:gridCol>
              </a:tblGrid>
              <a:tr h="2606767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Основные партнеры: 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Квиз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-плиз!",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Квиз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-площадка 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Энштейн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пати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"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5233" marR="5233" marT="52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Основные направления деятельности : создание сайта и соцсетей, налаживание отношений с партнёрами и привлечение клиентов</a:t>
                      </a:r>
                      <a:b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5233" marR="5233" marT="52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Ценностное предложение: лёгкий и интересный способ узнать что-то новое, знакомства, комфортное времяпровождение с демократической стоимостью услуги, доступность образования и развития для лиц с ОВЗ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5233" marR="5233" marT="52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Каналы продвижения:  соцсети наших партнёров, реклама в интернете и по телевиденью, «сарафанное радио»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5233" marR="5233" marT="52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Сегменты клиентов: мы работаем преимущественно в направлении узкой ниши. Здесь нет жёсткой сегментации, но есть свои особенности.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5233" marR="5233" marT="52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8816178"/>
                  </a:ext>
                </a:extLst>
              </a:tr>
              <a:tr h="15699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Основные ресурсы: сайт квиз-площадки, Интеллектуальные ресурсы (разработка квизов)</a:t>
                      </a:r>
                      <a:b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5233" marR="5233" marT="52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Каналы продаж: партнёрский канал – создатели «Квиз-плиз», продажа через интернет-площадки</a:t>
                      </a:r>
                      <a:b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5233" marR="5233" marT="52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371865"/>
                  </a:ext>
                </a:extLst>
              </a:tr>
              <a:tr h="1051542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Структура расходов: инвестиционные расходы на организацию бизнеса, разработку площадки для онлайн игры, расходы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прединвестиционного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периода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5233" marR="5233" marT="52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Потоки выручки: выручка формируется за счет оплаты за участие в игре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5233" marR="5233" marT="52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208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2987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D1307C-A1A0-4DB1-AC5A-71D5AF586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6579" y="497251"/>
            <a:ext cx="4722341" cy="4722341"/>
          </a:xfrm>
          <a:prstGeom prst="rect">
            <a:avLst/>
          </a:prstGeom>
        </p:spPr>
      </p:pic>
      <p:sp>
        <p:nvSpPr>
          <p:cNvPr id="18434" name="Google Shape;60;p14">
            <a:extLst>
              <a:ext uri="{FF2B5EF4-FFF2-40B4-BE49-F238E27FC236}">
                <a16:creationId xmlns:a16="http://schemas.microsoft.com/office/drawing/2014/main" id="{F268AA12-430E-47F6-91BF-5C8F907EB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139" y="342901"/>
            <a:ext cx="9229725" cy="620713"/>
          </a:xfrm>
        </p:spPr>
        <p:txBody>
          <a:bodyPr spcFirstLastPara="1" vert="horz" lIns="99044" tIns="99044" rIns="99044" bIns="99044" rtlCol="0" anchor="t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>
                <a:solidFill>
                  <a:schemeClr val="accent1"/>
                </a:solidFill>
              </a:rPr>
              <a:t>календарный план реализации проекта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BF9C2E3B-CF0E-4AE4-B2AB-B32613EB57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364039"/>
              </p:ext>
            </p:extLst>
          </p:nvPr>
        </p:nvGraphicFramePr>
        <p:xfrm>
          <a:off x="1159497" y="2751222"/>
          <a:ext cx="8367563" cy="3283916"/>
        </p:xfrm>
        <a:graphic>
          <a:graphicData uri="http://schemas.openxmlformats.org/drawingml/2006/table">
            <a:tbl>
              <a:tblPr/>
              <a:tblGrid>
                <a:gridCol w="4434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6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38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13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6433">
                <a:tc>
                  <a:txBody>
                    <a:bodyPr/>
                    <a:lstStyle>
                      <a:lvl1pPr indent="-23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-23813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деятельности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месяц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месяц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месяц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675">
                <a:tc>
                  <a:txBody>
                    <a:bodyPr/>
                    <a:lstStyle>
                      <a:lvl1pPr indent="-23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-2381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бизнес-плана проекта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675">
                <a:tc>
                  <a:txBody>
                    <a:bodyPr/>
                    <a:lstStyle>
                      <a:lvl1pPr indent="-23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-2381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Поиск инвестора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388">
                <a:tc>
                  <a:txBody>
                    <a:bodyPr/>
                    <a:lstStyle>
                      <a:lvl1pPr indent="-23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-2381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</a:t>
                      </a:r>
                      <a:r>
                        <a:rPr kumimoji="0" lang="uk-UA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онлайн-площадки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720">
                <a:tc>
                  <a:txBody>
                    <a:bodyPr/>
                    <a:lstStyle/>
                    <a:p>
                      <a:pPr marL="0" marR="0" lvl="0" indent="-2381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Оборудование офлайн-площадки</a:t>
                      </a: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675">
                <a:tc>
                  <a:txBody>
                    <a:bodyPr/>
                    <a:lstStyle>
                      <a:lvl1pPr indent="-23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-2381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сайта </a:t>
                      </a:r>
                      <a:r>
                        <a:rPr kumimoji="0" lang="ru-RU" altLang="ru-RU" sz="1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квиз</a:t>
                      </a: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-площадки </a:t>
                      </a:r>
                      <a:r>
                        <a:rPr kumimoji="0" lang="uk-UA" alt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kumimoji="0" lang="uk-UA" altLang="ru-RU" sz="17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квизов</a:t>
                      </a:r>
                      <a:endParaRPr kumimoji="0" lang="ru-RU" altLang="ru-RU" sz="1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675">
                <a:tc>
                  <a:txBody>
                    <a:bodyPr/>
                    <a:lstStyle>
                      <a:lvl1pPr indent="-23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-2381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Исследование рынка и реклама продукта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6675">
                <a:tc>
                  <a:txBody>
                    <a:bodyPr/>
                    <a:lstStyle>
                      <a:lvl1pPr indent="-23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-2381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Начало работа </a:t>
                      </a:r>
                      <a:r>
                        <a:rPr kumimoji="0" lang="ru-RU" altLang="ru-RU" sz="1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квиз</a:t>
                      </a: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-площадки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295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</a:tabLst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4" marR="7430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FE1B798-6A89-4605-8FB7-002B0F034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1921" y="3429000"/>
            <a:ext cx="4124068" cy="3299254"/>
          </a:xfrm>
          <a:prstGeom prst="rect">
            <a:avLst/>
          </a:prstGeom>
        </p:spPr>
      </p:pic>
      <p:sp>
        <p:nvSpPr>
          <p:cNvPr id="17410" name="Google Shape;60;p14">
            <a:extLst>
              <a:ext uri="{FF2B5EF4-FFF2-40B4-BE49-F238E27FC236}">
                <a16:creationId xmlns:a16="http://schemas.microsoft.com/office/drawing/2014/main" id="{08F5D135-3319-4005-B887-2EB520E18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7058" y="316599"/>
            <a:ext cx="9229725" cy="620712"/>
          </a:xfrm>
        </p:spPr>
        <p:txBody>
          <a:bodyPr spcFirstLastPara="1" vert="horz" lIns="99044" tIns="99044" rIns="99044" bIns="99044" rtlCol="0" anchor="t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sz="3600" dirty="0">
                <a:solidFill>
                  <a:schemeClr val="accent1"/>
                </a:solidFill>
              </a:rPr>
              <a:t>расчет инвестиций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79BCBF3-C10E-4F99-B7CB-CA9530571F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231152"/>
              </p:ext>
            </p:extLst>
          </p:nvPr>
        </p:nvGraphicFramePr>
        <p:xfrm>
          <a:off x="1421028" y="1063432"/>
          <a:ext cx="7871254" cy="4508714"/>
        </p:xfrm>
        <a:graphic>
          <a:graphicData uri="http://schemas.openxmlformats.org/drawingml/2006/table">
            <a:tbl>
              <a:tblPr/>
              <a:tblGrid>
                <a:gridCol w="5791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21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видов инвестиций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84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Основной капитал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87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 </a:t>
                      </a:r>
                      <a:r>
                        <a:rPr kumimoji="0" lang="ru-RU" altLang="ru-RU" sz="1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квиз</a:t>
                      </a: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-площадки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75000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87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онлайн-площадки для проведения </a:t>
                      </a:r>
                      <a:r>
                        <a:rPr kumimoji="0" lang="ru-RU" altLang="ru-RU" sz="1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квизов</a:t>
                      </a:r>
                      <a:endParaRPr kumimoji="0" lang="ru-RU" alt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310000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87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ru-RU" alt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Оборотный капитал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4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85738" algn="l"/>
                        </a:tabLst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бизнеса, регистрация предприятия (регистрация ИП через сайт ФНС) 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18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персонала (курсы по работе с ОВЗ)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9800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18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Арендная плата на 1 месяц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243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Рекламная компания (оплата рекламы в соцсети, реклама на конкурсах </a:t>
                      </a:r>
                      <a:r>
                        <a:rPr kumimoji="0" lang="ru-RU" altLang="ru-RU" sz="1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Аблимпикс</a:t>
                      </a: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др.)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055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Исследование рынка</a:t>
                      </a:r>
                      <a:endParaRPr kumimoji="0" lang="ru-RU" alt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35000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218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Кассовый аппарат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025764"/>
                  </a:ext>
                </a:extLst>
              </a:tr>
              <a:tr h="31218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сумма инвестиций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520600</a:t>
                      </a:r>
                    </a:p>
                  </a:txBody>
                  <a:tcPr marL="74298" marR="742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23864B52-02D4-4AC5-A7E7-6DC0787545BB}"/>
              </a:ext>
            </a:extLst>
          </p:cNvPr>
          <p:cNvSpPr txBox="1"/>
          <p:nvPr/>
        </p:nvSpPr>
        <p:spPr>
          <a:xfrm>
            <a:off x="1421028" y="5735337"/>
            <a:ext cx="5523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Планируемые источники инвестирования – собственные средства 50000 руб. Остальные средства –банковский кредит.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4D7C44-C2A6-4927-90A6-85B423EFB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139" y="415925"/>
            <a:ext cx="9229725" cy="763588"/>
          </a:xfrm>
        </p:spPr>
        <p:txBody>
          <a:bodyPr/>
          <a:lstStyle/>
          <a:p>
            <a:pPr>
              <a:defRPr/>
            </a:pPr>
            <a:r>
              <a:rPr lang="ru-RU" altLang="ru-RU" sz="3600" dirty="0">
                <a:solidFill>
                  <a:schemeClr val="accent1"/>
                </a:solidFill>
              </a:rPr>
              <a:t>штатное расписание персонала проекта</a:t>
            </a:r>
            <a:br>
              <a:rPr lang="ru-RU" altLang="ru-RU" sz="5850" dirty="0">
                <a:latin typeface="Arial" panose="020B0604020202020204" pitchFamily="34" charset="0"/>
              </a:rPr>
            </a:b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C3008AC-9E07-4AD4-8601-4C2C0B17F2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685437"/>
              </p:ext>
            </p:extLst>
          </p:nvPr>
        </p:nvGraphicFramePr>
        <p:xfrm>
          <a:off x="1774825" y="2055346"/>
          <a:ext cx="8642350" cy="2474554"/>
        </p:xfrm>
        <a:graphic>
          <a:graphicData uri="http://schemas.openxmlformats.org/drawingml/2006/table">
            <a:tbl>
              <a:tblPr/>
              <a:tblGrid>
                <a:gridCol w="3165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5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7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71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73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штатных единиц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 в месяц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Фонд заработной платы в месяц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Фонд заработной платы в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Администратор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30000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30000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360000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62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Сурдопереводчик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30000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30000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360000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12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Разработчик курсов.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45000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45000 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540000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8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Ведущий игры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40000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40000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480000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2672213"/>
                  </a:ext>
                </a:extLst>
              </a:tr>
              <a:tr h="341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145000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1740000</a:t>
                      </a:r>
                    </a:p>
                  </a:txBody>
                  <a:tcPr marL="74305" marR="74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Текст 4">
            <a:extLst>
              <a:ext uri="{FF2B5EF4-FFF2-40B4-BE49-F238E27FC236}">
                <a16:creationId xmlns:a16="http://schemas.microsoft.com/office/drawing/2014/main" id="{6A7E2299-AB65-45BB-97A3-B40BEDAA9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1136" y="1059866"/>
            <a:ext cx="11360800" cy="966643"/>
          </a:xfrm>
        </p:spPr>
        <p:txBody>
          <a:bodyPr/>
          <a:lstStyle/>
          <a:p>
            <a:pPr marL="123821" indent="0">
              <a:buNone/>
            </a:pPr>
            <a:r>
              <a:rPr lang="ru-RU" dirty="0"/>
              <a:t>На начальном этапе разработки проекта в штате будут работать 4 основных работника.</a:t>
            </a:r>
          </a:p>
          <a:p>
            <a:pPr marL="123821" indent="0">
              <a:buNone/>
            </a:pPr>
            <a:r>
              <a:rPr lang="ru-RU" dirty="0"/>
              <a:t>С расширением проекта штат сотрудников увеличится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1A445A-69CE-4A3E-B4F6-458CB1895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3648" y="4336886"/>
            <a:ext cx="4197693" cy="252111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DF8EA9-AC25-4E1D-97E2-2F743C330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9341" y="44294"/>
            <a:ext cx="4399007" cy="2919156"/>
          </a:xfrm>
          <a:prstGeom prst="rect">
            <a:avLst/>
          </a:prstGeom>
        </p:spPr>
      </p:pic>
      <p:sp>
        <p:nvSpPr>
          <p:cNvPr id="21506" name="Заголовок 1">
            <a:extLst>
              <a:ext uri="{FF2B5EF4-FFF2-40B4-BE49-F238E27FC236}">
                <a16:creationId xmlns:a16="http://schemas.microsoft.com/office/drawing/2014/main" id="{383C2AAB-EAF0-43A0-9D00-254DD5147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053" y="1026808"/>
            <a:ext cx="6040006" cy="1523657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sz="3600" dirty="0">
                <a:solidFill>
                  <a:schemeClr val="accent1"/>
                </a:solidFill>
              </a:rPr>
              <a:t>Расчет затрат на оказание услуг</a:t>
            </a:r>
            <a:br>
              <a:rPr lang="ru-RU" altLang="ru-RU" dirty="0"/>
            </a:br>
            <a:endParaRPr lang="ru-RU" altLang="ru-RU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14D6B53-A9EA-4586-969C-CCFA158F8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738814"/>
              </p:ext>
            </p:extLst>
          </p:nvPr>
        </p:nvGraphicFramePr>
        <p:xfrm>
          <a:off x="1013254" y="2852389"/>
          <a:ext cx="9487546" cy="3688111"/>
        </p:xfrm>
        <a:graphic>
          <a:graphicData uri="http://schemas.openxmlformats.org/drawingml/2006/table">
            <a:tbl>
              <a:tblPr/>
              <a:tblGrid>
                <a:gridCol w="4707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3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3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3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9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4523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Элементы затрат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показателя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7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месяц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39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73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Материальные затраты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10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Заработная плата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145000 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1740000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1740000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1740000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00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Отчисления от ЗП (30.2%)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43790 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525480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525480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525480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92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Амортизация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6416 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76992 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76992 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76992 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67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Прочие затраты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20520 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246240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246240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246240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258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элементам затрат (себестоимость оказания услуг)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225720 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2708640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2708640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2708640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C31CCC-68E7-47BE-9011-9E540429B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9859" y="23223"/>
            <a:ext cx="2801637" cy="1674448"/>
          </a:xfrm>
          <a:prstGeom prst="rect">
            <a:avLst/>
          </a:prstGeom>
        </p:spPr>
      </p:pic>
      <p:sp>
        <p:nvSpPr>
          <p:cNvPr id="22530" name="Заголовок 1">
            <a:extLst>
              <a:ext uri="{FF2B5EF4-FFF2-40B4-BE49-F238E27FC236}">
                <a16:creationId xmlns:a16="http://schemas.microsoft.com/office/drawing/2014/main" id="{2CD54504-88A3-42C0-84B5-5DD282B9E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139" y="361950"/>
            <a:ext cx="9229725" cy="763588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sz="3600" dirty="0">
                <a:solidFill>
                  <a:schemeClr val="accent1"/>
                </a:solidFill>
              </a:rPr>
              <a:t>Финансовый план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30C9868-436B-47F6-B8B2-1EA4BEA552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059717"/>
              </p:ext>
            </p:extLst>
          </p:nvPr>
        </p:nvGraphicFramePr>
        <p:xfrm>
          <a:off x="1383958" y="3290818"/>
          <a:ext cx="8413751" cy="3205231"/>
        </p:xfrm>
        <a:graphic>
          <a:graphicData uri="http://schemas.openxmlformats.org/drawingml/2006/table">
            <a:tbl>
              <a:tblPr/>
              <a:tblGrid>
                <a:gridCol w="4962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1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94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306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kumimoji="0" lang="ru-RU" alt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</a:t>
                      </a:r>
                      <a:endParaRPr kumimoji="0" lang="ru-RU" alt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</a:t>
                      </a:r>
                      <a:endParaRPr kumimoji="0" lang="ru-RU" alt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</a:t>
                      </a:r>
                      <a:endParaRPr kumimoji="0" lang="ru-RU" alt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12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Выручка от реализации продукции, товаров, работ, услуг</a:t>
                      </a:r>
                      <a:endParaRPr kumimoji="0" lang="ru-RU" alt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3000000</a:t>
                      </a:r>
                    </a:p>
                  </a:txBody>
                  <a:tcPr marL="91447" marR="91447" marT="45710" marB="457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3000000</a:t>
                      </a:r>
                    </a:p>
                  </a:txBody>
                  <a:tcPr marL="91447" marR="91447" marT="45710" marB="457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3000000</a:t>
                      </a:r>
                    </a:p>
                  </a:txBody>
                  <a:tcPr marL="91447" marR="91447" marT="45710" marB="457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85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Себестоимость реализованной продукции, товаров, работ, услуг (затраты на производство продукции)   слайд 19</a:t>
                      </a:r>
                      <a:endParaRPr kumimoji="0" lang="ru-RU" alt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2708640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2708640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2708640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5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Прибыль от оказания услуг (доходы - расходы)</a:t>
                      </a:r>
                      <a:endParaRPr kumimoji="0" lang="ru-RU" alt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291360 </a:t>
                      </a:r>
                    </a:p>
                  </a:txBody>
                  <a:tcPr marL="74295" marR="7429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291360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291360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05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Налог на прибыль (15% по УСН Доходы-расходы)</a:t>
                      </a:r>
                      <a:endParaRPr kumimoji="0" lang="ru-RU" alt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43704</a:t>
                      </a:r>
                    </a:p>
                  </a:txBody>
                  <a:tcPr marL="74295" marR="7429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43704 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43704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06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4.Чистая прибыль</a:t>
                      </a:r>
                      <a:endParaRPr kumimoji="0" lang="ru-RU" alt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247656</a:t>
                      </a:r>
                    </a:p>
                  </a:txBody>
                  <a:tcPr marL="74295" marR="7429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247656 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247656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Объект 1">
            <a:extLst>
              <a:ext uri="{FF2B5EF4-FFF2-40B4-BE49-F238E27FC236}">
                <a16:creationId xmlns:a16="http://schemas.microsoft.com/office/drawing/2014/main" id="{3E918837-2C4C-44FF-B45D-8A08377BFE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7432535"/>
              </p:ext>
            </p:extLst>
          </p:nvPr>
        </p:nvGraphicFramePr>
        <p:xfrm>
          <a:off x="1383958" y="1289567"/>
          <a:ext cx="8413751" cy="1752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1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16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516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758">
                <a:tc>
                  <a:txBody>
                    <a:bodyPr/>
                    <a:lstStyle/>
                    <a:p>
                      <a:r>
                        <a:rPr lang="ru-RU" sz="1800" dirty="0"/>
                        <a:t>Показатели</a:t>
                      </a:r>
                    </a:p>
                  </a:txBody>
                  <a:tcPr marL="91447" marR="91447" marT="45710" marB="45710" anchor="ctr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1-й  год</a:t>
                      </a:r>
                    </a:p>
                  </a:txBody>
                  <a:tcPr marL="91447" marR="91447" marT="45710" marB="45710" anchor="ctr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2-й год</a:t>
                      </a:r>
                    </a:p>
                  </a:txBody>
                  <a:tcPr marL="91447" marR="91447" marT="45710" marB="45710" anchor="ctr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3-й год</a:t>
                      </a:r>
                    </a:p>
                  </a:txBody>
                  <a:tcPr marL="91447" marR="91447" marT="45710" marB="4571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58">
                <a:tc>
                  <a:txBody>
                    <a:bodyPr/>
                    <a:lstStyle/>
                    <a:p>
                      <a:r>
                        <a:rPr lang="ru-RU" sz="1800" dirty="0"/>
                        <a:t>Объем реализации, ед.</a:t>
                      </a:r>
                    </a:p>
                  </a:txBody>
                  <a:tcPr marL="91447" marR="91447" marT="45710" marB="4571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6000</a:t>
                      </a:r>
                    </a:p>
                  </a:txBody>
                  <a:tcPr marL="91447" marR="91447" marT="45710" marB="4571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6000</a:t>
                      </a:r>
                    </a:p>
                  </a:txBody>
                  <a:tcPr marL="91447" marR="91447" marT="45710" marB="4571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6000</a:t>
                      </a:r>
                    </a:p>
                  </a:txBody>
                  <a:tcPr marL="91447" marR="91447" marT="45710" marB="4571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58">
                <a:tc>
                  <a:txBody>
                    <a:bodyPr/>
                    <a:lstStyle/>
                    <a:p>
                      <a:r>
                        <a:rPr lang="ru-RU" sz="1800" dirty="0"/>
                        <a:t>Цена за единицу, руб.</a:t>
                      </a:r>
                    </a:p>
                  </a:txBody>
                  <a:tcPr marL="91447" marR="91447" marT="45710" marB="4571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500</a:t>
                      </a:r>
                    </a:p>
                  </a:txBody>
                  <a:tcPr marL="91447" marR="91447" marT="45710" marB="4571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500</a:t>
                      </a:r>
                    </a:p>
                  </a:txBody>
                  <a:tcPr marL="91447" marR="91447" marT="45710" marB="4571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500</a:t>
                      </a:r>
                    </a:p>
                  </a:txBody>
                  <a:tcPr marL="91447" marR="91447" marT="45710" marB="4571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45">
                <a:tc>
                  <a:txBody>
                    <a:bodyPr/>
                    <a:lstStyle/>
                    <a:p>
                      <a:r>
                        <a:rPr lang="ru-RU" sz="1800" dirty="0"/>
                        <a:t>Выручка от продаж, руб.</a:t>
                      </a:r>
                    </a:p>
                  </a:txBody>
                  <a:tcPr marL="91447" marR="91447" marT="45710" marB="4571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3000000</a:t>
                      </a:r>
                    </a:p>
                  </a:txBody>
                  <a:tcPr marL="91447" marR="91447" marT="45710" marB="4571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3000000</a:t>
                      </a:r>
                    </a:p>
                  </a:txBody>
                  <a:tcPr marL="91447" marR="91447" marT="45710" marB="4571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3000000</a:t>
                      </a:r>
                    </a:p>
                  </a:txBody>
                  <a:tcPr marL="91447" marR="91447" marT="45710" marB="4571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1E3BA3D-BA82-47D2-A0EE-C9CE8F04C535}"/>
              </a:ext>
            </a:extLst>
          </p:cNvPr>
          <p:cNvSpPr txBox="1"/>
          <p:nvPr/>
        </p:nvSpPr>
        <p:spPr>
          <a:xfrm>
            <a:off x="9986317" y="5018721"/>
            <a:ext cx="16434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Период окупаемости составит </a:t>
            </a:r>
          </a:p>
          <a:p>
            <a:pPr algn="ctr"/>
            <a:r>
              <a:rPr lang="ru-RU" b="1" dirty="0"/>
              <a:t>2 года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1D82F7-39B3-43D9-BB55-D8F6FA4B6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14895"/>
          </a:xfrm>
        </p:spPr>
        <p:txBody>
          <a:bodyPr>
            <a:normAutofit/>
          </a:bodyPr>
          <a:lstStyle/>
          <a:p>
            <a:r>
              <a:rPr lang="ru-RU" sz="4400" dirty="0"/>
              <a:t>команда</a:t>
            </a:r>
          </a:p>
        </p:txBody>
      </p:sp>
      <p:pic>
        <p:nvPicPr>
          <p:cNvPr id="16" name="Объект 15">
            <a:extLst>
              <a:ext uri="{FF2B5EF4-FFF2-40B4-BE49-F238E27FC236}">
                <a16:creationId xmlns:a16="http://schemas.microsoft.com/office/drawing/2014/main" id="{91C5555C-5E96-4066-A87E-8013B203DC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1251677" y="1203072"/>
            <a:ext cx="2140349" cy="2140349"/>
          </a:xfrm>
          <a:solidFill>
            <a:schemeClr val="bg1">
              <a:lumMod val="85000"/>
            </a:schemeClr>
          </a:solidFill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1CECAC65-0D56-46F3-A43B-9CC6710C4D4B}"/>
              </a:ext>
            </a:extLst>
          </p:cNvPr>
          <p:cNvSpPr txBox="1">
            <a:spLocks/>
          </p:cNvSpPr>
          <p:nvPr/>
        </p:nvSpPr>
        <p:spPr>
          <a:xfrm>
            <a:off x="1251678" y="3573780"/>
            <a:ext cx="2140348" cy="655318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Дюкова Валерия Александровна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C7086059-E935-448B-BF00-E9B1E9928952}"/>
              </a:ext>
            </a:extLst>
          </p:cNvPr>
          <p:cNvSpPr txBox="1">
            <a:spLocks/>
          </p:cNvSpPr>
          <p:nvPr/>
        </p:nvSpPr>
        <p:spPr>
          <a:xfrm>
            <a:off x="4995251" y="3573778"/>
            <a:ext cx="2059212" cy="71489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Репина Наталья Олеговна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D491B117-3CD2-47BA-97CC-6C5C61016003}"/>
              </a:ext>
            </a:extLst>
          </p:cNvPr>
          <p:cNvSpPr txBox="1">
            <a:spLocks/>
          </p:cNvSpPr>
          <p:nvPr/>
        </p:nvSpPr>
        <p:spPr>
          <a:xfrm>
            <a:off x="1251678" y="4335775"/>
            <a:ext cx="2140348" cy="213984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dirty="0">
                <a:solidFill>
                  <a:schemeClr val="tx1"/>
                </a:solidFill>
              </a:rPr>
              <a:t>Лидер проекта.</a:t>
            </a:r>
          </a:p>
          <a:p>
            <a:pPr marL="0" indent="0">
              <a:buNone/>
            </a:pPr>
            <a:r>
              <a:rPr lang="ru-RU" sz="1200" dirty="0">
                <a:solidFill>
                  <a:schemeClr val="tx1"/>
                </a:solidFill>
              </a:rPr>
              <a:t>Выпускница ГБПОУ РМЭ «МРМТ», «Финансы»</a:t>
            </a:r>
          </a:p>
          <a:p>
            <a:pPr marL="0" indent="0">
              <a:buNone/>
            </a:pPr>
            <a:r>
              <a:rPr lang="ru-RU" sz="1200" dirty="0">
                <a:solidFill>
                  <a:schemeClr val="tx1"/>
                </a:solidFill>
              </a:rPr>
              <a:t>Студентка Факультета управления и права ФГБОУ ВО «ПГТУ»</a:t>
            </a:r>
          </a:p>
          <a:p>
            <a:pPr marL="0" indent="0">
              <a:buNone/>
            </a:pPr>
            <a:r>
              <a:rPr lang="ru-RU" sz="1200" dirty="0">
                <a:solidFill>
                  <a:schemeClr val="tx1"/>
                </a:solidFill>
              </a:rPr>
              <a:t>Автор статей по цифровой трансформации школьного образования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8C2D9032-1F25-4388-A5EE-2C042BBD53E6}"/>
              </a:ext>
            </a:extLst>
          </p:cNvPr>
          <p:cNvSpPr txBox="1">
            <a:spLocks/>
          </p:cNvSpPr>
          <p:nvPr/>
        </p:nvSpPr>
        <p:spPr>
          <a:xfrm>
            <a:off x="4978106" y="4433452"/>
            <a:ext cx="2093501" cy="2042163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dirty="0">
                <a:solidFill>
                  <a:schemeClr val="tx1"/>
                </a:solidFill>
              </a:rPr>
              <a:t>Участник проекта</a:t>
            </a:r>
          </a:p>
          <a:p>
            <a:pPr marL="0" indent="0">
              <a:buNone/>
            </a:pPr>
            <a:r>
              <a:rPr lang="ru-RU" sz="1200" dirty="0">
                <a:solidFill>
                  <a:schemeClr val="tx1"/>
                </a:solidFill>
              </a:rPr>
              <a:t>Участник Акселерационной программы  Волга</a:t>
            </a:r>
            <a:r>
              <a:rPr lang="en-US" sz="1200" dirty="0">
                <a:solidFill>
                  <a:schemeClr val="tx1"/>
                </a:solidFill>
              </a:rPr>
              <a:t>TECH</a:t>
            </a:r>
            <a:r>
              <a:rPr lang="ru-RU" sz="1200" dirty="0">
                <a:solidFill>
                  <a:schemeClr val="tx1"/>
                </a:solidFill>
              </a:rPr>
              <a:t> 2022</a:t>
            </a:r>
          </a:p>
          <a:p>
            <a:pPr marL="0" indent="0">
              <a:buNone/>
            </a:pPr>
            <a:r>
              <a:rPr lang="ru-RU" sz="1200" dirty="0">
                <a:solidFill>
                  <a:schemeClr val="tx1"/>
                </a:solidFill>
              </a:rPr>
              <a:t>Участник программы «Ты предприниматель»2020, победитель </a:t>
            </a:r>
            <a:r>
              <a:rPr lang="ru-RU" sz="1200" dirty="0" err="1">
                <a:solidFill>
                  <a:schemeClr val="tx1"/>
                </a:solidFill>
              </a:rPr>
              <a:t>конкурсаидей</a:t>
            </a:r>
            <a:r>
              <a:rPr lang="ru-RU" sz="1200" dirty="0">
                <a:solidFill>
                  <a:schemeClr val="tx1"/>
                </a:solidFill>
              </a:rPr>
              <a:t> бизнес-проектов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0B8F5F-F40D-415D-ADA1-11C8E0C21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618" y="276592"/>
            <a:ext cx="3962326" cy="405918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5C7D479-EF71-4003-9502-9C4B2A54DC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310" b="9675"/>
          <a:stretch/>
        </p:blipFill>
        <p:spPr>
          <a:xfrm>
            <a:off x="4960961" y="1203072"/>
            <a:ext cx="2093502" cy="22259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7751D0-2626-9A85-B0BE-E0E24BCE63F6}"/>
              </a:ext>
            </a:extLst>
          </p:cNvPr>
          <p:cNvSpPr txBox="1"/>
          <p:nvPr/>
        </p:nvSpPr>
        <p:spPr>
          <a:xfrm>
            <a:off x="8003357" y="4973859"/>
            <a:ext cx="38272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Контактная информация:</a:t>
            </a:r>
          </a:p>
          <a:p>
            <a:r>
              <a:rPr lang="ru-RU" dirty="0">
                <a:solidFill>
                  <a:schemeClr val="tx1"/>
                </a:solidFill>
              </a:rPr>
              <a:t>Дюкова Валерия:</a:t>
            </a:r>
          </a:p>
          <a:p>
            <a:r>
              <a:rPr lang="ru-RU" dirty="0"/>
              <a:t>тел. +7 902 014 47 58</a:t>
            </a:r>
          </a:p>
          <a:p>
            <a:r>
              <a:rPr lang="en-US" dirty="0" err="1"/>
              <a:t>emal</a:t>
            </a:r>
            <a:r>
              <a:rPr lang="en-US" dirty="0"/>
              <a:t>: dukova@gmal.ru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645225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Э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500</TotalTime>
  <Words>1155</Words>
  <Application>Microsoft Office PowerPoint</Application>
  <PresentationFormat>Широкоэкранный</PresentationFormat>
  <Paragraphs>228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Corbel</vt:lpstr>
      <vt:lpstr>Gill Sans MT</vt:lpstr>
      <vt:lpstr>Impact</vt:lpstr>
      <vt:lpstr>Times New Roman</vt:lpstr>
      <vt:lpstr>Эмблема</vt:lpstr>
      <vt:lpstr>Квиз-площадка  «Адаптируйся, играй, УЗНАВАЙ»</vt:lpstr>
      <vt:lpstr>ЦЕЛЬ И Актуальность проекта</vt:lpstr>
      <vt:lpstr>Проблема</vt:lpstr>
      <vt:lpstr>Решение</vt:lpstr>
      <vt:lpstr>Используемые в проекте технологии</vt:lpstr>
      <vt:lpstr>Рынок, на котором мы работаем</vt:lpstr>
      <vt:lpstr>конкуренты</vt:lpstr>
      <vt:lpstr>Бизнес-модель</vt:lpstr>
      <vt:lpstr>календарный план реализации проекта</vt:lpstr>
      <vt:lpstr>расчет инвестиций</vt:lpstr>
      <vt:lpstr>штатное расписание персонала проекта </vt:lpstr>
      <vt:lpstr>Расчет затрат на оказание услуг </vt:lpstr>
      <vt:lpstr>Финансовый план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Квиз-площадка  «Адаптируйся, играй, знакомься»</dc:title>
  <dc:creator>Валерия Дюкова</dc:creator>
  <cp:lastModifiedBy>Ольга Репина</cp:lastModifiedBy>
  <cp:revision>39</cp:revision>
  <dcterms:created xsi:type="dcterms:W3CDTF">2023-09-11T08:49:27Z</dcterms:created>
  <dcterms:modified xsi:type="dcterms:W3CDTF">2023-10-24T23:52:29Z</dcterms:modified>
</cp:coreProperties>
</file>