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75" d="100"/>
          <a:sy n="75" d="100"/>
        </p:scale>
        <p:origin x="640" y="16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4/22/26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59478" y="-429"/>
            <a:ext cx="7990205" cy="11307047"/>
            <a:chOff x="12114283" y="963"/>
            <a:chExt cx="7990205" cy="11307047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3" y="2829065"/>
              <a:ext cx="3994399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114573" y="2829065"/>
              <a:ext cx="3995282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114283" y="8479490"/>
              <a:ext cx="3995572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14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5866654"/>
            <a:ext cx="9251756" cy="92441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Контроль человека в зоне</a:t>
            </a:r>
            <a:endParaRPr sz="5600" dirty="0">
              <a:latin typeface="Trebuchet MS"/>
              <a:cs typeface="Trebuchet MS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C61504C-60E2-4A53-890C-799B628353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1774" t="12084" r="82161" b="75743"/>
          <a:stretch/>
        </p:blipFill>
        <p:spPr>
          <a:xfrm>
            <a:off x="16341486" y="3326056"/>
            <a:ext cx="1749786" cy="19757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EA7E6E-0472-49BE-AED2-10964C27A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4226" t="14527" r="28566" b="74692"/>
          <a:stretch/>
        </p:blipFill>
        <p:spPr>
          <a:xfrm>
            <a:off x="16266974" y="9763203"/>
            <a:ext cx="1449109" cy="1219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232081-E48E-4B83-836B-F44350064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55515" t="13511" r="35395" b="76880"/>
          <a:stretch/>
        </p:blipFill>
        <p:spPr bwMode="auto">
          <a:xfrm>
            <a:off x="16077784" y="9115002"/>
            <a:ext cx="1827491" cy="1086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FEA53E6-6EF5-4D5D-B2B9-E7D8D1F4E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41138" t="12980" r="44097" b="76719"/>
          <a:stretch/>
        </p:blipFill>
        <p:spPr>
          <a:xfrm>
            <a:off x="12159768" y="3476133"/>
            <a:ext cx="3904488" cy="1532248"/>
          </a:xfrm>
          <a:prstGeom prst="rect">
            <a:avLst/>
          </a:prstGeom>
        </p:spPr>
      </p:pic>
      <p:sp>
        <p:nvSpPr>
          <p:cNvPr id="47" name="object 17">
            <a:extLst>
              <a:ext uri="{FF2B5EF4-FFF2-40B4-BE49-F238E27FC236}">
                <a16:creationId xmlns:a16="http://schemas.microsoft.com/office/drawing/2014/main" id="{5DF3DBC0-5FA6-43B7-853A-FA239C3104EE}"/>
              </a:ext>
            </a:extLst>
          </p:cNvPr>
          <p:cNvSpPr/>
          <p:nvPr/>
        </p:nvSpPr>
        <p:spPr bwMode="auto">
          <a:xfrm>
            <a:off x="12159768" y="5651703"/>
            <a:ext cx="5991915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DED2D56-D505-4B9E-BAA0-F5F333D2E9F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79319" t="2917" r="13263" b="83061"/>
          <a:stretch/>
        </p:blipFill>
        <p:spPr>
          <a:xfrm>
            <a:off x="14215839" y="414050"/>
            <a:ext cx="1880291" cy="19993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03A58C-BE11-47B5-8994-924E3B3F503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86739" t="2159" r="5275" b="83598"/>
          <a:stretch/>
        </p:blipFill>
        <p:spPr>
          <a:xfrm>
            <a:off x="18229185" y="455064"/>
            <a:ext cx="1843673" cy="18495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019A262-044A-484D-A6C7-39D59152A0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400414" y="7103790"/>
            <a:ext cx="5526308" cy="10322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35645D5-9E04-4CA8-9D00-97EBCFD0D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579004" y="9405550"/>
            <a:ext cx="3156173" cy="9444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3AA721-AABA-4585-BCFA-C2986CB20D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213530" y="9781597"/>
            <a:ext cx="1890570" cy="3947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F8DFD6-3930-439D-86D7-DD8A136B80B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12734" y="3897941"/>
            <a:ext cx="1645316" cy="6798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40EFB4-3D14-4DB3-94E4-C1073D55D9F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18" y="5989459"/>
            <a:ext cx="3966672" cy="1047156"/>
          </a:xfrm>
          <a:prstGeom prst="rect">
            <a:avLst/>
          </a:prstGeom>
        </p:spPr>
      </p:pic>
      <p:sp>
        <p:nvSpPr>
          <p:cNvPr id="40" name="object 19">
            <a:extLst>
              <a:ext uri="{FF2B5EF4-FFF2-40B4-BE49-F238E27FC236}">
                <a16:creationId xmlns:a16="http://schemas.microsoft.com/office/drawing/2014/main" id="{1D1DA9A1-0F8A-9BDC-5C72-0EB236ADFC31}"/>
              </a:ext>
            </a:extLst>
          </p:cNvPr>
          <p:cNvSpPr txBox="1"/>
          <p:nvPr/>
        </p:nvSpPr>
        <p:spPr bwMode="auto">
          <a:xfrm>
            <a:off x="532087" y="7065848"/>
            <a:ext cx="9630060" cy="3604636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dirty="0">
                <a:latin typeface="Microsoft Sans Serif"/>
                <a:cs typeface="Microsoft Sans Serif"/>
              </a:rPr>
              <a:t>Команда: Рева Маргарита, Ротина Софья, Смородинов Александр, Самсоненко Иван, Михайлов Роман</a:t>
            </a:r>
          </a:p>
          <a:p>
            <a:pPr marL="12700" marR="5080" algn="l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dirty="0">
                <a:latin typeface="Microsoft Sans Serif"/>
                <a:cs typeface="Microsoft Sans Serif"/>
              </a:rPr>
              <a:t>Контакты</a:t>
            </a:r>
            <a:r>
              <a:rPr lang="en-US" sz="3200" dirty="0">
                <a:latin typeface="Microsoft Sans Serif"/>
                <a:cs typeface="Microsoft Sans Serif"/>
              </a:rPr>
              <a:t>:+7 (918) 859 6861</a:t>
            </a:r>
            <a:endParaRPr lang="ru-RU" sz="3200" dirty="0">
              <a:latin typeface="Microsoft Sans Serif"/>
              <a:cs typeface="Microsoft Sans Serif"/>
            </a:endParaRPr>
          </a:p>
          <a:p>
            <a:pPr marL="12700" marR="5080" algn="l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200" dirty="0">
                <a:latin typeface="Microsoft Sans Serif"/>
                <a:cs typeface="Microsoft Sans Serif"/>
              </a:rPr>
              <a:t>Донской Государственный Технический Университет</a:t>
            </a:r>
            <a:endParaRPr lang="en-US" sz="3200" dirty="0">
              <a:latin typeface="Microsoft Sans Serif"/>
              <a:cs typeface="Microsoft Sans Serif"/>
            </a:endParaRP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endParaRPr sz="365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3346450" y="396875"/>
            <a:ext cx="6114415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527050" y="1331105"/>
            <a:ext cx="184086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dirty="0"/>
              <a:t>	</a:t>
            </a: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Недостаточность контроля и низкая прозрачность в торговых и коммерческих пространствах у B2B-клиентов (торговые сети, ТЦ, управляющие компании). Организации сталкиваются с отсутствием оперативной информации о перемещении посетителей. Ручной контроль и классические системы видеонаблюдения не обеспечивают быстрого выявления инцидентов и требуют постоянного участия персонала. В результате возникают риски: позднее обнаружение нарушений, снижение уровня безопасности, невозможность объективно оценить загрузку и использование пространства, а также отсутствие инструментов для анализа событий в реальном времени</a:t>
            </a:r>
          </a:p>
          <a:p>
            <a:pPr algn="l">
              <a:defRPr/>
            </a:pPr>
            <a:r>
              <a:rPr lang="ru-RU" sz="2400" dirty="0">
                <a:solidFill>
                  <a:schemeClr val="tx1"/>
                </a:solidFill>
                <a:latin typeface="Microsoft Sans Serif"/>
                <a:cs typeface="Microsoft Sans Serif"/>
              </a:rPr>
              <a:t>	</a:t>
            </a:r>
            <a:endParaRPr lang="en-US" sz="2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3117850" y="320675"/>
            <a:ext cx="4075151" cy="973788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 dirty="0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298450" y="1408070"/>
            <a:ext cx="11201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2400" spc="65" dirty="0">
                <a:solidFill>
                  <a:schemeClr val="tx1"/>
                </a:solidFill>
                <a:latin typeface="Microsoft Sans Serif"/>
                <a:cs typeface="Microsoft Sans Serif"/>
              </a:rPr>
              <a:t>	Создание программного обеспечения на основе технологий компьютерного зрения и анализа видеоданных. Система использует алгоритмы детекции и многокадрового трекинга для обнаружения людей на видеопотоке и отслеживания их перемещений в реальном времени. Применяются нейросетевые модели, методы пространственного анализа (разметка зон, определение времени пребывания), событийная аналитика с генерацией уведомлений, а также алгоритмы агрегации данных для выявления поведенческих паттернов и зон активности. Итог — автоматизированный анализ поведения посетителей и предоставление аналитики для повышения эффективности торгового пространства и принятия управленческих решений.</a:t>
            </a:r>
            <a:br>
              <a:rPr lang="ru-RU" sz="2400" spc="65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</a:br>
            <a:r>
              <a:rPr lang="ru-RU" sz="2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Продукт автоматизирует сбор и анализ данных о поведении посетителей: отслеживание перемещений, время в зонах, выявление паттернов и зон активности. Это даёт аналитику для управленческих решений и повышения эффективности торгового пространства.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191172" y="2987675"/>
            <a:ext cx="6797675" cy="67976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153977" y="3673475"/>
            <a:ext cx="3801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pc="65">
                <a:latin typeface="Microsoft Sans Serif"/>
                <a:cs typeface="Microsoft Sans Serif"/>
              </a:rPr>
              <a:t>Изображение вашего решения</a:t>
            </a:r>
            <a:r>
              <a:rPr lang="ru-RU" sz="1800" spc="65">
                <a:latin typeface="Microsoft Sans Serif"/>
                <a:cs typeface="Microsoft Sans Serif"/>
              </a:rPr>
              <a:t> </a:t>
            </a: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 dirty="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701919" y="2987675"/>
            <a:ext cx="127234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Технологическое ядро — технологии компьютерного зрения и нейросетевой детекции объектов. Система обрабатывает видеопотоки с IP-камер в режиме реального времени и отслеживает перемещение посетителей по зонам магазина. За счёт автоматического анализа видеопотока, выявления событий и аномалий, а также системы мгновенных уведомлений (alert system) продукт приобретает возможность оперативного реагирования на инциденты в момент их возникновения, снижая зависимость от ручного просмотра записей.</a:t>
            </a:r>
            <a:endParaRPr dirty="0">
              <a:solidFill>
                <a:schemeClr val="accent2">
                  <a:lumMod val="75000"/>
                </a:schemeClr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6402169" y="396875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263440"/>
              </p:ext>
            </p:extLst>
          </p:nvPr>
        </p:nvGraphicFramePr>
        <p:xfrm>
          <a:off x="294005" y="1616075"/>
          <a:ext cx="19054444" cy="902543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12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41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59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18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714815">
                  <a:extLst>
                    <a:ext uri="{9D8B030D-6E8A-4147-A177-3AD203B41FA5}">
                      <a16:colId xmlns:a16="http://schemas.microsoft.com/office/drawing/2014/main" val="1920325937"/>
                    </a:ext>
                  </a:extLst>
                </a:gridCol>
                <a:gridCol w="3308916">
                  <a:extLst>
                    <a:ext uri="{9D8B030D-6E8A-4147-A177-3AD203B41FA5}">
                      <a16:colId xmlns:a16="http://schemas.microsoft.com/office/drawing/2014/main" val="4191826405"/>
                    </a:ext>
                  </a:extLst>
                </a:gridCol>
              </a:tblGrid>
              <a:tr h="111041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/>
                        <a:t>Характеристики продукта</a:t>
                      </a:r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/>
                        <a:t>Ваша разработка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NtechLab (</a:t>
                      </a:r>
                      <a:r>
                        <a:rPr lang="ru-RU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1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VisionLabs</a:t>
                      </a:r>
                      <a:r>
                        <a:rPr lang="en-US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1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lang="ru-RU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 (</a:t>
                      </a:r>
                      <a:r>
                        <a:rPr lang="ru-RU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США / международная)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TRASSIR / DSSL (</a:t>
                      </a:r>
                      <a:r>
                        <a:rPr lang="ru-RU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b="0" i="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AxxonSoft</a:t>
                      </a:r>
                      <a:r>
                        <a:rPr lang="en-US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2400" b="0" i="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Россия)</a:t>
                      </a:r>
                      <a:endParaRPr lang="ru-RU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915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000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локализации / импортозамещение</a:t>
                      </a:r>
                      <a:endParaRPr lang="ru-RU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импортозамещение (отечественное ПО, работа с российскими камерами и серверами)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Полное импортозамещение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Полное импортозамещение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Низкий (зависимость от глобальной лицензионной политики, риски санкций)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 (российская разработка)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Высокое (российская разработка)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89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Технологическая основа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Компьютерное зрение, нейросетевая детекция, обработка в реальном времени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AI, </a:t>
                      </a: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распознавание лиц (</a:t>
                      </a:r>
                      <a:r>
                        <a:rPr lang="en-US" b="0" i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FindFace</a:t>
                      </a: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en-US" b="0" dirty="0">
                          <a:effectLst/>
                          <a:latin typeface="quote-cjk-patch"/>
                        </a:rPr>
                      </a:br>
                      <a:r>
                        <a:rPr lang="en-US" b="0" dirty="0">
                          <a:effectLst/>
                          <a:latin typeface="quote-cjk-patch"/>
                        </a:rPr>
                        <a:t>Computer vision, </a:t>
                      </a:r>
                      <a:r>
                        <a:rPr lang="ru-RU" b="0" dirty="0">
                          <a:effectLst/>
                          <a:latin typeface="quote-cjk-patch"/>
                        </a:rPr>
                        <a:t>распознавание лиц (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LUNA Platform)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Видеоаналитика для охраны и безопасности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en-US" b="0" dirty="0">
                          <a:effectLst/>
                          <a:latin typeface="quote-cjk-patch"/>
                        </a:rPr>
                      </a:br>
                      <a:r>
                        <a:rPr lang="en-US" b="0" dirty="0">
                          <a:effectLst/>
                          <a:latin typeface="quote-cjk-patch"/>
                        </a:rPr>
                        <a:t>VMS + </a:t>
                      </a:r>
                      <a:r>
                        <a:rPr lang="ru-RU" b="0" dirty="0">
                          <a:effectLst/>
                          <a:latin typeface="quote-cjk-patch"/>
                        </a:rPr>
                        <a:t>модуль видеоаналитики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en-US" b="0" dirty="0">
                          <a:effectLst/>
                          <a:latin typeface="quote-cjk-patch"/>
                        </a:rPr>
                      </a:br>
                      <a:r>
                        <a:rPr lang="en-US" b="0" dirty="0">
                          <a:effectLst/>
                          <a:latin typeface="quote-cjk-patch"/>
                        </a:rPr>
                        <a:t>VMS + </a:t>
                      </a:r>
                      <a:r>
                        <a:rPr lang="ru-RU" b="0" dirty="0">
                          <a:effectLst/>
                          <a:latin typeface="quote-cjk-patch"/>
                        </a:rPr>
                        <a:t>интеллектуальная видеоаналитика</a:t>
                      </a:r>
                    </a:p>
                  </a:txBody>
                  <a:tcPr marL="121920" marT="76200" marB="762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89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Частота обработки видео (</a:t>
                      </a:r>
                      <a:r>
                        <a:rPr lang="en-US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FPS)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до 25–30 </a:t>
                      </a:r>
                      <a:r>
                        <a:rPr lang="en-US" b="0" dirty="0">
                          <a:effectLst/>
                          <a:latin typeface="quote-cjk-patch"/>
                        </a:rPr>
                        <a:t>FPS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3909203"/>
                  </a:ext>
                </a:extLst>
              </a:tr>
              <a:tr h="15089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Задержка анализа событий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1–2 секунды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dirty="0"/>
                        <a:t>_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0" i="0" u="none" dirty="0"/>
                        <a:t>_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5468946"/>
                  </a:ext>
                </a:extLst>
              </a:tr>
              <a:tr h="150896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Точность детекции людей</a:t>
                      </a:r>
                      <a:endParaRPr lang="ru-RU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90–95%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(заявляется &gt;95% для лиц)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высокая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высокая</a:t>
                      </a:r>
                    </a:p>
                  </a:txBody>
                  <a:tcPr marL="121920" marR="12192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br>
                        <a:rPr lang="ru-RU" b="0" dirty="0">
                          <a:effectLst/>
                          <a:latin typeface="quote-cjk-patch"/>
                        </a:rPr>
                      </a:br>
                      <a:r>
                        <a:rPr lang="ru-RU" b="0" dirty="0">
                          <a:effectLst/>
                          <a:latin typeface="quote-cjk-patch"/>
                        </a:rPr>
                        <a:t>высокая</a:t>
                      </a:r>
                    </a:p>
                  </a:txBody>
                  <a:tcPr marL="121920" marR="121920" marT="76200" marB="76200" anchor="ctr"/>
                </a:tc>
                <a:extLst>
                  <a:ext uri="{0D108BD9-81ED-4DB2-BD59-A6C34878D82A}">
                    <a16:rowId xmlns:a16="http://schemas.microsoft.com/office/drawing/2014/main" val="1108358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587448" y="3978275"/>
            <a:ext cx="171801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tx1"/>
                </a:solidFill>
              </a:rPr>
              <a:t>Продукт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основан на </a:t>
            </a:r>
            <a:r>
              <a:rPr lang="en" sz="2800" dirty="0">
                <a:solidFill>
                  <a:schemeClr val="tx1"/>
                </a:solidFill>
              </a:rPr>
              <a:t>B2B-</a:t>
            </a:r>
            <a:r>
              <a:rPr lang="ru-RU" sz="2800" dirty="0">
                <a:solidFill>
                  <a:schemeClr val="tx1"/>
                </a:solidFill>
              </a:rPr>
              <a:t>продаже лицензированного программного обеспечения для </a:t>
            </a:r>
            <a:r>
              <a:rPr lang="ru-RU" sz="2800" dirty="0" err="1">
                <a:solidFill>
                  <a:schemeClr val="tx1"/>
                </a:solidFill>
              </a:rPr>
              <a:t>видеоаналитики</a:t>
            </a:r>
            <a:r>
              <a:rPr lang="ru-RU" sz="2800" dirty="0">
                <a:solidFill>
                  <a:schemeClr val="tx1"/>
                </a:solidFill>
              </a:rPr>
              <a:t> и контроля доступа в ритейле (магазины и торговые центры) с последующей подпиской на сервисное обслуживание.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spc="-20" dirty="0">
                <a:solidFill>
                  <a:schemeClr val="accent2">
                    <a:lumMod val="75000"/>
                  </a:schemeClr>
                </a:solidFill>
                <a:latin typeface="Microsoft Sans Serif"/>
                <a:cs typeface="Microsoft Sans Serif"/>
              </a:rPr>
              <a:t>Укажите – ФИО, принадлежность к вузу (студент _ вуза_ курса), должность/роль в проекте, функционал в проекте, релевантный опыт (при наличии), компетенции участников и состав на «входе» и «выходе» из программы</a:t>
            </a:r>
            <a:r>
              <a:rPr lang="ru-RU" sz="2800" spc="-20" dirty="0">
                <a:latin typeface="Microsoft Sans Serif"/>
                <a:cs typeface="Microsoft Sans Serif"/>
              </a:rPr>
              <a:t>. </a:t>
            </a:r>
            <a:endParaRPr dirty="0"/>
          </a:p>
          <a:p>
            <a:pPr>
              <a:defRPr/>
            </a:pP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973544" y="4968875"/>
            <a:ext cx="10692406" cy="7559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</TotalTime>
  <Words>559</Words>
  <Application>Microsoft Macintosh PowerPoint</Application>
  <DocSecurity>0</DocSecurity>
  <PresentationFormat>Произвольный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Microsoft Sans Serif</vt:lpstr>
      <vt:lpstr>quote-cjk-patch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Роман Володин</dc:creator>
  <cp:keywords/>
  <dc:description/>
  <cp:lastModifiedBy>маргарита рева</cp:lastModifiedBy>
  <cp:revision>27</cp:revision>
  <dcterms:created xsi:type="dcterms:W3CDTF">2026-02-16T12:08:47Z</dcterms:created>
  <dcterms:modified xsi:type="dcterms:W3CDTF">2026-04-22T16:12:28Z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