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300" r:id="rId9"/>
    <p:sldId id="294" r:id="rId10"/>
    <p:sldId id="299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0853B8"/>
    <a:srgbClr val="01003E"/>
    <a:srgbClr val="374E89"/>
    <a:srgbClr val="004060"/>
    <a:srgbClr val="06345A"/>
    <a:srgbClr val="12186C"/>
    <a:srgbClr val="1A63A6"/>
    <a:srgbClr val="104C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3BDEAF-117E-46A1-A028-86A73799CD6C}" v="1" dt="2023-11-18T11:27:10.2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39" autoAdjust="0"/>
    <p:restoredTop sz="88889" autoAdjust="0"/>
  </p:normalViewPr>
  <p:slideViewPr>
    <p:cSldViewPr snapToGrid="0" snapToObjects="1" showGuides="1">
      <p:cViewPr varScale="1">
        <p:scale>
          <a:sx n="82" d="100"/>
          <a:sy n="82" d="100"/>
        </p:scale>
        <p:origin x="835" y="96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9DFDB-5F00-45A8-8ECA-5F26B55FE99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672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0541" y="1980494"/>
            <a:ext cx="4750928" cy="1969816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и внедрение </a:t>
            </a:r>
            <a:r>
              <a:rPr lang="ru-RU" dirty="0" err="1"/>
              <a:t>самооптимизируемой</a:t>
            </a:r>
            <a:r>
              <a:rPr lang="ru-RU" dirty="0"/>
              <a:t> системы интеллектуального освещения на основе учебного контекста в классе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119323" y="4453244"/>
            <a:ext cx="649773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Меньше потребление энергии, больше света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EA3659A-E3C6-A03A-A864-9CF40F3C1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551" y="3018728"/>
            <a:ext cx="5951133" cy="1991107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1081472"/>
            <a:ext cx="6530027" cy="2207191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 настоящее время уже существуют интеллектуальные системы управления освещением. Такие системы соответствуют действующим </a:t>
            </a:r>
            <a:r>
              <a:rPr lang="ru-RU" i="0" dirty="0">
                <a:effectLst/>
              </a:rPr>
              <a:t>СНиПам, ГОСТам, но не учитыва</a:t>
            </a:r>
            <a:r>
              <a:rPr lang="ru-RU" dirty="0"/>
              <a:t>ют контекст учебной деятельности.</a:t>
            </a:r>
          </a:p>
          <a:p>
            <a:endParaRPr lang="ru-RU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4B2B235-9747-12FB-2800-5E7651FB2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484" y="1081472"/>
            <a:ext cx="5107609" cy="340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620AF7-61B8-5987-2A6F-99E02ED151D8}"/>
              </a:ext>
            </a:extLst>
          </p:cNvPr>
          <p:cNvSpPr txBox="1"/>
          <p:nvPr/>
        </p:nvSpPr>
        <p:spPr>
          <a:xfrm>
            <a:off x="6955906" y="4712690"/>
            <a:ext cx="49541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статистике здания потребляют около 70% электроэнергии в промышленно развитых странах. В них входят и учебные заведения. </a:t>
            </a:r>
          </a:p>
        </p:txBody>
      </p:sp>
      <p:sp>
        <p:nvSpPr>
          <p:cNvPr id="17" name="Облачко с текстом: прямоугольное со скругленными углами 16">
            <a:extLst>
              <a:ext uri="{FF2B5EF4-FFF2-40B4-BE49-F238E27FC236}">
                <a16:creationId xmlns:a16="http://schemas.microsoft.com/office/drawing/2014/main" id="{EFF88733-B61C-0780-65D3-F954D19F4E88}"/>
              </a:ext>
            </a:extLst>
          </p:cNvPr>
          <p:cNvSpPr/>
          <p:nvPr/>
        </p:nvSpPr>
        <p:spPr>
          <a:xfrm>
            <a:off x="280348" y="5367055"/>
            <a:ext cx="6459586" cy="1154162"/>
          </a:xfrm>
          <a:prstGeom prst="wedgeRoundRectCallout">
            <a:avLst>
              <a:gd name="adj1" fmla="val 1122"/>
              <a:gd name="adj2" fmla="val -80593"/>
              <a:gd name="adj3" fmla="val 16667"/>
            </a:avLst>
          </a:prstGeom>
          <a:gradFill flip="none" rotWithShape="1">
            <a:gsLst>
              <a:gs pos="0">
                <a:srgbClr val="08E8DD"/>
              </a:gs>
              <a:gs pos="50000">
                <a:srgbClr val="06CFEA"/>
              </a:gs>
              <a:gs pos="100000">
                <a:srgbClr val="018DBF"/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Рост мирового спроса на систему освещения с 2012 по 2030(предположительно для 2025 и 2030)</a:t>
            </a:r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CDDCB0-434F-9070-5F58-5B4EF5CC5833}"/>
              </a:ext>
            </a:extLst>
          </p:cNvPr>
          <p:cNvSpPr txBox="1"/>
          <p:nvPr/>
        </p:nvSpPr>
        <p:spPr>
          <a:xfrm>
            <a:off x="689924" y="1213803"/>
            <a:ext cx="6018785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 предлагаем систему, которая сама подстраивается под потребности обучения. Система с помощью </a:t>
            </a:r>
            <a:r>
              <a:rPr lang="ru-RU" dirty="0" err="1"/>
              <a:t>видеоаналитики</a:t>
            </a:r>
            <a:r>
              <a:rPr lang="ru-RU" dirty="0"/>
              <a:t> выключает или приглушает освещение там, где нет людей, тем самым экономя электроэнергию.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846541-24AB-ED9E-EE0F-971D71398695}"/>
              </a:ext>
            </a:extLst>
          </p:cNvPr>
          <p:cNvSpPr txBox="1"/>
          <p:nvPr/>
        </p:nvSpPr>
        <p:spPr>
          <a:xfrm>
            <a:off x="5322885" y="4253021"/>
            <a:ext cx="65543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Наша система использует видеонаблюдение, прежде всего оно служит для </a:t>
            </a:r>
            <a:r>
              <a:rPr lang="ru-RU" b="1" dirty="0">
                <a:solidFill>
                  <a:schemeClr val="accent1"/>
                </a:solidFill>
              </a:rPr>
              <a:t>безопасности</a:t>
            </a:r>
            <a:r>
              <a:rPr lang="ru-RU" dirty="0"/>
              <a:t>.</a:t>
            </a:r>
          </a:p>
          <a:p>
            <a:r>
              <a:rPr lang="ru-RU" dirty="0"/>
              <a:t>Это возможность сократить затраты на электроэнергию и частично компенсировать затраты на приобретение системы безопасности.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840EF2B-B24D-9FB4-5448-5F3A47F0D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484" y="1101516"/>
            <a:ext cx="4643816" cy="293815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FA484B3F-827F-5FCB-1D08-ABF9E9675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10" y="3917224"/>
            <a:ext cx="4867380" cy="256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блачко с текстом: прямоугольное 19">
            <a:extLst>
              <a:ext uri="{FF2B5EF4-FFF2-40B4-BE49-F238E27FC236}">
                <a16:creationId xmlns:a16="http://schemas.microsoft.com/office/drawing/2014/main" id="{2E025995-52F9-B501-1514-76C5B71E487C}"/>
              </a:ext>
            </a:extLst>
          </p:cNvPr>
          <p:cNvSpPr/>
          <p:nvPr/>
        </p:nvSpPr>
        <p:spPr>
          <a:xfrm>
            <a:off x="6197387" y="3559833"/>
            <a:ext cx="5628969" cy="2797990"/>
          </a:xfrm>
          <a:prstGeom prst="wedgeRectCallout">
            <a:avLst>
              <a:gd name="adj1" fmla="val 3604"/>
              <a:gd name="adj2" fmla="val -7251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9731" y="1098272"/>
            <a:ext cx="11094525" cy="907810"/>
          </a:xfrm>
        </p:spPr>
        <p:txBody>
          <a:bodyPr/>
          <a:lstStyle/>
          <a:p>
            <a:r>
              <a:rPr lang="ru-RU" dirty="0"/>
              <a:t>Наш проект подходит для каждого учебного заведения. В качестве примера берется аудитория ЧГУ.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Изображение выглядит как мебель, стол, стул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E6EEA6FF-508A-B1D8-ACD1-5B3ABC695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3" y="2155817"/>
            <a:ext cx="5312544" cy="42020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E07DF7-8D0E-2578-D752-BFD234AB183B}"/>
              </a:ext>
            </a:extLst>
          </p:cNvPr>
          <p:cNvSpPr txBox="1"/>
          <p:nvPr/>
        </p:nvSpPr>
        <p:spPr>
          <a:xfrm>
            <a:off x="6095206" y="2102912"/>
            <a:ext cx="531254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Нашими </a:t>
            </a:r>
            <a:r>
              <a:rPr lang="ru-RU" u="sng" dirty="0"/>
              <a:t>потенциальными потребителями</a:t>
            </a:r>
            <a:r>
              <a:rPr lang="ru-RU" dirty="0"/>
              <a:t> являются учебные учреждения.</a:t>
            </a:r>
          </a:p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0E4CEC-5BBE-ACFF-A1C8-738A183A8A2C}"/>
              </a:ext>
            </a:extLst>
          </p:cNvPr>
          <p:cNvSpPr txBox="1"/>
          <p:nvPr/>
        </p:nvSpPr>
        <p:spPr>
          <a:xfrm>
            <a:off x="6206490" y="3673861"/>
            <a:ext cx="6279502" cy="256993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fontAlgn="base">
              <a:buFont typeface="+mj-lt"/>
              <a:buAutoNum type="arabicPeriod"/>
            </a:pPr>
            <a:r>
              <a:rPr lang="ru-RU" i="0" dirty="0">
                <a:effectLst/>
              </a:rPr>
              <a:t> Дошкольные. </a:t>
            </a:r>
          </a:p>
          <a:p>
            <a:pPr algn="l" fontAlgn="base">
              <a:buFont typeface="+mj-lt"/>
              <a:buAutoNum type="arabicPeriod"/>
            </a:pPr>
            <a:r>
              <a:rPr lang="ru-RU" i="0" dirty="0">
                <a:effectLst/>
              </a:rPr>
              <a:t> Общеобразовательные. </a:t>
            </a:r>
          </a:p>
          <a:p>
            <a:pPr algn="l" fontAlgn="base">
              <a:buFont typeface="+mj-lt"/>
              <a:buAutoNum type="arabicPeriod"/>
            </a:pPr>
            <a:r>
              <a:rPr lang="ru-RU" i="0" dirty="0">
                <a:effectLst/>
              </a:rPr>
              <a:t> Профессиональные. </a:t>
            </a:r>
          </a:p>
          <a:p>
            <a:pPr algn="l" fontAlgn="base">
              <a:buFont typeface="+mj-lt"/>
              <a:buAutoNum type="arabicPeriod"/>
            </a:pPr>
            <a:r>
              <a:rPr lang="ru-RU" i="0" dirty="0">
                <a:effectLst/>
              </a:rPr>
              <a:t> Высшего образования. </a:t>
            </a:r>
          </a:p>
          <a:p>
            <a:pPr algn="l" fontAlgn="base">
              <a:buFont typeface="+mj-lt"/>
              <a:buAutoNum type="arabicPeriod"/>
            </a:pPr>
            <a:r>
              <a:rPr lang="ru-RU" i="0" dirty="0">
                <a:effectLst/>
              </a:rPr>
              <a:t> Дополнительного образования. </a:t>
            </a:r>
          </a:p>
          <a:p>
            <a:pPr algn="l" fontAlgn="base">
              <a:buFont typeface="+mj-lt"/>
              <a:buAutoNum type="arabicPeriod"/>
            </a:pPr>
            <a:r>
              <a:rPr lang="ru-RU" i="0" dirty="0">
                <a:effectLst/>
              </a:rPr>
              <a:t> Дополнительного профессионального образования. </a:t>
            </a: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E93AB2-F1C9-D215-7C26-173F599AB0F7}"/>
              </a:ext>
            </a:extLst>
          </p:cNvPr>
          <p:cNvSpPr/>
          <p:nvPr/>
        </p:nvSpPr>
        <p:spPr>
          <a:xfrm>
            <a:off x="5715399" y="1302681"/>
            <a:ext cx="2808312" cy="1099170"/>
          </a:xfrm>
          <a:prstGeom prst="rect">
            <a:avLst/>
          </a:prstGeom>
          <a:solidFill>
            <a:srgbClr val="CCFFCC"/>
          </a:solidFill>
          <a:ln>
            <a:solidFill>
              <a:srgbClr val="AFF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Доходы</a:t>
            </a:r>
          </a:p>
          <a:p>
            <a:pPr algn="ctr">
              <a:lnSpc>
                <a:spcPct val="90000"/>
              </a:lnSpc>
            </a:pP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Продажа системы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F9D5A12-0B40-7B05-20B8-31F3D8F186FC}"/>
              </a:ext>
            </a:extLst>
          </p:cNvPr>
          <p:cNvSpPr/>
          <p:nvPr/>
        </p:nvSpPr>
        <p:spPr>
          <a:xfrm>
            <a:off x="8352298" y="1019906"/>
            <a:ext cx="3409894" cy="1306490"/>
          </a:xfrm>
          <a:prstGeom prst="rect">
            <a:avLst/>
          </a:prstGeom>
          <a:solidFill>
            <a:srgbClr val="BDEDEB"/>
          </a:solidFill>
          <a:ln>
            <a:solidFill>
              <a:srgbClr val="ABD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Издержки</a:t>
            </a:r>
          </a:p>
          <a:p>
            <a:pPr algn="ctr">
              <a:lnSpc>
                <a:spcPct val="90000"/>
              </a:lnSpc>
            </a:pP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Затраты на материалы, оплату труда, монтаж, сборку установки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A5F76AE-AB36-503C-14C9-DAA003C1055A}"/>
              </a:ext>
            </a:extLst>
          </p:cNvPr>
          <p:cNvSpPr/>
          <p:nvPr/>
        </p:nvSpPr>
        <p:spPr>
          <a:xfrm>
            <a:off x="307522" y="2666049"/>
            <a:ext cx="3938799" cy="1866123"/>
          </a:xfrm>
          <a:prstGeom prst="rect">
            <a:avLst/>
          </a:prstGeom>
          <a:solidFill>
            <a:srgbClr val="FFFFCC"/>
          </a:solidFill>
          <a:ln>
            <a:solidFill>
              <a:srgbClr val="F9F3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Отношения с клиентами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0" dirty="0">
                <a:solidFill>
                  <a:srgbClr val="000000"/>
                </a:solidFill>
                <a:effectLst/>
              </a:rPr>
              <a:t>Личный кабинет на сайте, где можно оставлять отзывы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</a:rPr>
              <a:t>Соцсети</a:t>
            </a:r>
            <a:endParaRPr lang="ru-RU" sz="18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7407ED9-161A-1A9F-C4A6-700BAB984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F07B3AA-A18D-714C-3723-41883C14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B62C8C8-9E1E-3C26-1FFE-87BDF6F18347}"/>
              </a:ext>
            </a:extLst>
          </p:cNvPr>
          <p:cNvSpPr/>
          <p:nvPr/>
        </p:nvSpPr>
        <p:spPr>
          <a:xfrm>
            <a:off x="600732" y="4900717"/>
            <a:ext cx="3938799" cy="1689520"/>
          </a:xfrm>
          <a:prstGeom prst="rect">
            <a:avLst/>
          </a:prstGeom>
          <a:solidFill>
            <a:srgbClr val="FFD9FF"/>
          </a:solidFill>
          <a:ln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Ключевые партнёры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«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Техносвет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групп»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800" dirty="0">
                <a:solidFill>
                  <a:srgbClr val="000000"/>
                </a:solidFill>
                <a:latin typeface="Trebuchet MS" panose="020B0603020202020204" pitchFamily="34" charset="0"/>
                <a:cs typeface="Arial" pitchFamily="34" charset="0"/>
              </a:rPr>
              <a:t>Инвесторы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800" dirty="0">
                <a:solidFill>
                  <a:srgbClr val="000000"/>
                </a:solidFill>
                <a:latin typeface="Trebuchet MS" panose="020B0603020202020204" pitchFamily="34" charset="0"/>
                <a:cs typeface="Arial" pitchFamily="34" charset="0"/>
              </a:rPr>
              <a:t>Партнеры-производители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ADCB1D7-2D0C-2DFE-D8CC-BFEB34AA26B0}"/>
              </a:ext>
            </a:extLst>
          </p:cNvPr>
          <p:cNvSpPr/>
          <p:nvPr/>
        </p:nvSpPr>
        <p:spPr>
          <a:xfrm>
            <a:off x="4235313" y="2232451"/>
            <a:ext cx="3974538" cy="3625433"/>
          </a:xfrm>
          <a:prstGeom prst="rect">
            <a:avLst/>
          </a:prstGeom>
          <a:solidFill>
            <a:srgbClr val="FFCC99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Достоинства предложения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Мы создаём программно-аппаратный комплекс, подстраивающийся под нужды пользователя согласно внешним условиям, которая позволяет экономить электрическую энергию.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9C6E074-9144-517F-6A08-9F980C3436FB}"/>
              </a:ext>
            </a:extLst>
          </p:cNvPr>
          <p:cNvSpPr/>
          <p:nvPr/>
        </p:nvSpPr>
        <p:spPr>
          <a:xfrm>
            <a:off x="8010630" y="2560094"/>
            <a:ext cx="3866557" cy="1245150"/>
          </a:xfrm>
          <a:prstGeom prst="rect">
            <a:avLst/>
          </a:prstGeom>
          <a:solidFill>
            <a:srgbClr val="FFCCCC"/>
          </a:solidFill>
          <a:ln>
            <a:solidFill>
              <a:srgbClr val="F7BF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Сегменты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</a:rPr>
              <a:t>Производства по освещению, учебные учреждения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175620A-26DF-24BD-0EE2-F2DB04486128}"/>
              </a:ext>
            </a:extLst>
          </p:cNvPr>
          <p:cNvSpPr/>
          <p:nvPr/>
        </p:nvSpPr>
        <p:spPr>
          <a:xfrm>
            <a:off x="7994666" y="4282704"/>
            <a:ext cx="3882521" cy="1306489"/>
          </a:xfrm>
          <a:prstGeom prst="rect">
            <a:avLst/>
          </a:prstGeom>
          <a:solidFill>
            <a:srgbClr val="FFFFCC"/>
          </a:solidFill>
          <a:ln>
            <a:solidFill>
              <a:srgbClr val="FFF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Ключевые активности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Брендинг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0" i="0" dirty="0">
                <a:solidFill>
                  <a:schemeClr val="tx1"/>
                </a:solidFill>
                <a:effectLst/>
              </a:rPr>
              <a:t>Клиентский сервис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0B309AA-55B1-62EE-8E63-748B81E1D8B7}"/>
              </a:ext>
            </a:extLst>
          </p:cNvPr>
          <p:cNvSpPr/>
          <p:nvPr/>
        </p:nvSpPr>
        <p:spPr>
          <a:xfrm>
            <a:off x="592286" y="1222597"/>
            <a:ext cx="4588911" cy="1245150"/>
          </a:xfrm>
          <a:prstGeom prst="rect">
            <a:avLst/>
          </a:prstGeom>
          <a:solidFill>
            <a:srgbClr val="CCECFF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Ключевые ресурсы</a:t>
            </a:r>
          </a:p>
          <a:p>
            <a:r>
              <a:rPr lang="ru-RU" sz="1800" dirty="0">
                <a:solidFill>
                  <a:schemeClr val="tx1"/>
                </a:solidFill>
              </a:rPr>
              <a:t>1)Команда из сотрудников в области программирования</a:t>
            </a:r>
          </a:p>
          <a:p>
            <a:r>
              <a:rPr lang="ru-RU" sz="1800" dirty="0">
                <a:solidFill>
                  <a:schemeClr val="tx1"/>
                </a:solidFill>
              </a:rPr>
              <a:t>2)Изначальный капитал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C495FF2-B1E5-15CA-3E66-C18213A0ED38}"/>
              </a:ext>
            </a:extLst>
          </p:cNvPr>
          <p:cNvSpPr/>
          <p:nvPr/>
        </p:nvSpPr>
        <p:spPr>
          <a:xfrm>
            <a:off x="5715399" y="5794056"/>
            <a:ext cx="4228509" cy="832935"/>
          </a:xfrm>
          <a:prstGeom prst="rect">
            <a:avLst/>
          </a:prstGeom>
          <a:solidFill>
            <a:srgbClr val="D9B9FD"/>
          </a:solidFill>
          <a:ln>
            <a:solidFill>
              <a:srgbClr val="CB9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Каналы взаимодействия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20.35 университет</a:t>
            </a:r>
          </a:p>
        </p:txBody>
      </p:sp>
    </p:spTree>
    <p:extLst>
      <p:ext uri="{BB962C8B-B14F-4D97-AF65-F5344CB8AC3E}">
        <p14:creationId xmlns:p14="http://schemas.microsoft.com/office/powerpoint/2010/main" val="1504361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pic>
        <p:nvPicPr>
          <p:cNvPr id="4098" name="Picture 2" descr="PAM, TAM, SAM, SOM: оцениваем объём рынка / Skillbox M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612" y="1744537"/>
            <a:ext cx="4632290" cy="413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11110" y="1008126"/>
            <a:ext cx="802532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Цена нашей системы на помещение 800тысяч руб.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26025095-FF7F-59EB-AF15-BF17D87C76D2}"/>
              </a:ext>
            </a:extLst>
          </p:cNvPr>
          <p:cNvSpPr/>
          <p:nvPr/>
        </p:nvSpPr>
        <p:spPr>
          <a:xfrm>
            <a:off x="1240971" y="1530611"/>
            <a:ext cx="5279192" cy="1036098"/>
          </a:xfrm>
          <a:prstGeom prst="flowChartTerminator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Около 41 тысячи потребителей в лице учебных учреждений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8B889A7-C20E-7FED-EA64-D3DFC409E81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520163" y="2048660"/>
            <a:ext cx="1816271" cy="518049"/>
          </a:xfrm>
          <a:prstGeom prst="straightConnector1">
            <a:avLst/>
          </a:prstGeom>
          <a:ln w="508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Блок-схема: знак завершения 16">
            <a:extLst>
              <a:ext uri="{FF2B5EF4-FFF2-40B4-BE49-F238E27FC236}">
                <a16:creationId xmlns:a16="http://schemas.microsoft.com/office/drawing/2014/main" id="{6ED15145-CAE5-6A98-DFCA-820F93B8885B}"/>
              </a:ext>
            </a:extLst>
          </p:cNvPr>
          <p:cNvSpPr/>
          <p:nvPr/>
        </p:nvSpPr>
        <p:spPr>
          <a:xfrm>
            <a:off x="238399" y="2708761"/>
            <a:ext cx="5279192" cy="1354576"/>
          </a:xfrm>
          <a:prstGeom prst="flowChartTerminator">
            <a:avLst/>
          </a:prstGeom>
          <a:gradFill flip="none" rotWithShape="1">
            <a:gsLst>
              <a:gs pos="51000">
                <a:srgbClr val="374E89"/>
              </a:gs>
              <a:gs pos="100000">
                <a:srgbClr val="002060"/>
              </a:gs>
              <a:gs pos="0">
                <a:srgbClr val="0070C0"/>
              </a:gs>
            </a:gsLst>
            <a:lin ang="2700000" scaled="1"/>
            <a:tileRect/>
          </a:gradFill>
          <a:ln>
            <a:solidFill>
              <a:srgbClr val="0853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Около 39 тысяч существующих учебных учреждений на данный момент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7CE70358-A143-4FDB-AF21-3567E6E7B46F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517591" y="3386049"/>
            <a:ext cx="2730670" cy="215567"/>
          </a:xfrm>
          <a:prstGeom prst="straightConnector1">
            <a:avLst/>
          </a:prstGeom>
          <a:ln w="50800">
            <a:solidFill>
              <a:srgbClr val="374E8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Блок-схема: знак завершения 28">
            <a:extLst>
              <a:ext uri="{FF2B5EF4-FFF2-40B4-BE49-F238E27FC236}">
                <a16:creationId xmlns:a16="http://schemas.microsoft.com/office/drawing/2014/main" id="{00C1B20F-5A6D-3AE2-870C-F84B27E35028}"/>
              </a:ext>
            </a:extLst>
          </p:cNvPr>
          <p:cNvSpPr/>
          <p:nvPr/>
        </p:nvSpPr>
        <p:spPr>
          <a:xfrm>
            <a:off x="426534" y="4216670"/>
            <a:ext cx="4632290" cy="1112307"/>
          </a:xfrm>
          <a:prstGeom prst="flowChartTerminator">
            <a:avLst/>
          </a:prstGeom>
          <a:gradFill flip="none" rotWithShape="1">
            <a:gsLst>
              <a:gs pos="51000">
                <a:srgbClr val="374E89"/>
              </a:gs>
              <a:gs pos="100000">
                <a:srgbClr val="01003E"/>
              </a:gs>
              <a:gs pos="0">
                <a:srgbClr val="1A63A6"/>
              </a:gs>
            </a:gsLst>
            <a:lin ang="2700000" scaled="1"/>
            <a:tileRect/>
          </a:gradFill>
          <a:ln>
            <a:solidFill>
              <a:srgbClr val="0100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Около 11,7 тысяч имеют финансовую возможность</a:t>
            </a: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8726E285-0CE7-CAAD-323C-A593EA2D6677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5058824" y="4498455"/>
            <a:ext cx="3422703" cy="274369"/>
          </a:xfrm>
          <a:prstGeom prst="straightConnector1">
            <a:avLst/>
          </a:prstGeom>
          <a:ln w="50800">
            <a:solidFill>
              <a:srgbClr val="0634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Блок-схема: знак завершения 34">
            <a:extLst>
              <a:ext uri="{FF2B5EF4-FFF2-40B4-BE49-F238E27FC236}">
                <a16:creationId xmlns:a16="http://schemas.microsoft.com/office/drawing/2014/main" id="{2538EEA4-0FE6-20DB-C1B7-B10370B4C03B}"/>
              </a:ext>
            </a:extLst>
          </p:cNvPr>
          <p:cNvSpPr/>
          <p:nvPr/>
        </p:nvSpPr>
        <p:spPr>
          <a:xfrm>
            <a:off x="1240971" y="5482311"/>
            <a:ext cx="5451300" cy="1075488"/>
          </a:xfrm>
          <a:prstGeom prst="flowChartTerminator">
            <a:avLst/>
          </a:prstGeom>
          <a:gradFill flip="none" rotWithShape="1">
            <a:gsLst>
              <a:gs pos="51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18900000" scaled="1"/>
            <a:tileRect/>
          </a:gra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Около 1170 учреждений смогут потенциально приобрести систему </a:t>
            </a: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C8B14C2C-FBFD-3680-8C85-8810C299F81A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6692271" y="5054609"/>
            <a:ext cx="2143819" cy="965446"/>
          </a:xfrm>
          <a:prstGeom prst="straightConnector1">
            <a:avLst/>
          </a:prstGeom>
          <a:ln w="5080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&lt;span&gt;Как различать конкурентов по&amp;nbsp;продукту и&amp;nbsp;целевой аудитории&lt;/span&gt;&lt;/span&g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6" y="3992116"/>
            <a:ext cx="6551525" cy="286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0706379"/>
              </p:ext>
            </p:extLst>
          </p:nvPr>
        </p:nvGraphicFramePr>
        <p:xfrm>
          <a:off x="158620" y="963217"/>
          <a:ext cx="11849879" cy="3067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4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8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6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678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6971">
                <a:tc>
                  <a:txBody>
                    <a:bodyPr/>
                    <a:lstStyle/>
                    <a:p>
                      <a:r>
                        <a:rPr lang="ru-RU" dirty="0"/>
                        <a:t>Компании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Использование</a:t>
                      </a:r>
                      <a:r>
                        <a:rPr lang="ru-RU" baseline="0" dirty="0"/>
                        <a:t> видеокамер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Использование</a:t>
                      </a:r>
                      <a:r>
                        <a:rPr lang="ru-RU" baseline="0" dirty="0"/>
                        <a:t> датчиков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Отечесвенное</a:t>
                      </a:r>
                      <a:r>
                        <a:rPr lang="ru-RU" baseline="0" dirty="0"/>
                        <a:t> оборудование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Программное обеспечение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542">
                <a:tc>
                  <a:txBody>
                    <a:bodyPr/>
                    <a:lstStyle/>
                    <a:p>
                      <a:r>
                        <a:rPr lang="ru-RU" dirty="0"/>
                        <a:t>Свет1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542">
                <a:tc>
                  <a:txBody>
                    <a:bodyPr/>
                    <a:lstStyle/>
                    <a:p>
                      <a:r>
                        <a:rPr lang="ru-RU" dirty="0"/>
                        <a:t>Кулон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542">
                <a:tc>
                  <a:txBody>
                    <a:bodyPr/>
                    <a:lstStyle/>
                    <a:p>
                      <a:r>
                        <a:rPr lang="en-US" dirty="0" err="1"/>
                        <a:t>Econex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012">
                <a:tc>
                  <a:txBody>
                    <a:bodyPr/>
                    <a:lstStyle/>
                    <a:p>
                      <a:r>
                        <a:rPr lang="en-US" dirty="0" err="1"/>
                        <a:t>Ambiot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CA2624D6-3DEC-0EB3-2D18-145CD3F710CF}"/>
              </a:ext>
            </a:extLst>
          </p:cNvPr>
          <p:cNvSpPr/>
          <p:nvPr/>
        </p:nvSpPr>
        <p:spPr>
          <a:xfrm>
            <a:off x="311110" y="4416212"/>
            <a:ext cx="4894707" cy="2057989"/>
          </a:xfrm>
          <a:prstGeom prst="horizont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На данном этапе не существует прямых конкурентов с таким проектом, но представлены косвенные.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9911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1838" y="983010"/>
            <a:ext cx="10820779" cy="1046757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E2AEF4-6A3B-59A0-A231-D4F1B8196BAE}"/>
              </a:ext>
            </a:extLst>
          </p:cNvPr>
          <p:cNvSpPr txBox="1"/>
          <p:nvPr/>
        </p:nvSpPr>
        <p:spPr>
          <a:xfrm>
            <a:off x="381838" y="983010"/>
            <a:ext cx="104829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Мы уже сделали: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Определили актуальность и проблему проекта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Изучили требования СНиПов и ГОСТов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Проанализировали спрос рынка и выявили конкурентов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/>
              <a:t>Провели патентный поиск и рассмотрели существующие методы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A78B9F-49B5-5193-12BC-F97140C6B3F1}"/>
              </a:ext>
            </a:extLst>
          </p:cNvPr>
          <p:cNvSpPr txBox="1"/>
          <p:nvPr/>
        </p:nvSpPr>
        <p:spPr>
          <a:xfrm>
            <a:off x="381838" y="3070920"/>
            <a:ext cx="65282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sz="2400" b="1" i="0" u="none" strike="noStrike" dirty="0">
                <a:solidFill>
                  <a:srgbClr val="DA251D"/>
                </a:solidFill>
                <a:effectLst/>
                <a:latin typeface="Arial" panose="020B0604020202020204" pitchFamily="34" charset="0"/>
              </a:rPr>
              <a:t>Количественные:</a:t>
            </a:r>
            <a:r>
              <a:rPr lang="ru-RU" sz="2400" b="0" i="0" dirty="0">
                <a:solidFill>
                  <a:srgbClr val="DA251D"/>
                </a:solidFill>
                <a:effectLst/>
                <a:latin typeface="Arial" panose="020B0604020202020204" pitchFamily="34" charset="0"/>
              </a:rPr>
              <a:t>​</a:t>
            </a:r>
            <a:endParaRPr lang="ru-RU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Экономит от 35% до 68</a:t>
            </a:r>
            <a:r>
              <a:rPr lang="ru-RU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% электроэнергии 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E2A53D-39B2-55A5-C038-3B694AB53FE8}"/>
              </a:ext>
            </a:extLst>
          </p:cNvPr>
          <p:cNvSpPr txBox="1"/>
          <p:nvPr/>
        </p:nvSpPr>
        <p:spPr>
          <a:xfrm>
            <a:off x="451798" y="4393506"/>
            <a:ext cx="61076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sz="2400" b="1" i="0" u="none" strike="noStrike" dirty="0">
                <a:solidFill>
                  <a:srgbClr val="DA251D"/>
                </a:solidFill>
                <a:effectLst/>
                <a:latin typeface="Arial" panose="020B0604020202020204" pitchFamily="34" charset="0"/>
              </a:rPr>
              <a:t>Качественные:</a:t>
            </a:r>
            <a:r>
              <a:rPr lang="en-US" sz="2400" b="0" i="0" dirty="0">
                <a:solidFill>
                  <a:srgbClr val="DA251D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Внедрение камер технического зрения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Система способная адаптироваться к внешним условиям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039F110-40F0-4BEB-F0EC-4B71E0A2F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79714"/>
            <a:ext cx="12190413" cy="566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4D6ED9AE-2030-6847-98F1-0CC9138E7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1" y="992340"/>
            <a:ext cx="10971372" cy="5144573"/>
          </a:xfrm>
        </p:spPr>
        <p:txBody>
          <a:bodyPr>
            <a:normAutofit lnSpcReduction="10000"/>
          </a:bodyPr>
          <a:lstStyle/>
          <a:p>
            <a:pPr marL="2039" lvl="0" indent="-2039">
              <a:spcBef>
                <a:spcPts val="0"/>
              </a:spcBef>
            </a:pPr>
            <a:r>
              <a:rPr lang="ru-RU" sz="2400" b="1" dirty="0"/>
              <a:t>Статьи расходов: </a:t>
            </a:r>
          </a:p>
          <a:p>
            <a:pPr marL="2039" lvl="0" indent="-2039">
              <a:spcBef>
                <a:spcPts val="0"/>
              </a:spcBef>
            </a:pPr>
            <a:endParaRPr lang="ru-RU" sz="2400" b="1" dirty="0"/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Оплата труда – </a:t>
            </a:r>
            <a:r>
              <a:rPr lang="ru-RU" sz="2400" b="1" dirty="0">
                <a:solidFill>
                  <a:schemeClr val="tx1"/>
                </a:solidFill>
              </a:rPr>
              <a:t>4</a:t>
            </a:r>
            <a:r>
              <a:rPr lang="ru-RU" sz="2400" b="1" dirty="0"/>
              <a:t> 2</a:t>
            </a:r>
            <a:r>
              <a:rPr lang="ru-RU" sz="2400" b="1" dirty="0">
                <a:solidFill>
                  <a:schemeClr val="tx1"/>
                </a:solidFill>
              </a:rPr>
              <a:t>00 000 рублей </a:t>
            </a:r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Расходы на закупку оборудования – </a:t>
            </a:r>
            <a:r>
              <a:rPr lang="ru-RU" sz="2400" b="1" dirty="0"/>
              <a:t>4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/>
              <a:t>5</a:t>
            </a:r>
            <a:r>
              <a:rPr lang="ru-RU" sz="2400" b="1" dirty="0">
                <a:solidFill>
                  <a:schemeClr val="tx1"/>
                </a:solidFill>
              </a:rPr>
              <a:t>00 000 рублей </a:t>
            </a:r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Накладные расходы – </a:t>
            </a:r>
            <a:r>
              <a:rPr lang="ru-RU" sz="2400" b="1" dirty="0">
                <a:solidFill>
                  <a:schemeClr val="tx1"/>
                </a:solidFill>
              </a:rPr>
              <a:t>1 </a:t>
            </a:r>
            <a:r>
              <a:rPr lang="ru-RU" sz="2400" b="1" dirty="0"/>
              <a:t>3</a:t>
            </a:r>
            <a:r>
              <a:rPr lang="ru-RU" sz="2400" b="1" dirty="0">
                <a:solidFill>
                  <a:schemeClr val="tx1"/>
                </a:solidFill>
              </a:rPr>
              <a:t>00 000 рублей</a:t>
            </a:r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endParaRPr lang="ru-RU" sz="2400" dirty="0"/>
          </a:p>
          <a:p>
            <a:pPr marL="0" lvl="0" indent="0">
              <a:spcBef>
                <a:spcPts val="0"/>
              </a:spcBef>
            </a:pPr>
            <a:r>
              <a:rPr lang="ru-RU" sz="2400" dirty="0"/>
              <a:t>Общая стоимость проекта </a:t>
            </a:r>
            <a:r>
              <a:rPr lang="ru-RU" sz="2400" b="1" dirty="0"/>
              <a:t>–</a:t>
            </a:r>
            <a:r>
              <a:rPr lang="ru-RU" sz="2400" dirty="0"/>
              <a:t> </a:t>
            </a:r>
            <a:r>
              <a:rPr lang="ru-RU" sz="2400" b="1" dirty="0"/>
              <a:t>10 000 000 рублей </a:t>
            </a:r>
          </a:p>
          <a:p>
            <a:pPr marL="0" lvl="0" indent="0">
              <a:spcBef>
                <a:spcPts val="0"/>
              </a:spcBef>
            </a:pPr>
            <a:endParaRPr lang="ru-RU" sz="2400" dirty="0"/>
          </a:p>
          <a:p>
            <a:pPr marL="0" lvl="0" indent="0">
              <a:spcBef>
                <a:spcPts val="0"/>
              </a:spcBef>
            </a:pPr>
            <a:r>
              <a:rPr lang="ru-RU" sz="2400" b="1" dirty="0"/>
              <a:t>Срок окупаемости: 4</a:t>
            </a:r>
            <a:r>
              <a:rPr lang="ru-RU" sz="2400" dirty="0"/>
              <a:t> </a:t>
            </a:r>
            <a:r>
              <a:rPr lang="ru-RU" sz="2400" b="1" dirty="0"/>
              <a:t>года</a:t>
            </a:r>
            <a:r>
              <a:rPr lang="ru-RU" sz="2400" dirty="0"/>
              <a:t> </a:t>
            </a:r>
          </a:p>
          <a:p>
            <a:pPr marL="0" lvl="0" indent="0">
              <a:spcBef>
                <a:spcPts val="0"/>
              </a:spcBef>
            </a:pPr>
            <a:endParaRPr lang="ru-RU" sz="2400" dirty="0"/>
          </a:p>
          <a:p>
            <a:pPr marL="0" lvl="0" indent="0">
              <a:spcBef>
                <a:spcPts val="0"/>
              </a:spcBef>
            </a:pPr>
            <a:r>
              <a:rPr lang="ru-RU" sz="2400" b="1" dirty="0"/>
              <a:t>Инвестор получает: </a:t>
            </a:r>
          </a:p>
          <a:p>
            <a:pPr marL="0" lvl="0" indent="0">
              <a:spcBef>
                <a:spcPts val="0"/>
              </a:spcBef>
            </a:pPr>
            <a:endParaRPr lang="ru-RU" sz="2400" b="1" dirty="0"/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sz="2400" dirty="0"/>
              <a:t>Бесплатное пользование системы </a:t>
            </a:r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sz="2400" dirty="0"/>
              <a:t>Рекламу</a:t>
            </a:r>
          </a:p>
          <a:p>
            <a:pPr marL="342900" lvl="0" indent="-342900">
              <a:spcBef>
                <a:spcPts val="0"/>
              </a:spcBef>
              <a:buClr>
                <a:srgbClr val="000000"/>
              </a:buClr>
              <a:buSzPts val="2300"/>
              <a:buFont typeface="Arial" pitchFamily="34"/>
              <a:buChar char="•"/>
            </a:pPr>
            <a:r>
              <a:rPr lang="ru-RU" sz="2400" dirty="0"/>
              <a:t>Процент продаж в течении следующих лет сотрудничества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2575611" cy="77701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7DD6E2-FF67-7315-7852-DD66C46F8C9F}"/>
              </a:ext>
            </a:extLst>
          </p:cNvPr>
          <p:cNvSpPr txBox="1"/>
          <p:nvPr/>
        </p:nvSpPr>
        <p:spPr>
          <a:xfrm>
            <a:off x="798443" y="5314466"/>
            <a:ext cx="27392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Черняев Демьян Денисович </a:t>
            </a:r>
          </a:p>
          <a:p>
            <a:r>
              <a:rPr lang="ru-RU" sz="1600" dirty="0"/>
              <a:t>Лидер команды</a:t>
            </a:r>
          </a:p>
          <a:p>
            <a:r>
              <a:rPr lang="ru-RU" sz="1600" dirty="0"/>
              <a:t>+79005035430</a:t>
            </a:r>
            <a:br>
              <a:rPr lang="ru-RU" sz="1600" dirty="0"/>
            </a:br>
            <a:r>
              <a:rPr lang="en-US" sz="1600" dirty="0"/>
              <a:t>chernyaevdema@mail.ru</a:t>
            </a:r>
            <a:endParaRPr lang="ru-RU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59AB85-C0DD-1F50-7BA8-D86E01BE2CAF}"/>
              </a:ext>
            </a:extLst>
          </p:cNvPr>
          <p:cNvSpPr txBox="1"/>
          <p:nvPr/>
        </p:nvSpPr>
        <p:spPr>
          <a:xfrm>
            <a:off x="827067" y="2657528"/>
            <a:ext cx="1944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Куликова Татьяна Алексеевна  Спикер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722535-60BA-5C60-AA4C-6B025BD2C5DA}"/>
              </a:ext>
            </a:extLst>
          </p:cNvPr>
          <p:cNvSpPr txBox="1"/>
          <p:nvPr/>
        </p:nvSpPr>
        <p:spPr>
          <a:xfrm>
            <a:off x="8935345" y="5820259"/>
            <a:ext cx="1833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Рослова Наталья Евгеньевна  Интегратор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DCB0AD-0311-AC5F-7597-D850EDFB910F}"/>
              </a:ext>
            </a:extLst>
          </p:cNvPr>
          <p:cNvSpPr txBox="1"/>
          <p:nvPr/>
        </p:nvSpPr>
        <p:spPr>
          <a:xfrm>
            <a:off x="8850882" y="2830217"/>
            <a:ext cx="21024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Белихина</a:t>
            </a:r>
            <a:r>
              <a:rPr lang="ru-RU" sz="1600" dirty="0"/>
              <a:t> Светлана Сергеевна  Советник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F9EE8B-E648-8BEB-3185-C36345175973}"/>
              </a:ext>
            </a:extLst>
          </p:cNvPr>
          <p:cNvSpPr txBox="1"/>
          <p:nvPr/>
        </p:nvSpPr>
        <p:spPr>
          <a:xfrm>
            <a:off x="4586408" y="5797641"/>
            <a:ext cx="2189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Кораблёва Анастасия Романова</a:t>
            </a:r>
            <a:r>
              <a:rPr lang="en-US" sz="1600" dirty="0"/>
              <a:t> </a:t>
            </a:r>
            <a:r>
              <a:rPr lang="ru-RU" sz="1600" dirty="0"/>
              <a:t>Критик</a:t>
            </a:r>
          </a:p>
        </p:txBody>
      </p:sp>
      <p:sp>
        <p:nvSpPr>
          <p:cNvPr id="9" name="AutoShape 2" descr="Шихов Артем Александрович">
            <a:extLst>
              <a:ext uri="{FF2B5EF4-FFF2-40B4-BE49-F238E27FC236}">
                <a16:creationId xmlns:a16="http://schemas.microsoft.com/office/drawing/2014/main" id="{236BABB1-3DEE-0B1A-65A4-79BD513C69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2013" y="3276600"/>
            <a:ext cx="2450842" cy="245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2" descr="Шабалов Виктор Александрович">
            <a:extLst>
              <a:ext uri="{FF2B5EF4-FFF2-40B4-BE49-F238E27FC236}">
                <a16:creationId xmlns:a16="http://schemas.microsoft.com/office/drawing/2014/main" id="{C7765AC3-F9C3-EEE8-BF85-03114369F5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2013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" name="Рисунок 21" descr="Изображение выглядит как человек, одежда, Человеческое лицо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726CB700-6A05-0549-815C-213E8C8AE2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43" y="967290"/>
            <a:ext cx="1690238" cy="1690238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Человеческое лицо, человек, снимок экран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4CC37E99-1B83-F97B-6F86-884E91009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00" y="3535987"/>
            <a:ext cx="1727188" cy="1727188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Человеческое лицо, человек, одежда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8872802F-B1E3-B4F7-C696-BD323144FF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466" y="4057162"/>
            <a:ext cx="1690238" cy="1690238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Человеческое лицо, губа, человек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997A025F-26A9-CE86-AB66-771A0EF1A5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098" y="1051018"/>
            <a:ext cx="1760525" cy="1760525"/>
          </a:xfrm>
          <a:prstGeom prst="rect">
            <a:avLst/>
          </a:prstGeom>
        </p:spPr>
      </p:pic>
      <p:pic>
        <p:nvPicPr>
          <p:cNvPr id="30" name="Рисунок 29" descr="Изображение выглядит как человек, Человеческое лицо, улыбка, портрет&#10;&#10;Автоматически созданное описание">
            <a:extLst>
              <a:ext uri="{FF2B5EF4-FFF2-40B4-BE49-F238E27FC236}">
                <a16:creationId xmlns:a16="http://schemas.microsoft.com/office/drawing/2014/main" id="{0E1B2A64-26AD-7820-E886-89EB04F54D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124" y="3805064"/>
            <a:ext cx="1833499" cy="183349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2D7D303-7BDB-713C-4561-690CDEA7B37D}"/>
              </a:ext>
            </a:extLst>
          </p:cNvPr>
          <p:cNvSpPr txBox="1"/>
          <p:nvPr/>
        </p:nvSpPr>
        <p:spPr>
          <a:xfrm>
            <a:off x="4586408" y="2725011"/>
            <a:ext cx="32089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dirty="0"/>
              <a:t>Шабалов Виктор </a:t>
            </a:r>
            <a:r>
              <a:rPr lang="ru-RU" sz="1600" i="0" dirty="0">
                <a:solidFill>
                  <a:srgbClr val="252424"/>
                </a:solidFill>
                <a:effectLst/>
              </a:rPr>
              <a:t>Александрович</a:t>
            </a:r>
          </a:p>
          <a:p>
            <a:r>
              <a:rPr lang="ru-RU" sz="1600" dirty="0"/>
              <a:t>Доцент кафедры КФС Проектный наставник</a:t>
            </a:r>
          </a:p>
          <a:p>
            <a:r>
              <a:rPr lang="en-US" sz="1600" dirty="0"/>
              <a:t>vashabalov@chsu.ru</a:t>
            </a:r>
            <a:endParaRPr lang="ru-RU" sz="1600" dirty="0"/>
          </a:p>
        </p:txBody>
      </p:sp>
      <p:pic>
        <p:nvPicPr>
          <p:cNvPr id="33" name="Рисунок 32" descr="Изображение выглядит как человек, защитные очки, Человеческое лиц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39BEC8D5-DEC3-F6D4-F992-E120F62523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08" y="962542"/>
            <a:ext cx="1838296" cy="183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http://schemas.microsoft.com/office/2006/metadata/properties"/>
    <ds:schemaRef ds:uri="http://www.w3.org/2000/xmlns/"/>
    <ds:schemaRef ds:uri="2b9d9955-93fb-4bd4-bcdb-8e7ddc259c20"/>
    <ds:schemaRef ds:uri="http://schemas.microsoft.com/office/infopath/2007/PartnerControls"/>
    <ds:schemaRef ds:uri="4c612441-9502-4d03-96ef-459065c861af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2b9d9955-93fb-4bd4-bcdb-8e7ddc259c20"/>
    <ds:schemaRef ds:uri="4c612441-9502-4d03-96ef-459065c861a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3580</TotalTime>
  <Words>531</Words>
  <Application>Microsoft Office PowerPoint</Application>
  <PresentationFormat>Произвольный</PresentationFormat>
  <Paragraphs>128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Презентация</vt:lpstr>
      <vt:lpstr>Разработка и внедрение самооптимизируемой системы интеллектуального освещения на основе учебного контекста в классе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Демьян Черняев</cp:lastModifiedBy>
  <cp:revision>329</cp:revision>
  <dcterms:created xsi:type="dcterms:W3CDTF">2022-04-04T12:37:27Z</dcterms:created>
  <dcterms:modified xsi:type="dcterms:W3CDTF">2023-12-13T19:14:21Z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