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F2B1191-A4D2-447C-82B9-54CAFC3190C5}">
  <a:tblStyle styleId="{4F2B1191-A4D2-447C-82B9-54CAFC3190C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4660"/>
  </p:normalViewPr>
  <p:slideViewPr>
    <p:cSldViewPr snapToGrid="0">
      <p:cViewPr>
        <p:scale>
          <a:sx n="156" d="100"/>
          <a:sy n="156" d="100"/>
        </p:scale>
        <p:origin x="-462" y="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05216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2" name="Google Shape;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title"/>
          </p:nvPr>
        </p:nvSpPr>
        <p:spPr>
          <a:xfrm>
            <a:off x="456817" y="1496586"/>
            <a:ext cx="46557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 dirty="0" err="1" smtClean="0">
                <a:solidFill>
                  <a:schemeClr val="dk1"/>
                </a:solidFill>
              </a:rPr>
              <a:t>SummerArt</a:t>
            </a:r>
            <a:endParaRPr sz="3100" dirty="0"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1"/>
          </p:nvPr>
        </p:nvSpPr>
        <p:spPr>
          <a:xfrm>
            <a:off x="456817" y="2287950"/>
            <a:ext cx="38253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lnSpc>
                <a:spcPct val="100000"/>
              </a:lnSpc>
              <a:buClr>
                <a:srgbClr val="000000"/>
              </a:buClr>
              <a:buSzPts val="1100"/>
              <a:buNone/>
            </a:pPr>
            <a:r>
              <a:rPr lang="ru-RU" dirty="0">
                <a:latin typeface="Raleway Medium"/>
                <a:ea typeface="Raleway Medium"/>
                <a:cs typeface="Raleway Medium"/>
                <a:sym typeface="Raleway Medium"/>
              </a:rPr>
              <a:t>Летний лагерь при Костромском государственном университете в Институте культуры и искусств</a:t>
            </a:r>
            <a:endParaRPr lang="ru-RU" dirty="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60" name="Google Shape;60;p12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2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2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2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6874" y="359865"/>
            <a:ext cx="1314475" cy="44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52139" y="232265"/>
            <a:ext cx="897025" cy="7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" name="Google Shape;6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3525" y="308475"/>
            <a:ext cx="819400" cy="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7494444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7494444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0" y="1197244"/>
            <a:ext cx="3545769" cy="72900"/>
            <a:chOff x="0" y="692501"/>
            <a:chExt cx="2624940" cy="97200"/>
          </a:xfrm>
        </p:grpSpPr>
        <p:sp>
          <p:nvSpPr>
            <p:cNvPr id="81" name="Google Shape;81;p1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Helvetica Neue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-88475" y="2522975"/>
            <a:ext cx="7022700" cy="2569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масштаб решаемой задачи 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региональный;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какая польза решения данной задачи для университета/региона/России/ конкретных 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предприятий</a:t>
            </a:r>
            <a:b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Дополнительное образование детей и подростков;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тенденции/тренды отрасли, которые подтверждают важность решения 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задачи – новая мода на рукоделие, творчество в сфере искусства среди молодежи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какие научно-технологические заделы и компетенции имеются для решения 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задачи - ---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6818" y="2292096"/>
            <a:ext cx="7993200" cy="239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indent="-317500">
              <a:buClr>
                <a:schemeClr val="dk1"/>
              </a:buClr>
              <a:buSzPts val="1400"/>
            </a:pPr>
            <a:r>
              <a:rPr lang="ru" sz="1400" i="1" dirty="0">
                <a:solidFill>
                  <a:srgbClr val="132C40"/>
                </a:solidFill>
              </a:rPr>
              <a:t>Кто первым купит ваш </a:t>
            </a:r>
            <a:r>
              <a:rPr lang="ru" sz="1400" i="1" dirty="0" smtClean="0">
                <a:solidFill>
                  <a:srgbClr val="132C40"/>
                </a:solidFill>
              </a:rPr>
              <a:t>продукт?</a:t>
            </a:r>
            <a:r>
              <a:rPr lang="en-US" sz="1400" i="1" dirty="0">
                <a:solidFill>
                  <a:srgbClr val="132C40"/>
                </a:solidFill>
              </a:rPr>
              <a:t/>
            </a:r>
            <a:br>
              <a:rPr lang="en-US" sz="1400" i="1" dirty="0">
                <a:solidFill>
                  <a:srgbClr val="132C40"/>
                </a:solidFill>
              </a:rPr>
            </a:br>
            <a:r>
              <a:rPr lang="ru-RU" sz="1400" dirty="0" smtClean="0">
                <a:latin typeface="Raleway Medium"/>
                <a:ea typeface="Raleway Medium"/>
                <a:cs typeface="Raleway Medium"/>
                <a:sym typeface="Raleway Medium"/>
              </a:rPr>
              <a:t>Родители</a:t>
            </a:r>
            <a:r>
              <a:rPr lang="ru-RU" sz="1400" dirty="0">
                <a:latin typeface="Raleway Medium"/>
                <a:ea typeface="Raleway Medium"/>
                <a:cs typeface="Raleway Medium"/>
                <a:sym typeface="Raleway Medium"/>
              </a:rPr>
              <a:t>, которые заинтересованы в развитии и полезном досуге своих </a:t>
            </a:r>
            <a:r>
              <a:rPr lang="ru-RU" sz="1400" dirty="0" smtClean="0">
                <a:latin typeface="Raleway Medium"/>
                <a:ea typeface="Raleway Medium"/>
                <a:cs typeface="Raleway Medium"/>
                <a:sym typeface="Raleway Medium"/>
              </a:rPr>
              <a:t>детей</a:t>
            </a:r>
            <a:endParaRPr sz="1400" i="1" dirty="0">
              <a:solidFill>
                <a:srgbClr val="132C40"/>
              </a:solidFill>
            </a:endParaRPr>
          </a:p>
          <a:p>
            <a:pPr indent="-317500">
              <a:buClr>
                <a:schemeClr val="dk1"/>
              </a:buClr>
              <a:buSzPts val="1400"/>
            </a:pPr>
            <a:r>
              <a:rPr lang="ru" sz="1400" i="1" dirty="0">
                <a:solidFill>
                  <a:srgbClr val="132C40"/>
                </a:solidFill>
              </a:rPr>
              <a:t>Приведите конкретные характеристики сегмента клиентов, с которым будете работать: контекст, ситуацию, потери</a:t>
            </a:r>
            <a:r>
              <a:rPr lang="ru" sz="1400" i="1" dirty="0" smtClean="0">
                <a:solidFill>
                  <a:srgbClr val="132C40"/>
                </a:solidFill>
              </a:rPr>
              <a:t>.</a:t>
            </a:r>
            <a:r>
              <a:rPr lang="en-US" sz="1400" i="1" dirty="0" smtClean="0">
                <a:solidFill>
                  <a:srgbClr val="132C40"/>
                </a:solidFill>
              </a:rPr>
              <a:t/>
            </a:r>
            <a:br>
              <a:rPr lang="en-US" sz="1400" i="1" dirty="0" smtClean="0">
                <a:solidFill>
                  <a:srgbClr val="132C40"/>
                </a:solidFill>
              </a:rPr>
            </a:br>
            <a:r>
              <a:rPr lang="ru-RU" sz="1400" dirty="0">
                <a:latin typeface="Raleway Medium"/>
                <a:ea typeface="Raleway Medium"/>
                <a:cs typeface="Raleway Medium"/>
                <a:sym typeface="Raleway Medium"/>
              </a:rPr>
              <a:t>У родителей не хватает времени на организацию летнего досуга для ребёнка, дети зачастую предоставлены самому себе. </a:t>
            </a:r>
            <a:br>
              <a:rPr lang="ru-RU" sz="1400" dirty="0"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-RU" sz="1400" dirty="0">
                <a:latin typeface="Raleway Medium"/>
                <a:ea typeface="Raleway Medium"/>
                <a:cs typeface="Raleway Medium"/>
                <a:sym typeface="Raleway Medium"/>
              </a:rPr>
              <a:t>У родителей при поиске организаций, занимающихся летним досугом могут возникнуть проблемы, очень часто о подобных лагерях родители узнают лишь через преподавателей в художественных и образовательных школах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sz="1400" i="1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380550" y="2434575"/>
            <a:ext cx="8324538" cy="3643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546100" lvl="0" indent="-342900">
              <a:lnSpc>
                <a:spcPct val="115000"/>
              </a:lnSpc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клиента, которую вы решаете; </a:t>
            </a:r>
            <a:r>
              <a:rPr lang="ru-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родителей не хватает времени на организацию летнего досуга для ребёнка, дети зачастую предоставлены самому себе. </a:t>
            </a:r>
            <a:br>
              <a:rPr lang="ru-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родителей при поиске организаций, занимающихся летним досугом могут возникнуть проблемы, очень часто о подобных лагерях родители узнают лишь через преподавателей в художественных и образовательных школах</a:t>
            </a:r>
          </a:p>
          <a:p>
            <a:pPr marL="5461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существующих вариантов решения 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недостаточно. Всегда существуют непредвиденные ситуации, которые орагнизаторы не могут предсказать – болезнь, нехватка денежных средств, отсутствие времени. Мы можем лишь предложить наилучшую альтернативу, но не решить все сопутствующие проблемы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3133828" cy="1502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3898729" y="166271"/>
            <a:ext cx="5118900" cy="5758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en-US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SummerART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Ученикам художественной школы, детям, интересующимся саморазвитием и творчеством, студентам, заинтересованным в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саморазвитии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летнего интересного досуга и необходимости занять подростков вместо постоянного виртуального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общения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Решает проблему дефицита живого общения среди подростков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Помогает подростку творчески </a:t>
            </a:r>
            <a:r>
              <a:rPr lang="ru-RU" sz="12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самовыражаться</a:t>
            </a:r>
            <a:endParaRPr lang="ru-RU"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3. Развивают креативность у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подростков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Разнообразие общения и новые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знакомства2.Новые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связи в институте культуры и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искусств3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Веселый досуг и интересные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мастер-классы4.Атмосферная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обстановка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V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Культурное развитие, знакомство с новыми техниками в живописи и рисунке, декоративном прикладном искусстве и развитие креативных способностей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8" name="Google Shape;13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456750" y="2586975"/>
            <a:ext cx="5512800" cy="23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Что делаем, какой продукт?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 будет производится продукт?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какой технологии работает наш продукт?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Описать применение технологии.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Характеристики технологии и фичи*.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*Фича - фишка, особенность продукта.</a:t>
            </a:r>
            <a:endParaRPr sz="1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p17"/>
          <p:cNvSpPr txBox="1">
            <a:spLocks noGrp="1"/>
          </p:cNvSpPr>
          <p:nvPr>
            <p:ph type="body" idx="1"/>
          </p:nvPr>
        </p:nvSpPr>
        <p:spPr>
          <a:xfrm>
            <a:off x="5618050" y="1981200"/>
            <a:ext cx="2664600" cy="180946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фото, картинка, </a:t>
            </a:r>
            <a:endParaRPr>
              <a:solidFill>
                <a:srgbClr val="132C4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схема предполагаемого продукта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40" y="1798319"/>
            <a:ext cx="3261360" cy="207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530725" y="2368100"/>
            <a:ext cx="6513900" cy="249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Какое оборудование, помещения и программное обеспечение нужны для производства продукта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r>
              <a:rPr lang="ru-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удитория, мастерска с худ. </a:t>
            </a:r>
            <a:r>
              <a:rPr lang="ru-RU" i="1" dirty="0" smtClean="0"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ru" i="1" dirty="0" smtClean="0">
                <a:latin typeface="Raleway"/>
                <a:ea typeface="Raleway"/>
                <a:cs typeface="Raleway"/>
                <a:sym typeface="Raleway"/>
              </a:rPr>
              <a:t>нвентарем, оборудованием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материалы, расходники и другие ресурсы потребуются для производства 1 шт. продукта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r>
              <a:rPr lang="ru-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умага А3 формат, акварель, кисти, ткань, гуашь, краски по ткани и др.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технологические операции и действия нужно выполнить для производства 1 шт. продукта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r>
              <a:rPr lang="ru-RU" i="1" dirty="0" smtClean="0"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i="1" dirty="0" smtClean="0">
                <a:latin typeface="Raleway"/>
                <a:ea typeface="Raleway"/>
                <a:cs typeface="Raleway"/>
                <a:sym typeface="Raleway"/>
              </a:rPr>
              <a:t>рослушать лекцию по созданию продукта, повторить алгоритм за вожатым лагеря</a:t>
            </a:r>
            <a:endParaRPr sz="1400" b="0" i="1" u="none" strike="noStrike" cap="none" dirty="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18"/>
          <p:cNvSpPr txBox="1">
            <a:spLocks noGrp="1"/>
          </p:cNvSpPr>
          <p:nvPr>
            <p:ph type="title"/>
          </p:nvPr>
        </p:nvSpPr>
        <p:spPr>
          <a:xfrm>
            <a:off x="3755250" y="15365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457200" y="1971024"/>
            <a:ext cx="8029500" cy="20559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ОПИШИТЕ РЫНОК В 5 ПРЕДЛОЖЕНИЯХ?</a:t>
            </a:r>
            <a:endParaRPr sz="1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(B2C, B2B, B2G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b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Бизнес для клиента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человек/компаний наша ЦА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r>
              <a:rPr lang="ru-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 1 до ....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будет стоить наше решение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 ---</a:t>
            </a:r>
            <a:b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</a:t>
            </a: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человек/компаний реально купят наш продукт в первый год (доля от п.1</a:t>
            </a:r>
            <a:r>
              <a:rPr lang="ru" sz="1400" b="0" i="1" u="none" strike="noStrike" cap="none" dirty="0" smtClea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lang="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заработаем в первый год - п.3 умножим на п.4. </a:t>
            </a:r>
            <a:endParaRPr sz="1400" b="0" i="1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488944" y="2340288"/>
            <a:ext cx="69366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 (как прямых, так и косвенных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).</a:t>
            </a:r>
            <a:b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Другие группы, участвующие в программе, другие лагеря при художественных школах и студиях</a:t>
            </a:r>
            <a:endParaRPr sz="1400" b="0" i="1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Опишите ваше преимущество, за счет чего вы сможете преодолеть конкурентов или отстроиться от них.</a:t>
            </a:r>
            <a:b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0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/>
          <p:nvPr/>
        </p:nvSpPr>
        <p:spPr>
          <a:xfrm>
            <a:off x="488944" y="2345556"/>
            <a:ext cx="6936600" cy="17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БИЗНЕС-МОДЕЛЬ*</a:t>
            </a:r>
            <a:r>
              <a:rPr lang="ru" sz="13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это описание того, как компания создает продукт, поставляет продукт и получает ценность для себя и для клиента</a:t>
            </a:r>
            <a:endParaRPr sz="13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3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Отвечаем на вопросы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продаем?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Кому продаем?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Какую пользу и выгоду получает клиент?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1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407625" y="4680300"/>
            <a:ext cx="8091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ru" sz="11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 txBox="1">
            <a:spLocks noGrp="1"/>
          </p:cNvSpPr>
          <p:nvPr>
            <p:ph type="title"/>
          </p:nvPr>
        </p:nvSpPr>
        <p:spPr>
          <a:xfrm>
            <a:off x="3755250" y="15365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22"/>
          <p:cNvSpPr txBox="1">
            <a:spLocks noGrp="1"/>
          </p:cNvSpPr>
          <p:nvPr>
            <p:ph type="body" idx="1"/>
          </p:nvPr>
        </p:nvSpPr>
        <p:spPr>
          <a:xfrm>
            <a:off x="456824" y="2340275"/>
            <a:ext cx="70899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22"/>
          <p:cNvSpPr txBox="1">
            <a:spLocks noGrp="1"/>
          </p:cNvSpPr>
          <p:nvPr>
            <p:ph type="title"/>
          </p:nvPr>
        </p:nvSpPr>
        <p:spPr>
          <a:xfrm>
            <a:off x="3755250" y="15365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14" name="Google Shape;214;p23"/>
          <p:cNvGraphicFramePr/>
          <p:nvPr>
            <p:extLst>
              <p:ext uri="{D42A27DB-BD31-4B8C-83A1-F6EECF244321}">
                <p14:modId xmlns:p14="http://schemas.microsoft.com/office/powerpoint/2010/main" val="1878118737"/>
              </p:ext>
            </p:extLst>
          </p:nvPr>
        </p:nvGraphicFramePr>
        <p:xfrm>
          <a:off x="456810" y="1988425"/>
          <a:ext cx="7942700" cy="1935390"/>
        </p:xfrm>
        <a:graphic>
          <a:graphicData uri="http://schemas.openxmlformats.org/drawingml/2006/table">
            <a:tbl>
              <a:tblPr>
                <a:noFill/>
                <a:tableStyleId>{4F2B1191-A4D2-447C-82B9-54CAFC3190C5}</a:tableStyleId>
              </a:tblPr>
              <a:tblGrid>
                <a:gridCol w="1985675"/>
                <a:gridCol w="1206450"/>
                <a:gridCol w="2764900"/>
                <a:gridCol w="1985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Мария Антоновна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Лплан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идер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Организовывать работу команды в рамках проекта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Алина </a:t>
                      </a: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Легкопытова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Помощник лидера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Помогать организовывать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работу команды, заменять лидера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Долгих Варвара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делопроизводитель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Давать рекомендации, делать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5" name="Google Shape;215;p23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23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28" name="Google Shape;228;p2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2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2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2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2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две-три недели.</a:t>
            </a:r>
            <a:endParaRPr sz="1400" b="0" i="1" u="none" strike="noStrike" cap="none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"/>
          <p:cNvSpPr txBox="1">
            <a:spLocks noGrp="1"/>
          </p:cNvSpPr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 запрос к </a:t>
            </a:r>
            <a:endParaRPr sz="1400" i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партнерам (нужны ресурсы, доступ к оборудованию, экспертиза и т.п.)</a:t>
            </a:r>
            <a:endParaRPr sz="1400" i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инвесторам, фондам  (сколько денег нужно, на что)</a:t>
            </a:r>
            <a:endParaRPr sz="1400" i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университету (экспертиза, доступ к оборудованию/лаборатории и тп)</a:t>
            </a: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Опишите, какой результат будет получен при получении этих ресурсов.</a:t>
            </a:r>
            <a:endParaRPr sz="1400" i="1"/>
          </a:p>
        </p:txBody>
      </p:sp>
      <p:sp>
        <p:nvSpPr>
          <p:cNvPr id="243" name="Google Shape;243;p2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2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2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25"/>
          <p:cNvSpPr txBox="1">
            <a:spLocks noGrp="1"/>
          </p:cNvSpPr>
          <p:nvPr>
            <p:ph type="title"/>
          </p:nvPr>
        </p:nvSpPr>
        <p:spPr>
          <a:xfrm>
            <a:off x="3755250" y="15365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3" name="Google Shape;253;p2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Фото</a:t>
            </a:r>
            <a:endParaRPr sz="1400"/>
          </a:p>
        </p:txBody>
      </p:sp>
      <p:sp>
        <p:nvSpPr>
          <p:cNvPr id="254" name="Google Shape;254;p2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699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QR-код на ТГ или карточку с контактами</a:t>
            </a:r>
            <a:endParaRPr sz="1400"/>
          </a:p>
        </p:txBody>
      </p:sp>
      <p:sp>
        <p:nvSpPr>
          <p:cNvPr id="255" name="Google Shape;255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096" y="2383981"/>
            <a:ext cx="1517903" cy="194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75" y="2740980"/>
            <a:ext cx="1129475" cy="222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584</Words>
  <Application>Microsoft Office PowerPoint</Application>
  <PresentationFormat>Экран (16:9)</PresentationFormat>
  <Paragraphs>104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Simple Light</vt:lpstr>
      <vt:lpstr>SummerArt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Запрос 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SummerArt</dc:title>
  <dc:creator>User</dc:creator>
  <cp:lastModifiedBy>User</cp:lastModifiedBy>
  <cp:revision>5</cp:revision>
  <dcterms:modified xsi:type="dcterms:W3CDTF">2024-10-01T11:42:53Z</dcterms:modified>
</cp:coreProperties>
</file>