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58" r:id="rId3"/>
    <p:sldId id="259" r:id="rId4"/>
    <p:sldId id="268" r:id="rId5"/>
    <p:sldId id="260" r:id="rId6"/>
    <p:sldId id="262" r:id="rId7"/>
    <p:sldId id="261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SL" initials="X" lastIdx="1" clrIdx="0">
    <p:extLst>
      <p:ext uri="{19B8F6BF-5375-455C-9EA6-DF929625EA0E}">
        <p15:presenceInfo xmlns:p15="http://schemas.microsoft.com/office/powerpoint/2012/main" userId="XS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CB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Процент</a:t>
            </a:r>
            <a:r>
              <a:rPr lang="ru-RU" baseline="0" dirty="0"/>
              <a:t> сдачи ЕГЭ по физики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 высоким баллом ЕГЭ 80+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</c:v>
                </c:pt>
                <c:pt idx="1">
                  <c:v>19</c:v>
                </c:pt>
                <c:pt idx="2">
                  <c:v>13.8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7-42AB-BF6F-E9A0700882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Ненабрали минимальный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6.5</c:v>
                </c:pt>
                <c:pt idx="1">
                  <c:v>5.7</c:v>
                </c:pt>
                <c:pt idx="2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77-42AB-BF6F-E9A070088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8333503"/>
        <c:axId val="1028336831"/>
      </c:barChart>
      <c:catAx>
        <c:axId val="1028333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8336831"/>
        <c:crosses val="autoZero"/>
        <c:auto val="1"/>
        <c:lblAlgn val="ctr"/>
        <c:lblOffset val="100"/>
        <c:noMultiLvlLbl val="0"/>
      </c:catAx>
      <c:valAx>
        <c:axId val="1028336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8333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72877-0F3B-4040-875F-56A601025F4E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F2964-0E5D-4530-8357-BA72F0BCF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F2964-0E5D-4530-8357-BA72F0BCFB4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8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D64D-BD9F-4615-A846-0E8B65486DCC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182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B045-51F1-4E4C-95F0-4FF9340CF6F7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96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2C64A-74F1-49E9-941F-02E43730808D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859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ED50-E3AD-4D83-9031-19A7C915E6AC}" type="datetime1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35B4-DA13-40F8-BCA9-B070EAF941C1}" type="datetime1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5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0A3E-ABB0-4291-B658-94F27792B194}" type="datetime1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8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C7A8-10FD-4B63-BCB8-24CCEFB95A3B}" type="datetime1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5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B73-4238-4482-AD27-B708C7F7E47A}" type="datetime1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62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3C5C6-F646-4A44-B424-7F17BEC1DC76}" type="datetime1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60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2E366-4FDC-4FB8-982C-ACE964118A6A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5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AA68-6A8D-4B74-BED1-E86CD977BFC2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933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3E848-E78C-4B55-8811-E475D54EBB4C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65940-FB3E-434A-872B-69B83B7E6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6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D25B44-7124-4299-B690-3AC77DCC1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47AB39-C60E-47E3-847F-4E0290314E9E}"/>
              </a:ext>
            </a:extLst>
          </p:cNvPr>
          <p:cNvSpPr/>
          <p:nvPr/>
        </p:nvSpPr>
        <p:spPr>
          <a:xfrm>
            <a:off x="162559" y="3576645"/>
            <a:ext cx="3291840" cy="573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0DFC56A-2D21-4F5D-B256-A0CE07FBBF85}"/>
              </a:ext>
            </a:extLst>
          </p:cNvPr>
          <p:cNvSpPr/>
          <p:nvPr/>
        </p:nvSpPr>
        <p:spPr>
          <a:xfrm>
            <a:off x="162560" y="2541282"/>
            <a:ext cx="5360054" cy="927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двойник магнитного поля постоянных магнитов с дополненной реальностью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A35420-34F6-4A1D-A4B9-DF70CE3A47B7}"/>
              </a:ext>
            </a:extLst>
          </p:cNvPr>
          <p:cNvSpPr/>
          <p:nvPr/>
        </p:nvSpPr>
        <p:spPr>
          <a:xfrm>
            <a:off x="162560" y="4193529"/>
            <a:ext cx="5360054" cy="19402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1.Никитин Сергей ПСЖ.3-23-2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2.Леонтьев Данил ПСЖ.3-23-2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3.Кудряшева Вероника ПСЖ.3-23-2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4.Келлер Светлана ПСЖ. 3-23-1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5.Матуев Михаил ПСЖ.3-23-2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E1FA75F-6D15-4FDF-BE41-D17EA9A24196}"/>
              </a:ext>
            </a:extLst>
          </p:cNvPr>
          <p:cNvSpPr/>
          <p:nvPr/>
        </p:nvSpPr>
        <p:spPr>
          <a:xfrm>
            <a:off x="162559" y="1791330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056F78-9F4B-48DC-AD1E-A2A240DBE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67" y="742384"/>
            <a:ext cx="4297072" cy="5903913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A7C5FA3-069E-44DF-A524-7F742CA0E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41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919" y="914400"/>
            <a:ext cx="11915751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Проблемой учебных заведении является низкое качества информации, которой недостаточно для понимания учебного материала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19" y="1678764"/>
            <a:ext cx="11915750" cy="1961156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271463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Причинами проблемы является:</a:t>
            </a:r>
          </a:p>
          <a:p>
            <a:pPr marL="84138" indent="12700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Отсутствие практики (нет каких либо стендов для нее)</a:t>
            </a:r>
            <a:r>
              <a:rPr lang="en-US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altLang="ru-RU" sz="2000" b="1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138" indent="12700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Высокая цена на стенды для практики;</a:t>
            </a:r>
          </a:p>
          <a:p>
            <a:pPr marL="84138" indent="12700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Сложные темы для которых требуется несколько уроков для объяснения;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11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F9697D-67C3-4BC3-8C96-02217A1E5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65940-FB3E-434A-872B-69B83B7E6D97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4211B42-D37F-449D-A81A-EC31F87CDD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379146"/>
              </p:ext>
            </p:extLst>
          </p:nvPr>
        </p:nvGraphicFramePr>
        <p:xfrm>
          <a:off x="548686" y="3114966"/>
          <a:ext cx="8417289" cy="324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1920" y="888867"/>
            <a:ext cx="833826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5600" algn="just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Решением станет наш учебный стенд  для повышения понимание тем по физики    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3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0" y="2092694"/>
            <a:ext cx="7234843" cy="344931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lvl="2" indent="271463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 Стенд </a:t>
            </a:r>
            <a:r>
              <a:rPr lang="en-US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“</a:t>
            </a:r>
            <a:r>
              <a:rPr lang="ru-RU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Цифровой двойник магнитных полей</a:t>
            </a:r>
            <a:r>
              <a:rPr lang="en-US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”</a:t>
            </a:r>
            <a:r>
              <a:rPr lang="ru-RU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предназначен для образовательных целей по темам физики </a:t>
            </a:r>
            <a:r>
              <a:rPr lang="en-US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“</a:t>
            </a:r>
            <a:r>
              <a:rPr lang="ru-RU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Магнитные поля</a:t>
            </a:r>
            <a:r>
              <a:rPr lang="en-US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”</a:t>
            </a:r>
            <a:endParaRPr lang="ru-RU" altLang="ru-RU" sz="2000" b="1" dirty="0">
              <a:solidFill>
                <a:srgbClr val="2D8CB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  <a:p>
            <a:pPr marL="84138" lvl="2" indent="271463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alt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 Его функцией является показать работу, активность и изменение магнитных полей на практике что способствует лучшему понимания тем по физики</a:t>
            </a:r>
          </a:p>
          <a:p>
            <a:pPr marL="84138" lvl="2" indent="271463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altLang="ru-RU" sz="2000" b="1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2568F7-1CB4-423D-997E-015A0D0A14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931" y="1630681"/>
            <a:ext cx="3044537" cy="40593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 cmpd="sng">
            <a:solidFill>
              <a:schemeClr val="accent1"/>
            </a:solidFill>
            <a:bevel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4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0" y="978831"/>
            <a:ext cx="6346613" cy="355091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271463" algn="ctr">
              <a:spcBef>
                <a:spcPts val="0"/>
              </a:spcBef>
              <a:buNone/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Технические характеристики</a:t>
            </a:r>
          </a:p>
          <a:p>
            <a:pPr marL="84138" indent="271463" algn="ctr">
              <a:spcBef>
                <a:spcPts val="0"/>
              </a:spcBef>
              <a:buNone/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Цифрового двойника</a:t>
            </a:r>
            <a:endParaRPr lang="en-US" sz="2000" b="1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138" indent="271463">
              <a:spcBef>
                <a:spcPts val="0"/>
              </a:spcBef>
              <a:buNone/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27038">
              <a:spcBef>
                <a:spcPts val="0"/>
              </a:spcBef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Конструкция состоит</a:t>
            </a:r>
            <a:r>
              <a:rPr lang="en-US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магнита, 3 датчика холла,</a:t>
            </a:r>
            <a:r>
              <a:rPr lang="en-US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плата, корпус</a:t>
            </a:r>
            <a:r>
              <a:rPr lang="en-US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“</a:t>
            </a: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рельса</a:t>
            </a:r>
            <a:r>
              <a:rPr lang="en-US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  <a:endParaRPr lang="ru-RU" sz="2000" b="1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7038">
              <a:spcBef>
                <a:spcPts val="0"/>
              </a:spcBef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Корпус будет выполнен из пластика на 3</a:t>
            </a:r>
            <a:r>
              <a:rPr lang="en-US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принтере;</a:t>
            </a:r>
          </a:p>
          <a:p>
            <a:pPr marL="427038">
              <a:spcBef>
                <a:spcPts val="0"/>
              </a:spcBef>
              <a:defRPr/>
            </a:pPr>
            <a:r>
              <a:rPr 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плату встроен экран для наблюдения изменения магнитных полей в реальном времени.</a:t>
            </a:r>
          </a:p>
          <a:p>
            <a:pPr marL="427038">
              <a:spcBef>
                <a:spcPts val="0"/>
              </a:spcBef>
              <a:defRPr/>
            </a:pPr>
            <a:endParaRPr lang="ru-RU" sz="2000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7038">
              <a:spcBef>
                <a:spcPts val="0"/>
              </a:spcBef>
              <a:defRPr/>
            </a:pPr>
            <a:endParaRPr lang="ru-RU" sz="2000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4138" indent="0">
              <a:spcBef>
                <a:spcPts val="0"/>
              </a:spcBef>
              <a:buNone/>
              <a:defRPr/>
            </a:pPr>
            <a:endParaRPr lang="ru-RU" sz="2000" dirty="0">
              <a:solidFill>
                <a:srgbClr val="0084B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40" y="1529080"/>
            <a:ext cx="4374553" cy="3280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1500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1921" y="914400"/>
            <a:ext cx="5427853" cy="931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388" indent="303213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рынке есть аналоги стендов для школ</a:t>
            </a:r>
            <a:r>
              <a:rPr lang="en-US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>
                <a:solidFill>
                  <a:srgbClr val="0084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 их цена желает лучшего </a:t>
            </a:r>
            <a:endParaRPr lang="ru-RU" sz="2000" b="1" i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10" name="Капля 9">
            <a:extLst>
              <a:ext uri="{FF2B5EF4-FFF2-40B4-BE49-F238E27FC236}">
                <a16:creationId xmlns:a16="http://schemas.microsoft.com/office/drawing/2014/main" id="{195AE68E-4B69-4F05-B996-1A1B65C04E16}"/>
              </a:ext>
            </a:extLst>
          </p:cNvPr>
          <p:cNvSpPr/>
          <p:nvPr/>
        </p:nvSpPr>
        <p:spPr>
          <a:xfrm>
            <a:off x="712099" y="1998732"/>
            <a:ext cx="5721069" cy="4357618"/>
          </a:xfrm>
          <a:prstGeom prst="teardrop">
            <a:avLst>
              <a:gd name="adj" fmla="val 9970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>
            <a:extLst>
              <a:ext uri="{FF2B5EF4-FFF2-40B4-BE49-F238E27FC236}">
                <a16:creationId xmlns:a16="http://schemas.microsoft.com/office/drawing/2014/main" id="{6FA5C1EC-DD24-45F1-8E8F-DB0C80267912}"/>
              </a:ext>
            </a:extLst>
          </p:cNvPr>
          <p:cNvSpPr/>
          <p:nvPr/>
        </p:nvSpPr>
        <p:spPr>
          <a:xfrm>
            <a:off x="1796432" y="1998731"/>
            <a:ext cx="4636737" cy="3640667"/>
          </a:xfrm>
          <a:prstGeom prst="teardrop">
            <a:avLst>
              <a:gd name="adj" fmla="val 99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апля 11">
            <a:extLst>
              <a:ext uri="{FF2B5EF4-FFF2-40B4-BE49-F238E27FC236}">
                <a16:creationId xmlns:a16="http://schemas.microsoft.com/office/drawing/2014/main" id="{9FE97EAA-0105-43CF-85CE-1E77DAA4A63E}"/>
              </a:ext>
            </a:extLst>
          </p:cNvPr>
          <p:cNvSpPr/>
          <p:nvPr/>
        </p:nvSpPr>
        <p:spPr>
          <a:xfrm>
            <a:off x="2905041" y="1998732"/>
            <a:ext cx="3528127" cy="2888857"/>
          </a:xfrm>
          <a:prstGeom prst="teardrop">
            <a:avLst>
              <a:gd name="adj" fmla="val 99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Капля 14">
            <a:extLst>
              <a:ext uri="{FF2B5EF4-FFF2-40B4-BE49-F238E27FC236}">
                <a16:creationId xmlns:a16="http://schemas.microsoft.com/office/drawing/2014/main" id="{B541F068-1370-4AD0-A973-E2A36F1C22EE}"/>
              </a:ext>
            </a:extLst>
          </p:cNvPr>
          <p:cNvSpPr/>
          <p:nvPr/>
        </p:nvSpPr>
        <p:spPr>
          <a:xfrm>
            <a:off x="3565890" y="1998732"/>
            <a:ext cx="2867278" cy="2209125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</a:t>
            </a:r>
            <a:r>
              <a:rPr lang="ru-RU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0C7DA8-00D7-4780-8ECB-3FF668F891F1}"/>
              </a:ext>
            </a:extLst>
          </p:cNvPr>
          <p:cNvSpPr txBox="1"/>
          <p:nvPr/>
        </p:nvSpPr>
        <p:spPr>
          <a:xfrm>
            <a:off x="3491622" y="3857611"/>
            <a:ext cx="1060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 </a:t>
            </a:r>
            <a:r>
              <a:rPr lang="ru-RU" sz="1200" dirty="0"/>
              <a:t>доступный объем рынка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DC437B-E25E-4101-B2C6-5C78B1423032}"/>
              </a:ext>
            </a:extLst>
          </p:cNvPr>
          <p:cNvSpPr txBox="1"/>
          <p:nvPr/>
        </p:nvSpPr>
        <p:spPr>
          <a:xfrm>
            <a:off x="2368992" y="4134610"/>
            <a:ext cx="1060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TAM</a:t>
            </a:r>
            <a:r>
              <a:rPr lang="ru-RU" dirty="0"/>
              <a:t> </a:t>
            </a:r>
            <a:r>
              <a:rPr lang="ru-RU" sz="1200" dirty="0"/>
              <a:t>общий объем рынка </a:t>
            </a:r>
            <a:r>
              <a:rPr lang="ru-RU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817BD2-DFF7-4B04-AD73-2B3893AC7A4E}"/>
              </a:ext>
            </a:extLst>
          </p:cNvPr>
          <p:cNvSpPr txBox="1"/>
          <p:nvPr/>
        </p:nvSpPr>
        <p:spPr>
          <a:xfrm>
            <a:off x="933999" y="4368948"/>
            <a:ext cx="1402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PAM</a:t>
            </a:r>
            <a:r>
              <a:rPr lang="ru-RU" dirty="0"/>
              <a:t>  </a:t>
            </a:r>
            <a:r>
              <a:rPr lang="ru-RU" sz="1200" dirty="0"/>
              <a:t>потенциальный объем рынка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2AC799-08D1-4DEE-ACA5-42F1855803CB}"/>
              </a:ext>
            </a:extLst>
          </p:cNvPr>
          <p:cNvSpPr txBox="1"/>
          <p:nvPr/>
        </p:nvSpPr>
        <p:spPr>
          <a:xfrm rot="10800000" flipV="1">
            <a:off x="8218136" y="780955"/>
            <a:ext cx="352812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SOM – тот объем который 100% сможет закупать(29% от </a:t>
            </a:r>
            <a:r>
              <a:rPr lang="en-US" dirty="0"/>
              <a:t>SAM)</a:t>
            </a:r>
            <a:endParaRPr lang="ru-RU" dirty="0"/>
          </a:p>
          <a:p>
            <a:r>
              <a:rPr lang="ru-RU" dirty="0"/>
              <a:t>SAM – тот рынок который сможет закупать без отрицание примерно 30% от </a:t>
            </a:r>
            <a:r>
              <a:rPr lang="en-US" dirty="0"/>
              <a:t>TAM</a:t>
            </a:r>
            <a:endParaRPr lang="ru-RU" dirty="0"/>
          </a:p>
          <a:p>
            <a:r>
              <a:rPr lang="ru-RU" dirty="0"/>
              <a:t>TAM –  количество учебных заведений * цена стенда</a:t>
            </a:r>
          </a:p>
          <a:p>
            <a:r>
              <a:rPr lang="ru-RU" dirty="0"/>
              <a:t>PAM – количество учебных заведений(школ колледжей лицеев) + те что будут построены в ближайшие годы * цена стенда</a:t>
            </a:r>
          </a:p>
          <a:p>
            <a:endParaRPr lang="ru-RU" dirty="0"/>
          </a:p>
          <a:p>
            <a:endParaRPr lang="ru-RU" dirty="0"/>
          </a:p>
          <a:p>
            <a:pPr lvl="2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485DAA-6AA0-424D-9AF8-D5C8FAB529B3}"/>
              </a:ext>
            </a:extLst>
          </p:cNvPr>
          <p:cNvSpPr txBox="1"/>
          <p:nvPr/>
        </p:nvSpPr>
        <p:spPr>
          <a:xfrm>
            <a:off x="6336645" y="4190118"/>
            <a:ext cx="28672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dirty="0"/>
              <a:t>SOM -</a:t>
            </a:r>
            <a:r>
              <a:rPr lang="ru-RU" dirty="0"/>
              <a:t> 23 523 000</a:t>
            </a:r>
            <a:endParaRPr lang="en-US" dirty="0"/>
          </a:p>
          <a:p>
            <a:pPr lvl="2"/>
            <a:r>
              <a:rPr lang="en-US" dirty="0"/>
              <a:t>SAM </a:t>
            </a:r>
            <a:r>
              <a:rPr lang="ru-RU" dirty="0"/>
              <a:t>- 59 640 000</a:t>
            </a:r>
            <a:endParaRPr lang="en-US" dirty="0"/>
          </a:p>
          <a:p>
            <a:pPr lvl="2"/>
            <a:r>
              <a:rPr lang="en-US" dirty="0"/>
              <a:t>TAM </a:t>
            </a:r>
            <a:r>
              <a:rPr lang="ru-RU" dirty="0"/>
              <a:t>- 248 580 000</a:t>
            </a:r>
            <a:endParaRPr lang="en-US" dirty="0"/>
          </a:p>
          <a:p>
            <a:pPr lvl="2"/>
            <a:r>
              <a:rPr lang="en-US" dirty="0"/>
              <a:t>PAM -</a:t>
            </a:r>
            <a:r>
              <a:rPr lang="ru-RU" dirty="0"/>
              <a:t> 258 460 000</a:t>
            </a: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19" y="121920"/>
            <a:ext cx="468714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наши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201800"/>
              </p:ext>
            </p:extLst>
          </p:nvPr>
        </p:nvGraphicFramePr>
        <p:xfrm>
          <a:off x="318293" y="1188556"/>
          <a:ext cx="11677550" cy="464057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38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1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1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9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Цифровой двойник магнитного поля</a:t>
                      </a: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b="1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НАУ-041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b="1" i="0" kern="1200" cap="all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КОМПЛЕКТ УЧЕБНО-ЛАБОРАТОРНОГО ОБОРУДОВАНИЯ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применения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Наблюдение за изменением показателей в реальном времени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Большая функциональность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1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7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586171"/>
              </p:ext>
            </p:extLst>
          </p:nvPr>
        </p:nvGraphicFramePr>
        <p:xfrm>
          <a:off x="258945" y="821802"/>
          <a:ext cx="11651404" cy="5209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177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708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148314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1493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82501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695061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ru-RU" sz="1200" b="0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Проблема и существующие альтернативы </a:t>
                      </a:r>
                    </a:p>
                    <a:p>
                      <a:r>
                        <a:rPr lang="ru-RU" sz="1200" b="0" i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Проблемой учебных заведении является низкое качества информации, которой они доносят для понимания учебного материала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Решение</a:t>
                      </a:r>
                    </a:p>
                    <a:p>
                      <a:pPr indent="355600" algn="just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Решением станет наш учебный стенд,</a:t>
                      </a:r>
                      <a:r>
                        <a:rPr lang="en-US" altLang="ru-RU" sz="1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altLang="ru-RU" sz="1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alibri"/>
                        </a:rPr>
                        <a:t>его функцией является показать работу, активность и изменение магнитных полей на практике что способствует лучшему понимания тем по физики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Нашим покупателям</a:t>
                      </a: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мы предлагаем надежный, дешевый продукт, который позволит школам поднять уровень успеваемости и уменьшит время для объяснения сложных тем по физике.</a:t>
                      </a:r>
                      <a:endParaRPr lang="ru-RU" sz="1200" b="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Характеристики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Новизна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Кастомизация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Дизайн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Функциональность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Мобильность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Доступность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Преимущество</a:t>
                      </a:r>
                      <a:r>
                        <a:rPr lang="ru-RU" sz="1200" b="0" kern="120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нашего проекта является его себестоимость и новизна, так как магнитные поля на занятиях по большей части изучались только теоретически, в следствии его цены.</a:t>
                      </a:r>
                      <a:endParaRPr lang="ru-RU" sz="1200" b="0" kern="120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Сегменты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Наш стенд предназначается для всех учебных заведений(школы среднего образования, частные школы, университеты, лицеи)</a:t>
                      </a:r>
                      <a:endParaRPr lang="ru-RU" sz="1200" b="0" baseline="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317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Связ</a:t>
                      </a: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ь с клиентом может осуществляться через: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Социальные-сети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Интернет-почту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Личные встречи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Через онлайн звонок</a:t>
                      </a:r>
                      <a:endParaRPr lang="ru-RU" sz="1200" b="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Продукт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будет поставляться через оптовые закупки, или частные продажи.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32113"/>
                  </a:ext>
                </a:extLst>
              </a:tr>
              <a:tr h="18277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реализации продукта понадобится патент, его поддержка, человеческие ресурсы для реализации сборки, материал для изготовления корпуса, электронная начинка.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Самым важным является сборка стенда, потребуются людской ресурс разных профессий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Прибыль получается от частных покупателей и министерства образования Иркутска(гос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.)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8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121920" y="1156119"/>
            <a:ext cx="6753013" cy="239988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2" indent="352425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На сегодняшний день стенд будет оснащен не дорогим пластиковым корпусом изготовленным на  3-</a:t>
            </a:r>
            <a:r>
              <a:rPr lang="en-US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D</a:t>
            </a:r>
            <a:r>
              <a:rPr 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принтера</a:t>
            </a:r>
          </a:p>
          <a:p>
            <a:pPr marL="9525" lvl="2" indent="352425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000" b="1" dirty="0">
                <a:solidFill>
                  <a:srgbClr val="2D8C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В будущем наш стенд будет дорабатываться интерактивом для расширение функционала, а также  увеличение эффективности. </a:t>
            </a:r>
            <a:endParaRPr lang="ru-RU" altLang="ru-RU" sz="2000" b="1" dirty="0">
              <a:solidFill>
                <a:srgbClr val="2D8CB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357208-ADD2-4A8C-B6BE-7DA14208A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759" y="914400"/>
            <a:ext cx="3558245" cy="47443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D663284A-2A73-4B3D-BC63-DF507E04BBAA}"/>
              </a:ext>
            </a:extLst>
          </p:cNvPr>
          <p:cNvCxnSpPr>
            <a:cxnSpLocks/>
          </p:cNvCxnSpPr>
          <p:nvPr/>
        </p:nvCxnSpPr>
        <p:spPr>
          <a:xfrm>
            <a:off x="10366218" y="1330859"/>
            <a:ext cx="217283" cy="1602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7060D76-A254-458C-A298-86E520BE1F9D}"/>
              </a:ext>
            </a:extLst>
          </p:cNvPr>
          <p:cNvCxnSpPr/>
          <p:nvPr/>
        </p:nvCxnSpPr>
        <p:spPr>
          <a:xfrm flipH="1">
            <a:off x="9888881" y="1339913"/>
            <a:ext cx="450176" cy="2216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AA7C41F-9B1A-4983-80F2-8EEC525A6028}"/>
              </a:ext>
            </a:extLst>
          </p:cNvPr>
          <p:cNvCxnSpPr/>
          <p:nvPr/>
        </p:nvCxnSpPr>
        <p:spPr>
          <a:xfrm>
            <a:off x="8610600" y="1199274"/>
            <a:ext cx="16294" cy="5752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8BFCA938-2080-425C-A939-FBDDAD3BF709}"/>
              </a:ext>
            </a:extLst>
          </p:cNvPr>
          <p:cNvCxnSpPr/>
          <p:nvPr/>
        </p:nvCxnSpPr>
        <p:spPr>
          <a:xfrm>
            <a:off x="9515192" y="1774479"/>
            <a:ext cx="144856" cy="1557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7FE3A664-A51A-49BC-AB7D-8C9AA9D2A07A}"/>
              </a:ext>
            </a:extLst>
          </p:cNvPr>
          <p:cNvCxnSpPr/>
          <p:nvPr/>
        </p:nvCxnSpPr>
        <p:spPr>
          <a:xfrm>
            <a:off x="9524246" y="1774479"/>
            <a:ext cx="688063" cy="751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97F5415-9E0D-4320-A1EC-D10B967083C6}"/>
              </a:ext>
            </a:extLst>
          </p:cNvPr>
          <p:cNvCxnSpPr/>
          <p:nvPr/>
        </p:nvCxnSpPr>
        <p:spPr>
          <a:xfrm flipV="1">
            <a:off x="9660048" y="4680642"/>
            <a:ext cx="679009" cy="516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B3AB33C-ED7F-4B8E-8BEC-A2BF966188DC}"/>
              </a:ext>
            </a:extLst>
          </p:cNvPr>
          <p:cNvSpPr txBox="1"/>
          <p:nvPr/>
        </p:nvSpPr>
        <p:spPr>
          <a:xfrm>
            <a:off x="9377276" y="5058375"/>
            <a:ext cx="33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BC1611-1932-4C28-AC50-0E9E8B091001}"/>
              </a:ext>
            </a:extLst>
          </p:cNvPr>
          <p:cNvSpPr txBox="1"/>
          <p:nvPr/>
        </p:nvSpPr>
        <p:spPr>
          <a:xfrm>
            <a:off x="8439037" y="874590"/>
            <a:ext cx="479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C2AED2-0181-4C65-AFA7-8664285C9FDA}"/>
              </a:ext>
            </a:extLst>
          </p:cNvPr>
          <p:cNvSpPr txBox="1"/>
          <p:nvPr/>
        </p:nvSpPr>
        <p:spPr>
          <a:xfrm>
            <a:off x="10214577" y="1003198"/>
            <a:ext cx="266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89B88A-A3E9-4D67-8985-A2051F4F3E54}"/>
              </a:ext>
            </a:extLst>
          </p:cNvPr>
          <p:cNvSpPr txBox="1"/>
          <p:nvPr/>
        </p:nvSpPr>
        <p:spPr>
          <a:xfrm>
            <a:off x="9346080" y="1414201"/>
            <a:ext cx="41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C779B50-56A0-4230-B5BD-3AB42445A256}"/>
              </a:ext>
            </a:extLst>
          </p:cNvPr>
          <p:cNvSpPr/>
          <p:nvPr/>
        </p:nvSpPr>
        <p:spPr>
          <a:xfrm>
            <a:off x="194347" y="3934990"/>
            <a:ext cx="668058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Крепления датчиков Холла предназначены для передачи активности с магнитных полей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QR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-коды показывают информацию о магнитах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 помощью специального приложения 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3.Магниты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Блок смеха с экраном для отображения характеристик магнитов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Пластиковый корпус</a:t>
            </a: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9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09D37D3-6EFC-4A94-B5DE-5181ABD57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889414"/>
              </p:ext>
            </p:extLst>
          </p:nvPr>
        </p:nvGraphicFramePr>
        <p:xfrm>
          <a:off x="1737549" y="914400"/>
          <a:ext cx="8716901" cy="50290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977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1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9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ФИО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Роль в проекте, должность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Обязанности в проекте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Образование и регалии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Пронин Константин Евгеньевич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Руководитель проекта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Научное сопровождение проекта, продвижение, руководство, бизнес продвижение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Аспирант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ИрГУПС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134510"/>
                  </a:ext>
                </a:extLst>
              </a:tr>
              <a:tr h="238902"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Никитин Сергей Дмитриевич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Технический 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Оформление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результатов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Студент ИрГУПС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902"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Леонтьев Данил 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Технический 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Студент ИрГУПС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Кудряшова  Вероника</a:t>
                      </a:r>
                    </a:p>
                    <a:p>
                      <a:endParaRPr lang="ru-RU" sz="1600" b="0" i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Технический 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Исследование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рынка и конкурентов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Студент ИрГУПС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9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Матуев Михаил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Технический 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Студент ИрГУПС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850645"/>
                  </a:ext>
                </a:extLst>
              </a:tr>
              <a:tr h="2389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Келлер Светлана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Технический 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Студент ИрГУПС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543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667" y="1378066"/>
            <a:ext cx="7774649" cy="48115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32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Современные технологии являются комфортом обучающихся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Выступающий: Никитин Сергей Дмитриевич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Контакты: 89952546149</a:t>
            </a: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Функциональный заказчик: Школы и вузы города Иркутска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chemeClr val="accent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Финальный слайд-визитка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10</a:t>
            </a:fld>
            <a:endParaRPr lang="ru-RU">
              <a:solidFill>
                <a:srgbClr val="0070C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B4CCF0-CD59-488D-A1AB-4D8408283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424" y="657194"/>
            <a:ext cx="3459942" cy="47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778</Words>
  <Application>Microsoft Office PowerPoint</Application>
  <PresentationFormat>Широкоэкранный</PresentationFormat>
  <Paragraphs>173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ADMIN_GEO</dc:creator>
  <cp:lastModifiedBy>XSL</cp:lastModifiedBy>
  <cp:revision>84</cp:revision>
  <dcterms:created xsi:type="dcterms:W3CDTF">2022-10-24T02:14:06Z</dcterms:created>
  <dcterms:modified xsi:type="dcterms:W3CDTF">2023-12-07T04:24:48Z</dcterms:modified>
</cp:coreProperties>
</file>