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153131-D8F1-4F52-960F-8FD4D927E5A3}">
  <a:tblStyle styleId="{6E153131-D8F1-4F52-960F-8FD4D927E5A3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E6FF"/>
          </a:solidFill>
        </a:fill>
      </a:tcStyle>
    </a:wholeTbl>
    <a:band1H>
      <a:tcTxStyle/>
      <a:tcStyle>
        <a:tcBdr/>
        <a:fill>
          <a:solidFill>
            <a:srgbClr val="DBCAF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CAFF"/>
          </a:solidFill>
        </a:fill>
      </a:tcStyle>
    </a:band1V>
    <a:band2V>
      <a:tcTxStyle/>
      <a:tcStyle>
        <a:tcBdr/>
        <a:fill>
          <a:solidFill>
            <a:srgbClr val="DBCAFF"/>
          </a:solidFill>
        </a:fill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EE6FF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  <a:fill>
          <a:solidFill>
            <a:srgbClr val="EEE6FF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28" y="84"/>
      </p:cViewPr>
      <p:guideLst>
        <p:guide orient="horz" pos="2795"/>
        <p:guide pos="28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e565ab5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29e565ab5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e76348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9e76348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/>
        </p:nvSpPr>
        <p:spPr>
          <a:xfrm>
            <a:off x="384909" y="2550443"/>
            <a:ext cx="9721080" cy="2490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ПРОЕКТ </a:t>
            </a:r>
            <a:endParaRPr dirty="0"/>
          </a:p>
          <a:p>
            <a:pPr marL="7701" marR="0" lvl="0" indent="0" algn="l" rtl="0">
              <a:lnSpc>
                <a:spcPct val="103000"/>
              </a:lnSpc>
              <a:spcBef>
                <a:spcPts val="55"/>
              </a:spcBef>
              <a:spcAft>
                <a:spcPts val="0"/>
              </a:spcAft>
              <a:buNone/>
            </a:pP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701" marR="0" lvl="0" indent="0" algn="l" rtl="0">
              <a:lnSpc>
                <a:spcPct val="103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«МОБИЛЬНЫЙ СТЕНД И VR-ВИТРИНА ДЛЯ ПРОДВИЖЕНИЯ РОССИЙСКИХ ЮВЕЛИРОВ И ЮВЕЛИРНЫХ САЛОНОВ»</a:t>
            </a:r>
            <a:endParaRPr dirty="0"/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1080" y="1116066"/>
            <a:ext cx="1528671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9"/>
          <p:cNvPicPr preferRelativeResize="0"/>
          <p:nvPr/>
        </p:nvPicPr>
        <p:blipFill rotWithShape="1">
          <a:blip r:embed="rId4">
            <a:alphaModFix/>
          </a:blip>
          <a:srcRect l="70122" t="22049" r="9796" b="50651"/>
          <a:stretch/>
        </p:blipFill>
        <p:spPr>
          <a:xfrm>
            <a:off x="2279576" y="-29604"/>
            <a:ext cx="3161176" cy="241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9"/>
          <p:cNvPicPr preferRelativeResize="0"/>
          <p:nvPr/>
        </p:nvPicPr>
        <p:blipFill rotWithShape="1">
          <a:blip r:embed="rId4">
            <a:alphaModFix/>
          </a:blip>
          <a:srcRect l="57719" t="22049" r="30469" b="50651"/>
          <a:stretch/>
        </p:blipFill>
        <p:spPr>
          <a:xfrm>
            <a:off x="401532" y="131303"/>
            <a:ext cx="1620181" cy="210623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 txBox="1"/>
          <p:nvPr/>
        </p:nvSpPr>
        <p:spPr>
          <a:xfrm>
            <a:off x="441124" y="5203546"/>
            <a:ext cx="745507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6B00BF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МГУТУ им. К.Г. Разумовского (ПКУ)</a:t>
            </a: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0"/>
          <p:cNvSpPr txBox="1"/>
          <p:nvPr/>
        </p:nvSpPr>
        <p:spPr>
          <a:xfrm>
            <a:off x="365061" y="2780928"/>
            <a:ext cx="10527408" cy="345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Предложение мобильного стенда, использующего передовые технологии виртуальной и дополненной реальности, которые позволяют посетителям рассмотреть и оценить ювелирные изделия без необходимости их физического прикосновения; 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Предоставление возможности виртуальной примерки ювелирных изделий, что помогает клиентам воплотить свои мечты в жизнь и выбрать идеальное изделие.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0"/>
          <p:cNvSpPr txBox="1"/>
          <p:nvPr/>
        </p:nvSpPr>
        <p:spPr>
          <a:xfrm>
            <a:off x="365061" y="27809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0"/>
          <p:cNvSpPr/>
          <p:nvPr/>
        </p:nvSpPr>
        <p:spPr>
          <a:xfrm>
            <a:off x="276509" y="1386081"/>
            <a:ext cx="10704512" cy="12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Недостаток доступных и эффективных средств продвижения и демонстрации ювелирных изделий для франшиз и организаторов мобильных выставок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/>
        </p:nvSpPr>
        <p:spPr>
          <a:xfrm>
            <a:off x="343988" y="113283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РЫНКА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1"/>
          <p:cNvSpPr txBox="1"/>
          <p:nvPr/>
        </p:nvSpPr>
        <p:spPr>
          <a:xfrm>
            <a:off x="343988" y="1988840"/>
            <a:ext cx="10527408" cy="375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57" name="Google Shape;57;p11"/>
          <p:cNvSpPr txBox="1"/>
          <p:nvPr/>
        </p:nvSpPr>
        <p:spPr>
          <a:xfrm>
            <a:off x="263352" y="1628800"/>
            <a:ext cx="10527408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ювелирных изделий имеет стабильный рост в течение последних лет, что создает благоприятную обстановку для становления новых игроков.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Использование передовых технологий виртуальной и дополненной реальности может быть привлекательным инновационным решением для представления ювелирных изделий и привлечения клиентов.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рынке уже есть некоторые конкуренты, которые предлагают похожие инновационные решения для демонстрации ювелирных изделий с использованием виртуальной и дополненной реальности.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/>
        </p:nvSpPr>
        <p:spPr>
          <a:xfrm>
            <a:off x="263352" y="620688"/>
            <a:ext cx="864096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1.4 млрд ₽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рынок магазинов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2"/>
          <p:cNvSpPr txBox="1"/>
          <p:nvPr/>
        </p:nvSpPr>
        <p:spPr>
          <a:xfrm>
            <a:off x="1501097" y="2708920"/>
            <a:ext cx="8856912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140 млн ₽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компании, способные покрыть издержки производства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2"/>
          <p:cNvSpPr txBox="1"/>
          <p:nvPr/>
        </p:nvSpPr>
        <p:spPr>
          <a:xfrm>
            <a:off x="3473326" y="4674041"/>
            <a:ext cx="682911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 млн ₽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теоретически заинтересованные компании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/>
        </p:nvSpPr>
        <p:spPr>
          <a:xfrm>
            <a:off x="479376" y="764704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833017" y="2504611"/>
            <a:ext cx="226798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ARJewel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967008" y="3429000"/>
            <a:ext cx="26853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VirtualGems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101000" y="2504610"/>
            <a:ext cx="26853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Jeweler’sVR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7085975" y="2504609"/>
            <a:ext cx="25933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TechJewels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951984" y="3429000"/>
            <a:ext cx="226798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JewelVR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392144" y="5229200"/>
            <a:ext cx="221406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Just names, nothing else.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/>
        </p:nvSpPr>
        <p:spPr>
          <a:xfrm>
            <a:off x="366408" y="375123"/>
            <a:ext cx="2778611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61010" y="1700808"/>
            <a:ext cx="10527408" cy="434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Молодые ювелиры из России и СНГ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Франшизы ювелирных магазинов, которые заинтересованы в инновационных инструментах продвижения 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Потенциальные покупатели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PROFIT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695400" y="548680"/>
            <a:ext cx="194421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ЭТАПЫ РАЗВИТИЯ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626095" y="1323526"/>
            <a:ext cx="136242" cy="124748"/>
          </a:xfrm>
          <a:prstGeom prst="smileyFace">
            <a:avLst>
              <a:gd name="adj" fmla="val 4653"/>
            </a:avLst>
          </a:prstGeom>
          <a:solidFill>
            <a:srgbClr val="0C0C0C"/>
          </a:solidFill>
          <a:ln w="12700" cap="flat" cmpd="sng">
            <a:solidFill>
              <a:srgbClr val="6800B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758889" y="1233196"/>
            <a:ext cx="267322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Формирование идеи</a:t>
            </a:r>
            <a:endParaRPr/>
          </a:p>
        </p:txBody>
      </p:sp>
      <p:sp>
        <p:nvSpPr>
          <p:cNvPr id="89" name="Google Shape;89;p15"/>
          <p:cNvSpPr txBox="1"/>
          <p:nvPr/>
        </p:nvSpPr>
        <p:spPr>
          <a:xfrm>
            <a:off x="1303174" y="1754154"/>
            <a:ext cx="236997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виртуального пространства</a:t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2718317" y="3169298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приложения для демонстрации 3D моделей </a:t>
            </a:r>
            <a:endParaRPr/>
          </a:p>
        </p:txBody>
      </p:sp>
      <p:sp>
        <p:nvSpPr>
          <p:cNvPr id="91" name="Google Shape;91;p15"/>
          <p:cNvSpPr txBox="1"/>
          <p:nvPr/>
        </p:nvSpPr>
        <p:spPr>
          <a:xfrm>
            <a:off x="1971869" y="2500603"/>
            <a:ext cx="24088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Привлечение инвестиций </a:t>
            </a:r>
            <a:endParaRPr/>
          </a:p>
        </p:txBody>
      </p:sp>
      <p:sp>
        <p:nvSpPr>
          <p:cNvPr id="92" name="Google Shape;92;p15"/>
          <p:cNvSpPr txBox="1"/>
          <p:nvPr/>
        </p:nvSpPr>
        <p:spPr>
          <a:xfrm>
            <a:off x="4180114" y="4660899"/>
            <a:ext cx="200063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Выход на рынок </a:t>
            </a:r>
            <a:endParaRPr/>
          </a:p>
        </p:txBody>
      </p:sp>
      <p:sp>
        <p:nvSpPr>
          <p:cNvPr id="93" name="Google Shape;93;p15"/>
          <p:cNvSpPr txBox="1"/>
          <p:nvPr/>
        </p:nvSpPr>
        <p:spPr>
          <a:xfrm>
            <a:off x="3254827" y="4055705"/>
            <a:ext cx="29064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рекламной компании </a:t>
            </a:r>
            <a:endParaRPr/>
          </a:p>
        </p:txBody>
      </p:sp>
      <p:sp>
        <p:nvSpPr>
          <p:cNvPr id="94" name="Google Shape;94;p15"/>
          <p:cNvSpPr/>
          <p:nvPr/>
        </p:nvSpPr>
        <p:spPr>
          <a:xfrm>
            <a:off x="1185932" y="1852261"/>
            <a:ext cx="136242" cy="124748"/>
          </a:xfrm>
          <a:prstGeom prst="smileyFace">
            <a:avLst>
              <a:gd name="adj" fmla="val 4653"/>
            </a:avLst>
          </a:prstGeom>
          <a:solidFill>
            <a:srgbClr val="0C0C0C"/>
          </a:solidFill>
          <a:ln w="12700" cap="flat" cmpd="sng">
            <a:solidFill>
              <a:srgbClr val="6800B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1839074" y="2590934"/>
            <a:ext cx="136242" cy="124748"/>
          </a:xfrm>
          <a:prstGeom prst="smileyFace">
            <a:avLst>
              <a:gd name="adj" fmla="val 4653"/>
            </a:avLst>
          </a:prstGeom>
          <a:solidFill>
            <a:srgbClr val="0C0C0C"/>
          </a:solidFill>
          <a:ln w="12700" cap="flat" cmpd="sng">
            <a:solidFill>
              <a:srgbClr val="6800B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2585523" y="3244077"/>
            <a:ext cx="136242" cy="124748"/>
          </a:xfrm>
          <a:prstGeom prst="smileyFace">
            <a:avLst>
              <a:gd name="adj" fmla="val 4653"/>
            </a:avLst>
          </a:prstGeom>
          <a:solidFill>
            <a:srgbClr val="0C0C0C"/>
          </a:solidFill>
          <a:ln w="12700" cap="flat" cmpd="sng">
            <a:solidFill>
              <a:srgbClr val="6800B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3122034" y="4146036"/>
            <a:ext cx="136242" cy="124748"/>
          </a:xfrm>
          <a:prstGeom prst="smileyFace">
            <a:avLst>
              <a:gd name="adj" fmla="val 4653"/>
            </a:avLst>
          </a:prstGeom>
          <a:solidFill>
            <a:srgbClr val="0C0C0C"/>
          </a:solidFill>
          <a:ln w="12700" cap="flat" cmpd="sng">
            <a:solidFill>
              <a:srgbClr val="6800B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4047320" y="4751229"/>
            <a:ext cx="136242" cy="124748"/>
          </a:xfrm>
          <a:prstGeom prst="smileyFace">
            <a:avLst>
              <a:gd name="adj" fmla="val 4653"/>
            </a:avLst>
          </a:prstGeom>
          <a:solidFill>
            <a:srgbClr val="0C0C0C"/>
          </a:solidFill>
          <a:ln w="12700" cap="flat" cmpd="sng">
            <a:solidFill>
              <a:srgbClr val="6800B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5" descr="Бусинессман большой палец вверх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6142" y="3059146"/>
            <a:ext cx="1276062" cy="3518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 ПРОДУКТ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343988" y="1988840"/>
            <a:ext cx="10527408" cy="2045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мобильного стенда, который позволит демонстрировать ювелирные изделия с использованием передовых технологий. Наши клиенты, как крупные ювелирные салоны, так и молодые российские ювелиры, смогут привлечь внимание и заинтересовать своих потенциальных покупателей.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/>
        </p:nvSpPr>
        <p:spPr>
          <a:xfrm>
            <a:off x="365046" y="980725"/>
            <a:ext cx="3060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/>
              <a:t>Концепт VR витрины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5787" y="612763"/>
            <a:ext cx="5632474" cy="563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14901"/>
          </a:schemeClr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/>
        </p:nvSpPr>
        <p:spPr>
          <a:xfrm>
            <a:off x="343988" y="1988840"/>
            <a:ext cx="10527408" cy="375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graphicFrame>
        <p:nvGraphicFramePr>
          <p:cNvPr id="117" name="Google Shape;117;p18"/>
          <p:cNvGraphicFramePr/>
          <p:nvPr/>
        </p:nvGraphicFramePr>
        <p:xfrm>
          <a:off x="1" y="1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{6E153131-D8F1-4F52-960F-8FD4D927E5A3}</a:tableStyleId>
              </a:tblPr>
              <a:tblGrid>
                <a:gridCol w="259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2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5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партнеры: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i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Программисты-разработчики,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Дизайнеры,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Производители vr оборудования</a:t>
                      </a:r>
                      <a:b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endParaRPr sz="18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1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виды деятельности: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vr стенда для продвижения и демонстрации ювелирных компаний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1">
                          <a:latin typeface="Arial"/>
                          <a:ea typeface="Arial"/>
                          <a:cs typeface="Arial"/>
                          <a:sym typeface="Arial"/>
                        </a:rPr>
                        <a:t>Издержки: </a:t>
                      </a:r>
                      <a:b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Реклама: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Таргет,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программистам и дизайнерам,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Бухгалтерия,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Сотрудники,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Установка vr оборудования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1">
                          <a:latin typeface="Arial"/>
                          <a:ea typeface="Arial"/>
                          <a:cs typeface="Arial"/>
                          <a:sym typeface="Arial"/>
                        </a:rPr>
                        <a:t>Взаимоотношения с клиентами: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i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i="1">
                          <a:latin typeface="Arial"/>
                          <a:ea typeface="Arial"/>
                          <a:cs typeface="Arial"/>
                          <a:sym typeface="Arial"/>
                        </a:rPr>
                        <a:t>Индивидуальная работа с клиентом онлайн/офлайн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1">
                          <a:latin typeface="Arial"/>
                          <a:ea typeface="Arial"/>
                          <a:cs typeface="Arial"/>
                          <a:sym typeface="Arial"/>
                        </a:rPr>
                        <a:t>Клиенты: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Начинающие ювелиры из РФ и СНГ,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Ювелирные франшизы и компании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Крупные сетевые магазины, ритейлеры ювелирных изделий,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Ювелиры и дизайнеры.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3275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Каналы сбыта: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Выставки, ярмарки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Собственный сайт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Сарафанное радио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Размещение рекламы в магазинах, у ювелирных магазинов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Личные коммуникации с представителями брендов 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5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1">
                          <a:latin typeface="Arial"/>
                          <a:ea typeface="Arial"/>
                          <a:cs typeface="Arial"/>
                          <a:sym typeface="Arial"/>
                        </a:rPr>
                        <a:t>Ресурсы: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Наша команда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1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оказания услуг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Доплата за повышенные тарифы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/>
        </p:nvSpPr>
        <p:spPr>
          <a:xfrm>
            <a:off x="344003" y="980725"/>
            <a:ext cx="44199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/>
              <a:t>Источники финансирования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343988" y="1988840"/>
            <a:ext cx="1052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263352" y="1992897"/>
            <a:ext cx="108732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/>
              <a:t>1.Гранты и субсидии </a:t>
            </a:r>
            <a:endParaRPr sz="3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/>
              <a:t>2.Инвесторы</a:t>
            </a:r>
            <a:endParaRPr sz="3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/>
              <a:t>3.Помощь государства</a:t>
            </a:r>
            <a:endParaRPr sz="3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/>
              <a:t>4.Банковский кредит</a:t>
            </a:r>
            <a:endParaRPr sz="3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/>
              <a:t>5.Краудфандинг</a:t>
            </a:r>
            <a:endParaRPr sz="3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25" name="Google Shape;125;p19" descr="Бусинессман большой палец вверх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20181" y="308397"/>
            <a:ext cx="2263724" cy="6241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/>
        </p:nvSpPr>
        <p:spPr>
          <a:xfrm>
            <a:off x="365061" y="980728"/>
            <a:ext cx="3210659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ВОЗМОЖНОСТИ И РИСКИ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343988" y="1988840"/>
            <a:ext cx="10527408" cy="375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2" name="Google Shape;132;p20"/>
          <p:cNvSpPr txBox="1"/>
          <p:nvPr/>
        </p:nvSpPr>
        <p:spPr>
          <a:xfrm>
            <a:off x="6240016" y="2223576"/>
            <a:ext cx="4752528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Возможности: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Увидеть и испытать ювелирные изделия виртуально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Проведения мобильных выставок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Увеличить уровень вовлеченности потенциальных клиентов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407368" y="2223576"/>
            <a:ext cx="5256584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Риски: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Технические проблемы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Высокие затраты на разработку и обслуживание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Ограниченный спрос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/>
        </p:nvSpPr>
        <p:spPr>
          <a:xfrm>
            <a:off x="343988" y="980728"/>
            <a:ext cx="3447756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СПОСОБЫ МОНЕТИЗАЦИИ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343988" y="1988840"/>
            <a:ext cx="10527408" cy="375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40" name="Google Shape;140;p21"/>
          <p:cNvSpPr txBox="1"/>
          <p:nvPr/>
        </p:nvSpPr>
        <p:spPr>
          <a:xfrm>
            <a:off x="263352" y="1992897"/>
            <a:ext cx="10873208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Продажа VR стенда ювелирным магазинам и брендам - основной источник дохода.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Аренда VR стенда на мероприятиях, связанных с ювелирной тематикой.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 Подписка на доступ к VR стенду.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Рекламные партнерства с ювелирными брендами и магазинами для размещения рекламы на VR стенде.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Разработка VR-контента для других компаний - предложения услуг по разработке VR-контента для других компаний в ювелирной отрасли.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/>
        </p:nvSpPr>
        <p:spPr>
          <a:xfrm>
            <a:off x="407368" y="451426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A0DB42-1495-4886-8F83-ED5144603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309" y="979055"/>
            <a:ext cx="9014691" cy="50707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 descr="Бусинессман подсчет четырех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60033" y="1051766"/>
            <a:ext cx="1433649" cy="41816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3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3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3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3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3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3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3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189090" y="536582"/>
            <a:ext cx="10183323" cy="4665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</a:t>
            </a:r>
            <a:endParaRPr sz="6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534</Words>
  <Application>Microsoft Office PowerPoint</Application>
  <PresentationFormat>Широкоэкранный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R3DRUM</dc:creator>
  <cp:lastModifiedBy>Владимир Котляр</cp:lastModifiedBy>
  <cp:revision>1</cp:revision>
  <dcterms:modified xsi:type="dcterms:W3CDTF">2023-11-25T11:17:13Z</dcterms:modified>
</cp:coreProperties>
</file>