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FA4B2C-C042-4A08-88C4-6E1674DC4693}">
  <a:tblStyle styleId="{DBFA4B2C-C042-4A08-88C4-6E1674DC469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50C55B40-2A39-407B-A575-E26525117B4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HelveticaNeue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2ad03f7b2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92ad03f7b2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2ad03f7b2_0_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92ad03f7b2_0_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2ad03f7b2_0_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92ad03f7b2_0_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92ad03f7b2_0_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92ad03f7b2_0_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2ad03f7b2_0_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92ad03f7b2_0_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2ad03f7b2_0_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92ad03f7b2_0_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{DBFA4B2C-C042-4A08-88C4-6E1674DC4693}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1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1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1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1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1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1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1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1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519575" y="1211725"/>
            <a:ext cx="5464800" cy="23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rPr lang="en-US" sz="3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информационной системы для взаимодействия с клиентами бюджетных учреждений</a:t>
            </a:r>
            <a:endParaRPr b="0" i="0" sz="3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t/>
            </a:r>
            <a:endParaRPr sz="2100"/>
          </a:p>
        </p:txBody>
      </p:sp>
      <p:sp>
        <p:nvSpPr>
          <p:cNvPr id="107" name="Google Shape;107;p1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 выглядит как небо, человек, оранжевый, проигрыватель&#10;&#10;Автоматически созданное описание" id="110" name="Google Shape;110;p11"/>
          <p:cNvPicPr preferRelativeResize="0"/>
          <p:nvPr/>
        </p:nvPicPr>
        <p:blipFill rotWithShape="1">
          <a:blip r:embed="rId4">
            <a:alphaModFix/>
          </a:blip>
          <a:srcRect b="6860" l="1404" r="0" t="1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1"/>
          <p:cNvSpPr txBox="1"/>
          <p:nvPr/>
        </p:nvSpPr>
        <p:spPr>
          <a:xfrm>
            <a:off x="519575" y="3429000"/>
            <a:ext cx="5381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Презентацию выполнили студенты группы ПИ-43: Полушина Александра и Новоселов Георгий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Научный руководитель: Уразаева Татьяна Альфредовна, заведующая кафедрой ИСЭ, доцент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/>
          <p:nvPr/>
        </p:nvSpPr>
        <p:spPr>
          <a:xfrm>
            <a:off x="855740" y="1943695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2"/>
          <p:cNvSpPr txBox="1"/>
          <p:nvPr/>
        </p:nvSpPr>
        <p:spPr>
          <a:xfrm>
            <a:off x="855748" y="2590200"/>
            <a:ext cx="104805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Однотипный порядок действий, связанный с информационными технологиями, может быть описан специальным алгоритмом и реализован с помощью чат-бота.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Пресс-службы и департаменты органов исполнительной власти регулярно сталкиваются с повторяющимися запросами от граждан. Несмотря на то, что подготовка одного ответа занимает в среднем 5-10 минут, большая часть рабочего времени сотрудников уходит именно на это.</a:t>
            </a:r>
            <a:endParaRPr sz="2200">
              <a:solidFill>
                <a:srgbClr val="1B1B1B"/>
              </a:solidFill>
            </a:endParaRPr>
          </a:p>
        </p:txBody>
      </p:sp>
      <p:grpSp>
        <p:nvGrpSpPr>
          <p:cNvPr id="119" name="Google Shape;119;p1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0" name="Google Shape;120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1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4" name="Google Shape;124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4" name="Google Shape;134;p1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36" name="Google Shape;136;p13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8" name="Google Shape;138;p1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13"/>
          <p:cNvSpPr txBox="1"/>
          <p:nvPr/>
        </p:nvSpPr>
        <p:spPr>
          <a:xfrm>
            <a:off x="855740" y="1943695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855748" y="2590200"/>
            <a:ext cx="104805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решения данной проблемы и сокращения нагрузки на персонал отделов предложено создание прототипа чат-бота для электронного взаимодействия с клиентами Управления Федерального казначейства по Республике Марий Эл на платформе Telegram.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Виртуальный собеседник Управления Федерального казначейства сможет отвечать на частые вопросы клиентов, а также делиться информацией о контактных данных Управления и его отделов.</a:t>
            </a:r>
            <a:endParaRPr sz="2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4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50" name="Google Shape;150;p1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p1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4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52" name="Google Shape;152;p14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14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4" name="Google Shape;154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9" name="Google Shape;159;p14"/>
          <p:cNvSpPr txBox="1"/>
          <p:nvPr/>
        </p:nvSpPr>
        <p:spPr>
          <a:xfrm>
            <a:off x="623904" y="2189788"/>
            <a:ext cx="881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ПОТЕНЦИАЛЬНЫЕ КЛИЕНТЫ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623900" y="2852013"/>
            <a:ext cx="70344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Юридические лица любой отрасли и категории бизнеса – их представители, использующие Telegram.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Федеральные, муниципальные, местные органы, коммерческие организации.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Секторы рынка - B2B и B2G.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" name="Google Shape;161;p14"/>
          <p:cNvPicPr preferRelativeResize="0"/>
          <p:nvPr/>
        </p:nvPicPr>
        <p:blipFill rotWithShape="1">
          <a:blip r:embed="rId3">
            <a:alphaModFix/>
          </a:blip>
          <a:srcRect b="0" l="21721" r="30735" t="0"/>
          <a:stretch/>
        </p:blipFill>
        <p:spPr>
          <a:xfrm>
            <a:off x="8232650" y="655388"/>
            <a:ext cx="3959348" cy="554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7" name="Google Shape;167;p1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1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5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69" name="Google Shape;169;p15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15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71" name="Google Shape;171;p1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176" name="Google Shape;176;p15"/>
          <p:cNvGraphicFramePr/>
          <p:nvPr/>
        </p:nvGraphicFramePr>
        <p:xfrm>
          <a:off x="806200" y="2384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{50C55B40-2A39-407B-A575-E26525117B46}</a:tableStyleId>
              </a:tblPr>
              <a:tblGrid>
                <a:gridCol w="2077850"/>
                <a:gridCol w="1833400"/>
                <a:gridCol w="1763550"/>
                <a:gridCol w="1658775"/>
                <a:gridCol w="1658775"/>
                <a:gridCol w="1833400"/>
              </a:tblGrid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Критерий оценки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highlight>
                            <a:srgbClr val="DBDBDB"/>
                          </a:highlight>
                        </a:rPr>
                        <a:t>Вконтакте</a:t>
                      </a:r>
                      <a:endParaRPr>
                        <a:highlight>
                          <a:srgbClr val="DBDBDB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highlight>
                            <a:srgbClr val="DBDBDB"/>
                          </a:highlight>
                        </a:rPr>
                        <a:t>Telegram</a:t>
                      </a:r>
                      <a:endParaRPr b="1">
                        <a:highlight>
                          <a:srgbClr val="DBDBDB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highlight>
                            <a:srgbClr val="DBDBDB"/>
                          </a:highlight>
                        </a:rPr>
                        <a:t>Viber</a:t>
                      </a:r>
                      <a:endParaRPr>
                        <a:highlight>
                          <a:srgbClr val="DBDBDB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highlight>
                            <a:srgbClr val="DBDBDB"/>
                          </a:highlight>
                        </a:rPr>
                        <a:t>WhatsApp</a:t>
                      </a:r>
                      <a:endParaRPr>
                        <a:highlight>
                          <a:srgbClr val="DBDBDB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highlight>
                            <a:srgbClr val="DBDBDB"/>
                          </a:highlight>
                        </a:rPr>
                        <a:t>Сайт УФК</a:t>
                      </a:r>
                      <a:endParaRPr>
                        <a:highlight>
                          <a:srgbClr val="DBDBDB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Аудитория пользователей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79 млн человек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59 млн человек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28 млн человек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73,6 млн человек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Затраты на разработку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минимальные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минимальные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минимальные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минимальные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затраты на создание и внедрение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Защита от взломов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+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Наличие виртуального профиля УФК на платформе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+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7" name="Google Shape;177;p15"/>
          <p:cNvSpPr txBox="1"/>
          <p:nvPr/>
        </p:nvSpPr>
        <p:spPr>
          <a:xfrm>
            <a:off x="806204" y="1518175"/>
            <a:ext cx="881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6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83" name="Google Shape;183;p1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1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6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85" name="Google Shape;185;p16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16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7" name="Google Shape;187;p1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2" name="Google Shape;192;p16"/>
          <p:cNvSpPr txBox="1"/>
          <p:nvPr/>
        </p:nvSpPr>
        <p:spPr>
          <a:xfrm>
            <a:off x="904175" y="2828700"/>
            <a:ext cx="7528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Данный прототип был реализован на платформе Telegram с помощью встроенного чат-бота @Bot_Father и конструктора виртуальных собеседников botmother.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" name="Google Shape;1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1350" y="2059562"/>
            <a:ext cx="2738875" cy="273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1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9" name="Google Shape;199;p1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1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7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01" name="Google Shape;201;p17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1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03" name="Google Shape;203;p1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8" name="Google Shape;2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2000" y="865900"/>
            <a:ext cx="8947999" cy="580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8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14" name="Google Shape;214;p18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18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8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16" name="Google Shape;216;p18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НАЗВАНИЕ РАЗДЕЛА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8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18" name="Google Shape;218;p1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1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p1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3" name="Google Shape;2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638" y="865900"/>
            <a:ext cx="9112724" cy="586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4" id="232" name="Google Shape;232;p19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233" name="Google Shape;233;p19"/>
          <p:cNvPicPr preferRelativeResize="0"/>
          <p:nvPr/>
        </p:nvPicPr>
        <p:blipFill rotWithShape="1">
          <a:blip r:embed="rId4">
            <a:alphaModFix/>
          </a:blip>
          <a:srcRect b="5620" l="0" r="0" t="7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9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b="1" i="0" lang="en-US" sz="5500" u="none" cap="none" strike="noStrik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</a:t>
            </a:r>
            <a:r>
              <a:rPr b="1" i="0" lang="en-US" sz="5800" u="none" cap="none" strike="noStrik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</a:t>
            </a:r>
            <a:endParaRPr b="1" sz="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