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8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4630400" cy="8229600"/>
  <p:notesSz cx="8229600" cy="14630400"/>
  <p:embeddedFontLst>
    <p:embeddedFont>
      <p:font typeface="Barlow" panose="00000500000000000000" pitchFamily="2" charset="0"/>
      <p:regular r:id="rId9"/>
      <p:bold r:id="rId10"/>
    </p:embeddedFont>
    <p:embeddedFont>
      <p:font typeface="Barlow Medium" panose="00000600000000000000" pitchFamily="2" charset="0"/>
      <p:regular r:id="rId11"/>
      <p: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8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1231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4879" y="2357120"/>
            <a:ext cx="8637271" cy="2905757"/>
          </a:xfrm>
        </p:spPr>
        <p:txBody>
          <a:bodyPr anchor="b">
            <a:normAutofit/>
          </a:bodyPr>
          <a:lstStyle>
            <a:lvl1pPr algn="r">
              <a:defRPr sz="576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54879" y="5262879"/>
            <a:ext cx="8637271" cy="1686560"/>
          </a:xfrm>
        </p:spPr>
        <p:txBody>
          <a:bodyPr anchor="t">
            <a:normAutofit/>
          </a:bodyPr>
          <a:lstStyle>
            <a:lvl1pPr marL="0" indent="0" algn="r">
              <a:buNone/>
              <a:defRPr sz="2160" cap="all">
                <a:solidFill>
                  <a:schemeClr val="tx1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19070" y="7044691"/>
            <a:ext cx="1920240" cy="45339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54879" y="7044691"/>
            <a:ext cx="5872750" cy="45339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730750" y="7044691"/>
            <a:ext cx="661400" cy="45339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4233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45183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1" y="3970297"/>
            <a:ext cx="12157712" cy="1762560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5732857"/>
            <a:ext cx="12157714" cy="1032480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cap="all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34387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2" y="2570480"/>
            <a:ext cx="5994401" cy="437896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86274" y="2570481"/>
            <a:ext cx="5994398" cy="43789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4961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8404" y="2661921"/>
            <a:ext cx="5650865" cy="691514"/>
          </a:xfrm>
        </p:spPr>
        <p:txBody>
          <a:bodyPr anchor="b">
            <a:noAutofit/>
          </a:bodyPr>
          <a:lstStyle>
            <a:lvl1pPr marL="0" indent="0">
              <a:buNone/>
              <a:defRPr sz="3360" b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2" y="3444241"/>
            <a:ext cx="5996308" cy="35051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15204" y="2672081"/>
            <a:ext cx="5667376" cy="691514"/>
          </a:xfrm>
        </p:spPr>
        <p:txBody>
          <a:bodyPr anchor="b">
            <a:noAutofit/>
          </a:bodyPr>
          <a:lstStyle>
            <a:lvl1pPr marL="0" indent="0">
              <a:buNone/>
              <a:defRPr sz="3360" b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88180" y="3444241"/>
            <a:ext cx="5994401" cy="35051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27001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0252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38803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1" y="2489200"/>
            <a:ext cx="4417062" cy="1645920"/>
          </a:xfrm>
        </p:spPr>
        <p:txBody>
          <a:bodyPr anchor="b">
            <a:normAutofit/>
          </a:bodyPr>
          <a:lstStyle>
            <a:lvl1pPr algn="l">
              <a:defRPr sz="288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7841" y="731521"/>
            <a:ext cx="7402831" cy="621792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1" y="4135120"/>
            <a:ext cx="4417062" cy="2194560"/>
          </a:xfrm>
        </p:spPr>
        <p:txBody>
          <a:bodyPr anchor="t">
            <a:normAutofit/>
          </a:bodyPr>
          <a:lstStyle>
            <a:lvl1pPr marL="0" indent="0">
              <a:buNone/>
              <a:defRPr sz="192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86571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920240"/>
            <a:ext cx="7397584" cy="1645920"/>
          </a:xfrm>
        </p:spPr>
        <p:txBody>
          <a:bodyPr anchor="b">
            <a:normAutofit/>
          </a:bodyPr>
          <a:lstStyle>
            <a:lvl1pPr algn="l">
              <a:defRPr sz="336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43504" y="1097280"/>
            <a:ext cx="3937169" cy="54864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3566160"/>
            <a:ext cx="7397584" cy="2194560"/>
          </a:xfrm>
        </p:spPr>
        <p:txBody>
          <a:bodyPr anchor="t">
            <a:normAutofit/>
          </a:bodyPr>
          <a:lstStyle>
            <a:lvl1pPr marL="0" indent="0">
              <a:buNone/>
              <a:defRPr sz="216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5871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1" y="5679438"/>
            <a:ext cx="12157712" cy="680086"/>
          </a:xfrm>
        </p:spPr>
        <p:txBody>
          <a:bodyPr anchor="b">
            <a:normAutofit/>
          </a:bodyPr>
          <a:lstStyle>
            <a:lvl1pPr algn="l">
              <a:defRPr sz="288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45921" y="1118535"/>
            <a:ext cx="10511792" cy="3797971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1" y="6359524"/>
            <a:ext cx="12157712" cy="592454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37091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2" y="731522"/>
            <a:ext cx="12157712" cy="3749039"/>
          </a:xfrm>
        </p:spPr>
        <p:txBody>
          <a:bodyPr anchor="ctr">
            <a:normAutofit/>
          </a:bodyPr>
          <a:lstStyle>
            <a:lvl1pPr algn="l">
              <a:defRPr sz="384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5212080"/>
            <a:ext cx="12157714" cy="1737360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28206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285440" y="3291840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5930" y="988005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721" y="731522"/>
            <a:ext cx="11460479" cy="3291839"/>
          </a:xfrm>
        </p:spPr>
        <p:txBody>
          <a:bodyPr anchor="ctr">
            <a:normAutofit/>
          </a:bodyPr>
          <a:lstStyle>
            <a:lvl1pPr algn="l">
              <a:defRPr sz="384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17450" y="4023360"/>
            <a:ext cx="11207021" cy="4572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959" y="5212080"/>
            <a:ext cx="12182840" cy="1737360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39365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3" y="3970297"/>
            <a:ext cx="12157710" cy="1762560"/>
          </a:xfrm>
        </p:spPr>
        <p:txBody>
          <a:bodyPr anchor="b">
            <a:normAutofit/>
          </a:bodyPr>
          <a:lstStyle>
            <a:lvl1pPr algn="l">
              <a:defRPr sz="384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1" y="5732857"/>
            <a:ext cx="12157711" cy="1032480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22025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285440" y="3291840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5930" y="988005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190721" y="731522"/>
            <a:ext cx="11460479" cy="3291839"/>
          </a:xfrm>
        </p:spPr>
        <p:txBody>
          <a:bodyPr anchor="ctr">
            <a:normAutofit/>
          </a:bodyPr>
          <a:lstStyle>
            <a:lvl1pPr algn="l">
              <a:defRPr sz="384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2960" y="4663440"/>
            <a:ext cx="12162523" cy="10668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8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5730240"/>
            <a:ext cx="12162523" cy="1219200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298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2" y="731522"/>
            <a:ext cx="12157712" cy="329183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2961" y="4206240"/>
            <a:ext cx="12157714" cy="100584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336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5212080"/>
            <a:ext cx="12157714" cy="1737360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81850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22962" y="731521"/>
            <a:ext cx="12157710" cy="174752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03026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8227457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90410" y="731520"/>
            <a:ext cx="2590262" cy="62179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2960" y="731520"/>
            <a:ext cx="9398539" cy="621792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97279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56651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06033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65430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3424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8196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2" y="731521"/>
            <a:ext cx="12157710" cy="174752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2" y="2570481"/>
            <a:ext cx="12157710" cy="4378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07592" y="7044691"/>
            <a:ext cx="1920240" cy="4533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1" y="7044691"/>
            <a:ext cx="9393191" cy="4533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319273" y="7044691"/>
            <a:ext cx="661400" cy="4533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1638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</p:sldLayoutIdLst>
  <p:hf sldNum="0" hdr="0" ftr="0" dt="0"/>
  <p:txStyles>
    <p:titleStyle>
      <a:lvl1pPr algn="l" defTabSz="548640" rtl="0" eaLnBrk="1" latinLnBrk="0" hangingPunct="1">
        <a:spcBef>
          <a:spcPct val="0"/>
        </a:spcBef>
        <a:buNone/>
        <a:defRPr sz="432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548640" rtl="0" eaLnBrk="1" latinLnBrk="0" hangingPunct="1">
        <a:spcBef>
          <a:spcPts val="0"/>
        </a:spcBef>
        <a:spcAft>
          <a:spcPts val="1200"/>
        </a:spcAft>
        <a:buClr>
          <a:schemeClr val="tx1"/>
        </a:buClr>
        <a:buSzPct val="100000"/>
        <a:buFont typeface="Arial"/>
        <a:buChar char="•"/>
        <a:defRPr sz="216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891540" indent="-342900" algn="l" defTabSz="548640" rtl="0" eaLnBrk="1" latinLnBrk="0" hangingPunct="1">
        <a:spcBef>
          <a:spcPts val="0"/>
        </a:spcBef>
        <a:spcAft>
          <a:spcPts val="1200"/>
        </a:spcAft>
        <a:buClr>
          <a:schemeClr val="tx1"/>
        </a:buClr>
        <a:buSzPct val="100000"/>
        <a:buFont typeface="Arial"/>
        <a:buChar char="•"/>
        <a:defRPr sz="192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440180" indent="-342900" algn="l" defTabSz="548640" rtl="0" eaLnBrk="1" latinLnBrk="0" hangingPunct="1">
        <a:spcBef>
          <a:spcPts val="0"/>
        </a:spcBef>
        <a:spcAft>
          <a:spcPts val="1200"/>
        </a:spcAft>
        <a:buClr>
          <a:schemeClr val="tx1"/>
        </a:buClr>
        <a:buSzPct val="100000"/>
        <a:buFont typeface="Arial"/>
        <a:buChar char="•"/>
        <a:defRPr sz="168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851660" indent="-205740" algn="l" defTabSz="548640" rtl="0" eaLnBrk="1" latinLnBrk="0" hangingPunct="1">
        <a:spcBef>
          <a:spcPts val="0"/>
        </a:spcBef>
        <a:spcAft>
          <a:spcPts val="1200"/>
        </a:spcAft>
        <a:buClr>
          <a:schemeClr val="tx1"/>
        </a:buClr>
        <a:buSzPct val="100000"/>
        <a:buFont typeface="Arial"/>
        <a:buChar char="•"/>
        <a:defRPr sz="144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400300" indent="-205740" algn="l" defTabSz="548640" rtl="0" eaLnBrk="1" latinLnBrk="0" hangingPunct="1">
        <a:spcBef>
          <a:spcPts val="0"/>
        </a:spcBef>
        <a:spcAft>
          <a:spcPts val="1200"/>
        </a:spcAft>
        <a:buClr>
          <a:schemeClr val="tx1"/>
        </a:buClr>
        <a:buSzPct val="100000"/>
        <a:buFont typeface="Arial"/>
        <a:buChar char="•"/>
        <a:defRPr sz="144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017520" indent="-274320" algn="l" defTabSz="548640" rtl="0" eaLnBrk="1" latinLnBrk="0" hangingPunct="1">
        <a:spcBef>
          <a:spcPts val="0"/>
        </a:spcBef>
        <a:spcAft>
          <a:spcPts val="1200"/>
        </a:spcAft>
        <a:buClr>
          <a:schemeClr val="tx1"/>
        </a:buClr>
        <a:buSzPct val="100000"/>
        <a:buFont typeface="Arial"/>
        <a:buChar char="•"/>
        <a:defRPr sz="144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ts val="0"/>
        </a:spcBef>
        <a:spcAft>
          <a:spcPts val="1200"/>
        </a:spcAft>
        <a:buClr>
          <a:schemeClr val="tx1"/>
        </a:buClr>
        <a:buSzPct val="100000"/>
        <a:buFont typeface="Arial"/>
        <a:buChar char="•"/>
        <a:defRPr sz="144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ts val="0"/>
        </a:spcBef>
        <a:spcAft>
          <a:spcPts val="1200"/>
        </a:spcAft>
        <a:buClr>
          <a:schemeClr val="tx1"/>
        </a:buClr>
        <a:buSzPct val="100000"/>
        <a:buFont typeface="Arial"/>
        <a:buChar char="•"/>
        <a:defRPr sz="144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ts val="0"/>
        </a:spcBef>
        <a:spcAft>
          <a:spcPts val="1200"/>
        </a:spcAft>
        <a:buClr>
          <a:schemeClr val="tx1"/>
        </a:buClr>
        <a:buSzPct val="100000"/>
        <a:buFont typeface="Arial"/>
        <a:buChar char="•"/>
        <a:defRPr sz="144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361003"/>
            <a:ext cx="7415927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Мафия Universe: Интеллектуальная Развлекательная Игра</a:t>
            </a:r>
            <a:endParaRPr lang="en-US" sz="4300" dirty="0"/>
          </a:p>
        </p:txBody>
      </p:sp>
      <p:sp>
        <p:nvSpPr>
          <p:cNvPr id="4" name="Text 1"/>
          <p:cNvSpPr/>
          <p:nvPr/>
        </p:nvSpPr>
        <p:spPr>
          <a:xfrm>
            <a:off x="864037" y="3788688"/>
            <a:ext cx="7415927" cy="907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ru-RU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Марийский Государственный Университет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1000244" y="6603802"/>
            <a:ext cx="122396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3C3838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np</a:t>
            </a:r>
            <a:endParaRPr lang="en-US" sz="750" dirty="0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3EF74677-A20F-4566-AB39-E63A655FC7A6}"/>
              </a:ext>
            </a:extLst>
          </p:cNvPr>
          <p:cNvSpPr/>
          <p:nvPr/>
        </p:nvSpPr>
        <p:spPr>
          <a:xfrm>
            <a:off x="864037" y="5261027"/>
            <a:ext cx="7415927" cy="2370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ru-RU" sz="2000" dirty="0"/>
              <a:t>Инициативная разработка студентов: Черемных Евгения, </a:t>
            </a:r>
            <a:r>
              <a:rPr lang="ru-RU" sz="2000" dirty="0" err="1"/>
              <a:t>Глунцова</a:t>
            </a:r>
            <a:r>
              <a:rPr lang="ru-RU" sz="2000" dirty="0"/>
              <a:t> Александра, Пестиков Александр, Ломовцев Никита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872258"/>
            <a:ext cx="7569398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Пользователь и Проблема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317515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Пользователь</a:t>
            </a:r>
            <a:endParaRPr lang="en-US" sz="2150" dirty="0"/>
          </a:p>
        </p:txBody>
      </p:sp>
      <p:sp>
        <p:nvSpPr>
          <p:cNvPr id="4" name="Text 2"/>
          <p:cNvSpPr/>
          <p:nvPr/>
        </p:nvSpPr>
        <p:spPr>
          <a:xfrm>
            <a:off x="864037" y="3764875"/>
            <a:ext cx="6150054" cy="2370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Наш типичный пользователь - </a:t>
            </a:r>
            <a:r>
              <a:rPr lang="en-US" sz="19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это</a:t>
            </a: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ru-RU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студенты вузов, испытывающие стресс, нехватку живого общения и недостаток сплочённости в коллективе.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623929" y="317515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Проблема</a:t>
            </a:r>
            <a:endParaRPr lang="en-US" sz="2150" dirty="0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32BE42BA-6A96-4461-A7F5-459E66338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5864" y="3346609"/>
            <a:ext cx="5377912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rlow" panose="00000500000000000000" pitchFamily="2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Отсутствие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доверительной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 и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дружеской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атмосферы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 в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студенческих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коллективах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Высокий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уровень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стресса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вызванный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учебной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нагрузкой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Недостаток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инструментов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для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интересного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совместного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времяпрепровождения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rlow" panose="00000500000000000000" pitchFamily="2" charset="0"/>
              </a:rPr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4943" y="1251585"/>
            <a:ext cx="6882051" cy="578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550"/>
              </a:lnSpc>
              <a:buNone/>
            </a:pPr>
            <a:r>
              <a:rPr lang="en-US" sz="36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Как Уже Решается Проблема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6214943" y="2376249"/>
            <a:ext cx="364212" cy="364212"/>
          </a:xfrm>
          <a:prstGeom prst="roundRect">
            <a:avLst>
              <a:gd name="adj" fmla="val 85742"/>
            </a:avLst>
          </a:prstGeom>
          <a:solidFill>
            <a:srgbClr val="0A081B"/>
          </a:solidFill>
          <a:ln w="22860">
            <a:solidFill>
              <a:srgbClr val="16FFBB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787277" y="2376249"/>
            <a:ext cx="3060740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Мобильные Приложения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787277" y="2790230"/>
            <a:ext cx="3167063" cy="1998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Существуют мобильные приложения для игры в "Мафию", однако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они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ru-RU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не способствуют живому взаимодействию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162461" y="2376249"/>
            <a:ext cx="364212" cy="364212"/>
          </a:xfrm>
          <a:prstGeom prst="roundRect">
            <a:avLst>
              <a:gd name="adj" fmla="val 85742"/>
            </a:avLst>
          </a:prstGeom>
          <a:solidFill>
            <a:srgbClr val="0A081B"/>
          </a:solidFill>
          <a:ln w="22860">
            <a:solidFill>
              <a:srgbClr val="29DDD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734794" y="2376249"/>
            <a:ext cx="2443401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ru-RU" sz="18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Социальные сети и клубы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0734794" y="2790230"/>
            <a:ext cx="3167063" cy="2331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ru-RU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Помогают общению, однако не всегда способствует устранению стресса и не всегда сплачивают коллектив.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14943" y="5564505"/>
            <a:ext cx="364212" cy="364212"/>
          </a:xfrm>
          <a:prstGeom prst="roundRect">
            <a:avLst>
              <a:gd name="adj" fmla="val 85742"/>
            </a:avLst>
          </a:prstGeom>
          <a:solidFill>
            <a:srgbClr val="0A081B"/>
          </a:solidFill>
          <a:ln w="22860">
            <a:solidFill>
              <a:srgbClr val="37A7E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787277" y="5564505"/>
            <a:ext cx="2313146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Настольные Игры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787277" y="5978485"/>
            <a:ext cx="7114580" cy="999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Классические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ru-RU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и современные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настольные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игры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"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Мафия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"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не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всегда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удовлетворяют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потребности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современного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игрока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который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ищет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более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динамичный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и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интерактивный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16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опыт</a:t>
            </a:r>
            <a:r>
              <a:rPr lang="en-US" sz="16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311" y="626269"/>
            <a:ext cx="3716774" cy="464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50"/>
              </a:lnSpc>
              <a:buNone/>
            </a:pPr>
            <a:r>
              <a:rPr lang="en-US" sz="29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Решение</a:t>
            </a:r>
            <a:endParaRPr lang="en-US" sz="2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982" y="1425297"/>
            <a:ext cx="1332428" cy="120217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04893" y="2014299"/>
            <a:ext cx="90488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783574" y="1592461"/>
            <a:ext cx="1858328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Мафия Universe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783574" y="1925003"/>
            <a:ext cx="9094351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ru-RU" sz="1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Простая в освоении и увлекательная игра с университетской тематикой</a:t>
            </a:r>
            <a:r>
              <a:rPr lang="en-US" sz="1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которая объединяет преимущества мобильных приложений, </a:t>
            </a:r>
            <a:r>
              <a:rPr lang="en-US" sz="13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онлайн</a:t>
            </a:r>
            <a:r>
              <a:rPr lang="en-US" sz="1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13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платформ</a:t>
            </a:r>
            <a:r>
              <a:rPr lang="en-US" sz="1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58201" y="2638782"/>
            <a:ext cx="9345097" cy="11430"/>
          </a:xfrm>
          <a:prstGeom prst="roundRect">
            <a:avLst>
              <a:gd name="adj" fmla="val 2194960"/>
            </a:avLst>
          </a:prstGeom>
          <a:solidFill>
            <a:srgbClr val="16FFBB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708" y="2669262"/>
            <a:ext cx="2664976" cy="120217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892034" y="3103126"/>
            <a:ext cx="116205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5449848" y="2836426"/>
            <a:ext cx="4035743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ru-RU" sz="14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Масштабность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5449848" y="3168967"/>
            <a:ext cx="8428077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ru-RU" sz="1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Поддерживает до 16 игроков, что делает её идеальной для студенческих мероприятий.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5324475" y="3882747"/>
            <a:ext cx="8678823" cy="11430"/>
          </a:xfrm>
          <a:prstGeom prst="roundRect">
            <a:avLst>
              <a:gd name="adj" fmla="val 2194960"/>
            </a:avLst>
          </a:prstGeom>
          <a:solidFill>
            <a:srgbClr val="29DDDA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1434" y="3913227"/>
            <a:ext cx="3997523" cy="120217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888938" y="4347091"/>
            <a:ext cx="122396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6116122" y="4080391"/>
            <a:ext cx="2728793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ru-RU" sz="14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Развитие навыков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6116122" y="4412933"/>
            <a:ext cx="7761803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ru-RU" sz="1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коммуникация, стратегическое мышление, командная работа.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5990749" y="5126712"/>
            <a:ext cx="8012549" cy="11430"/>
          </a:xfrm>
          <a:prstGeom prst="roundRect">
            <a:avLst>
              <a:gd name="adj" fmla="val 2194960"/>
            </a:avLst>
          </a:prstGeom>
          <a:solidFill>
            <a:srgbClr val="37A7E7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5161" y="5157192"/>
            <a:ext cx="5330071" cy="120217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891082" y="5591056"/>
            <a:ext cx="118110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4"/>
          <p:cNvSpPr/>
          <p:nvPr/>
        </p:nvSpPr>
        <p:spPr>
          <a:xfrm>
            <a:off x="6782395" y="5324356"/>
            <a:ext cx="2260640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Обширное Сообщество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6782395" y="5656898"/>
            <a:ext cx="7095530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Возможность играть с друзьями или находить новых соперников в </a:t>
            </a:r>
            <a:r>
              <a:rPr lang="en-US" sz="13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обширном</a:t>
            </a:r>
            <a:r>
              <a:rPr lang="en-US" sz="1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ru-RU" sz="1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студенческом комьюнити</a:t>
            </a:r>
            <a:r>
              <a:rPr lang="en-US" sz="1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</a:t>
            </a:r>
            <a:endParaRPr lang="en-US" sz="1300" dirty="0"/>
          </a:p>
        </p:txBody>
      </p:sp>
      <p:sp>
        <p:nvSpPr>
          <p:cNvPr id="22" name="Shape 16"/>
          <p:cNvSpPr/>
          <p:nvPr/>
        </p:nvSpPr>
        <p:spPr>
          <a:xfrm>
            <a:off x="6657023" y="6370677"/>
            <a:ext cx="7346275" cy="11430"/>
          </a:xfrm>
          <a:prstGeom prst="roundRect">
            <a:avLst>
              <a:gd name="adj" fmla="val 2194960"/>
            </a:avLst>
          </a:prstGeom>
          <a:solidFill>
            <a:srgbClr val="091231"/>
          </a:solidFill>
          <a:ln/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887" y="6401157"/>
            <a:ext cx="6662499" cy="120217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3891201" y="6835021"/>
            <a:ext cx="117753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5</a:t>
            </a:r>
            <a:endParaRPr lang="en-US" sz="1600" dirty="0"/>
          </a:p>
        </p:txBody>
      </p:sp>
      <p:sp>
        <p:nvSpPr>
          <p:cNvPr id="25" name="Text 18"/>
          <p:cNvSpPr/>
          <p:nvPr/>
        </p:nvSpPr>
        <p:spPr>
          <a:xfrm>
            <a:off x="7448550" y="6568321"/>
            <a:ext cx="1858328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Аналитика Игры</a:t>
            </a:r>
            <a:endParaRPr lang="en-US" sz="1450" dirty="0"/>
          </a:p>
        </p:txBody>
      </p:sp>
      <p:sp>
        <p:nvSpPr>
          <p:cNvPr id="26" name="Text 19"/>
          <p:cNvSpPr/>
          <p:nvPr/>
        </p:nvSpPr>
        <p:spPr>
          <a:xfrm>
            <a:off x="7448550" y="6900863"/>
            <a:ext cx="6429375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Детальная статистика и аналитика для слежения за прогрессом и совершенствованием игровых навыков.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6499" y="621030"/>
            <a:ext cx="6508790" cy="627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395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Актуальность Проблемы</a:t>
            </a:r>
            <a:endParaRPr lang="en-US" sz="3950" dirty="0"/>
          </a:p>
        </p:txBody>
      </p:sp>
      <p:sp>
        <p:nvSpPr>
          <p:cNvPr id="5" name="Text 2"/>
          <p:cNvSpPr/>
          <p:nvPr/>
        </p:nvSpPr>
        <p:spPr>
          <a:xfrm>
            <a:off x="6374872" y="2928919"/>
            <a:ext cx="2508528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ru-RU" sz="24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Уникальная ниша</a:t>
            </a:r>
            <a:endParaRPr lang="en-US" sz="2400" dirty="0">
              <a:latin typeface="Barlow" panose="00000500000000000000" pitchFamily="2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276499" y="3175635"/>
            <a:ext cx="3612594" cy="108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0907286" y="2877800"/>
            <a:ext cx="2347383" cy="595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ru-RU" sz="20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Растущая популярность настольных игр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615163" y="3348394"/>
            <a:ext cx="3612594" cy="100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ru-RU" sz="17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особенно среди молодёжи, как способа живого общения.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5918300" y="5681872"/>
            <a:ext cx="3612594" cy="744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37A7E7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50</a:t>
            </a:r>
            <a:r>
              <a:rPr lang="ru-RU" sz="5850" b="1" dirty="0">
                <a:solidFill>
                  <a:srgbClr val="37A7E7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0</a:t>
            </a:r>
            <a:r>
              <a:rPr lang="en-US" sz="5850" b="1" dirty="0">
                <a:solidFill>
                  <a:srgbClr val="37A7E7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₽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6470333" y="6584155"/>
            <a:ext cx="2508528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ru-RU" sz="24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Экономическая доступность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5918300" y="7051592"/>
            <a:ext cx="3612594" cy="722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ru-RU" sz="17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себестоимость одного игрового набора около 500 рублей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10615164" y="7051592"/>
            <a:ext cx="3612594" cy="108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ru-RU" sz="17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студенты всё чаще ищут возможности отвлечься от учёбы.</a:t>
            </a:r>
            <a:endParaRPr lang="en-US" sz="1750" dirty="0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96A4C06C-DEFA-4324-A954-92B5D08AEBAE}"/>
              </a:ext>
            </a:extLst>
          </p:cNvPr>
          <p:cNvSpPr/>
          <p:nvPr/>
        </p:nvSpPr>
        <p:spPr>
          <a:xfrm>
            <a:off x="5918300" y="3399720"/>
            <a:ext cx="3612594" cy="100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ru-RU" sz="17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отсутствуют качественные игры, адаптированные для студентов с акцентом на социальное взаимодействие </a:t>
            </a:r>
            <a:endParaRPr lang="en-US" sz="1750" dirty="0"/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589C3D6D-141F-44C1-9D0C-0C66DF2A1B0A}"/>
              </a:ext>
            </a:extLst>
          </p:cNvPr>
          <p:cNvSpPr/>
          <p:nvPr/>
        </p:nvSpPr>
        <p:spPr>
          <a:xfrm>
            <a:off x="11247687" y="6584155"/>
            <a:ext cx="2508528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ru-RU" sz="20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Потребность в снижении стресса</a:t>
            </a:r>
          </a:p>
          <a:p>
            <a:pPr marL="0" indent="0" algn="ctr">
              <a:lnSpc>
                <a:spcPts val="2450"/>
              </a:lnSpc>
              <a:buNone/>
            </a:pPr>
            <a:endParaRPr lang="en-US" sz="1950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BDAC39C-499C-4FA7-8D27-327F6EC737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1627" y="5421570"/>
            <a:ext cx="1059667" cy="105966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E8564C9-4A17-4560-B1A7-C480B25882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6646" y="1638596"/>
            <a:ext cx="1075901" cy="107590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68EB382-FE3F-4A36-81A4-96DC3BD530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92852" y="1556684"/>
            <a:ext cx="1218198" cy="12181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8181" y="541972"/>
            <a:ext cx="4369594" cy="546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300"/>
              </a:lnSpc>
              <a:buNone/>
            </a:pPr>
            <a:r>
              <a:rPr lang="en-US" sz="36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Команда</a:t>
            </a:r>
            <a:endParaRPr lang="en-US" sz="3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181" y="1383030"/>
            <a:ext cx="491490" cy="49149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8983" y="2071092"/>
            <a:ext cx="2184797" cy="273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ru-RU" sz="20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Члены команды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688182" y="2461974"/>
            <a:ext cx="3310382" cy="1652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Черемных Евгения (лидер)</a:t>
            </a:r>
          </a:p>
          <a:p>
            <a:pPr marL="285750" indent="-285750" algn="l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Глунцова</a:t>
            </a:r>
            <a:r>
              <a:rPr lang="ru-RU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Александра</a:t>
            </a:r>
          </a:p>
          <a:p>
            <a:pPr marL="285750" indent="-285750" algn="l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Пестиков Александр</a:t>
            </a:r>
          </a:p>
          <a:p>
            <a:pPr marL="285750" indent="-285750" algn="l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Ломовцев Никита</a:t>
            </a:r>
            <a:endParaRPr lang="en-US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7775" y="1383030"/>
            <a:ext cx="491490" cy="49149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931589" y="2071092"/>
            <a:ext cx="2184797" cy="273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Дизайнеры</a:t>
            </a:r>
            <a:endParaRPr lang="en-US" sz="2000" dirty="0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9F57D18C-B77A-4020-9637-0E447A85BEF8}"/>
              </a:ext>
            </a:extLst>
          </p:cNvPr>
          <p:cNvSpPr/>
          <p:nvPr/>
        </p:nvSpPr>
        <p:spPr>
          <a:xfrm>
            <a:off x="4931589" y="2461974"/>
            <a:ext cx="3948940" cy="1860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Разработка игры</a:t>
            </a:r>
          </a:p>
          <a:p>
            <a:pPr marL="285750" indent="-285750" algn="l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Тестирование и сбор обратной связи</a:t>
            </a:r>
          </a:p>
          <a:p>
            <a:pPr marL="285750" indent="-285750" algn="l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Дизайн игровых элементов</a:t>
            </a:r>
          </a:p>
          <a:p>
            <a:pPr marL="285750" indent="-285750" algn="l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Маркетинг и продвижение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ная">
  <a:themeElements>
    <a:clrScheme name="Небесная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Небес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Небесная</Template>
  <TotalTime>561</TotalTime>
  <Words>310</Words>
  <Application>Microsoft Office PowerPoint</Application>
  <PresentationFormat>Произвольный</PresentationFormat>
  <Paragraphs>62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Barlow</vt:lpstr>
      <vt:lpstr>Barlow Medium</vt:lpstr>
      <vt:lpstr>Spline Sans Bold</vt:lpstr>
      <vt:lpstr>Arial</vt:lpstr>
      <vt:lpstr>Calibri</vt:lpstr>
      <vt:lpstr>Calibri Light</vt:lpstr>
      <vt:lpstr>Небесная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Soldier Boy</cp:lastModifiedBy>
  <cp:revision>11</cp:revision>
  <dcterms:created xsi:type="dcterms:W3CDTF">2024-12-07T09:57:32Z</dcterms:created>
  <dcterms:modified xsi:type="dcterms:W3CDTF">2024-12-07T20:00:52Z</dcterms:modified>
</cp:coreProperties>
</file>