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2" r:id="rId1"/>
    <p:sldMasterId id="2147483663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64">
          <p15:clr>
            <a:srgbClr val="A4A3A4"/>
          </p15:clr>
        </p15:guide>
        <p15:guide id="2" pos="63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828" y="-114"/>
      </p:cViewPr>
      <p:guideLst>
        <p:guide orient="horz" pos="3564"/>
        <p:guide pos="63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notesMaster" Target="notesMasters/notesMaster1.xml" /><Relationship Id="rId3" Type="http://schemas.openxmlformats.org/officeDocument/2006/relationships/slide" Target="slides/slide1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5" Type="http://schemas.openxmlformats.org/officeDocument/2006/relationships/slide" Target="slides/slide3.xml" /><Relationship Id="rId15" Type="http://schemas.openxmlformats.org/officeDocument/2006/relationships/viewProps" Target="viewProps.xml" /><Relationship Id="rId10" Type="http://schemas.openxmlformats.org/officeDocument/2006/relationships/slide" Target="slides/slide8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700" cy="3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700" cy="3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300" cy="2300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" name="Google Shape;49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700" cy="3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700" cy="3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5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9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0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Relationship Id="rId5" Type="http://schemas.openxmlformats.org/officeDocument/2006/relationships/image" Target="../media/image8.png" /><Relationship Id="rId4" Type="http://schemas.openxmlformats.org/officeDocument/2006/relationships/image" Target="../media/image7.png" 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8.png" 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8.png" 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Relationship Id="rId5" Type="http://schemas.openxmlformats.org/officeDocument/2006/relationships/image" Target="../media/image8.png" /><Relationship Id="rId4" Type="http://schemas.openxmlformats.org/officeDocument/2006/relationships/image" Target="../media/image7.png" 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Relationship Id="rId5" Type="http://schemas.openxmlformats.org/officeDocument/2006/relationships/image" Target="../media/image9.png" /><Relationship Id="rId4" Type="http://schemas.openxmlformats.org/officeDocument/2006/relationships/image" Target="../media/image8.png" 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Relationship Id="rId5" Type="http://schemas.openxmlformats.org/officeDocument/2006/relationships/image" Target="../media/image9.png" /><Relationship Id="rId4" Type="http://schemas.openxmlformats.org/officeDocument/2006/relationships/image" Target="../media/image8.png" 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image" Target="../media/image10.jpeg" /><Relationship Id="rId1" Type="http://schemas.openxmlformats.org/officeDocument/2006/relationships/slideMaster" Target="../slideMasters/slideMaster1.xml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8.png" 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2.png" /><Relationship Id="rId1" Type="http://schemas.openxmlformats.org/officeDocument/2006/relationships/slideMaster" Target="../slideMasters/slideMaster2.xml" /><Relationship Id="rId5" Type="http://schemas.openxmlformats.org/officeDocument/2006/relationships/image" Target="../media/image8.png" /><Relationship Id="rId4" Type="http://schemas.openxmlformats.org/officeDocument/2006/relationships/image" Target="../media/image4.png" 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2.png" /><Relationship Id="rId1" Type="http://schemas.openxmlformats.org/officeDocument/2006/relationships/slideMaster" Target="../slideMasters/slideMaster2.xml" /><Relationship Id="rId5" Type="http://schemas.openxmlformats.org/officeDocument/2006/relationships/image" Target="../media/image4.png" /><Relationship Id="rId4" Type="http://schemas.openxmlformats.org/officeDocument/2006/relationships/image" Target="../media/image8.png" 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5.jpeg" /><Relationship Id="rId1" Type="http://schemas.openxmlformats.org/officeDocument/2006/relationships/slideMaster" Target="../slideMasters/slideMaster2.xml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10.jpeg" /><Relationship Id="rId1" Type="http://schemas.openxmlformats.org/officeDocument/2006/relationships/slideMaster" Target="../slideMasters/slideMaster2.xml" /><Relationship Id="rId4" Type="http://schemas.openxmlformats.org/officeDocument/2006/relationships/image" Target="../media/image4.png" 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5.jpeg" /><Relationship Id="rId1" Type="http://schemas.openxmlformats.org/officeDocument/2006/relationships/slideMaster" Target="../slideMasters/slideMaster2.xml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8226" y="566928"/>
            <a:ext cx="10849819" cy="116516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2"/>
          <p:cNvSpPr txBox="1">
            <a:spLocks noGrp="1"/>
          </p:cNvSpPr>
          <p:nvPr>
            <p:ph type="ctrTitle"/>
          </p:nvPr>
        </p:nvSpPr>
        <p:spPr>
          <a:xfrm>
            <a:off x="888112" y="3574472"/>
            <a:ext cx="74001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7" name="Google Shape;57;p2"/>
          <p:cNvSpPr txBox="1">
            <a:spLocks noGrp="1"/>
          </p:cNvSpPr>
          <p:nvPr>
            <p:ph type="subTitle" idx="1"/>
          </p:nvPr>
        </p:nvSpPr>
        <p:spPr>
          <a:xfrm>
            <a:off x="888112" y="7242047"/>
            <a:ext cx="7400100" cy="24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2"/>
          <p:cNvSpPr txBox="1">
            <a:spLocks noGrp="1"/>
          </p:cNvSpPr>
          <p:nvPr>
            <p:ph type="body" idx="2"/>
          </p:nvPr>
        </p:nvSpPr>
        <p:spPr>
          <a:xfrm>
            <a:off x="910336" y="10374313"/>
            <a:ext cx="36783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9" name="Google Shape;5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40509"/>
            <a:ext cx="5432745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3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 rot="10800000">
            <a:off x="-2925211" y="4296693"/>
            <a:ext cx="10473265" cy="9804482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3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300" cy="11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65" name="Google Shape;65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15317" y="496093"/>
            <a:ext cx="5977226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05103" y="458194"/>
            <a:ext cx="1914136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3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3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69" name="Google Shape;69;p3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6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6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4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74" name="Google Shape;74;p4"/>
          <p:cNvSpPr txBox="1">
            <a:spLocks noGrp="1"/>
          </p:cNvSpPr>
          <p:nvPr>
            <p:ph type="body" idx="1"/>
          </p:nvPr>
        </p:nvSpPr>
        <p:spPr>
          <a:xfrm>
            <a:off x="894589" y="1813822"/>
            <a:ext cx="8793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4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4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Google Shape;78;p4"/>
          <p:cNvSpPr txBox="1">
            <a:spLocks noGrp="1"/>
          </p:cNvSpPr>
          <p:nvPr>
            <p:ph type="body" idx="4"/>
          </p:nvPr>
        </p:nvSpPr>
        <p:spPr>
          <a:xfrm>
            <a:off x="10495788" y="1813822"/>
            <a:ext cx="88416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Пользовательский макет">
  <p:cSld name="5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6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6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5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83" name="Google Shape;83;p5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5" name="Google Shape;85;p5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8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6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>
            <a:off x="8650225" y="-2453964"/>
            <a:ext cx="14708923" cy="1376966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6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300" cy="11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90" name="Google Shape;90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15317" y="496093"/>
            <a:ext cx="5977226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05103" y="458194"/>
            <a:ext cx="1914136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6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4326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6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6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6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27138" y="225635"/>
            <a:ext cx="16355821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7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99" name="Google Shape;99;p7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300" cy="11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0" name="Google Shape;100;p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1" name="Google Shape;101;p7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2" name="Google Shape;102;p7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00" cy="2141400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7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Google Shape;104;p7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7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00" cy="2141400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7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7" name="Google Shape;107;p7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8" name="Google Shape;108;p7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00" cy="21414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7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body" idx="14"/>
          </p:nvPr>
        </p:nvSpPr>
        <p:spPr>
          <a:xfrm>
            <a:off x="15143226" y="7261819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p7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00" cy="2141400"/>
          </a:xfrm>
          <a:prstGeom prst="rect">
            <a:avLst/>
          </a:prstGeom>
          <a:noFill/>
          <a:ln>
            <a:noFill/>
          </a:ln>
        </p:spPr>
      </p:sp>
      <p:sp>
        <p:nvSpPr>
          <p:cNvPr id="112" name="Google Shape;112;p7"/>
          <p:cNvSpPr txBox="1">
            <a:spLocks noGrp="1"/>
          </p:cNvSpPr>
          <p:nvPr>
            <p:ph type="body" idx="16"/>
          </p:nvPr>
        </p:nvSpPr>
        <p:spPr>
          <a:xfrm>
            <a:off x="15143226" y="66217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ользовательский макет">
  <p:cSld name="2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6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6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27138" y="225635"/>
            <a:ext cx="16355821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8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18" name="Google Shape;118;p8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300" cy="11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9" name="Google Shape;119;p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0" name="Google Shape;120;p8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1" name="Google Shape;121;p8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9"/>
          <p:cNvPicPr preferRelativeResize="0"/>
          <p:nvPr/>
        </p:nvPicPr>
        <p:blipFill rotWithShape="1">
          <a:blip r:embed="rId3">
            <a:alphaModFix/>
          </a:blip>
          <a:srcRect l="-915" r="6522" b="8315"/>
          <a:stretch/>
        </p:blipFill>
        <p:spPr>
          <a:xfrm>
            <a:off x="0" y="0"/>
            <a:ext cx="20228510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9"/>
          <p:cNvSpPr txBox="1">
            <a:spLocks noGrp="1"/>
          </p:cNvSpPr>
          <p:nvPr>
            <p:ph type="ctrTitle"/>
          </p:nvPr>
        </p:nvSpPr>
        <p:spPr>
          <a:xfrm>
            <a:off x="942976" y="3574472"/>
            <a:ext cx="74001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5" name="Google Shape;125;p9"/>
          <p:cNvSpPr txBox="1">
            <a:spLocks noGrp="1"/>
          </p:cNvSpPr>
          <p:nvPr>
            <p:ph type="subTitle" idx="1"/>
          </p:nvPr>
        </p:nvSpPr>
        <p:spPr>
          <a:xfrm>
            <a:off x="942976" y="6998407"/>
            <a:ext cx="7400100" cy="27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" name="Google Shape;126;p9"/>
          <p:cNvSpPr txBox="1">
            <a:spLocks noGrp="1"/>
          </p:cNvSpPr>
          <p:nvPr>
            <p:ph type="body" idx="2"/>
          </p:nvPr>
        </p:nvSpPr>
        <p:spPr>
          <a:xfrm>
            <a:off x="965200" y="10374313"/>
            <a:ext cx="36783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27" name="Google Shape;127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1538" y="725488"/>
            <a:ext cx="5432745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Пользовательский макет">
  <p:cSld name="3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6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6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0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33" name="Google Shape;133;p10"/>
          <p:cNvSpPr txBox="1">
            <a:spLocks noGrp="1"/>
          </p:cNvSpPr>
          <p:nvPr>
            <p:ph type="body" idx="1"/>
          </p:nvPr>
        </p:nvSpPr>
        <p:spPr>
          <a:xfrm>
            <a:off x="11107925" y="3344736"/>
            <a:ext cx="821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4" name="Google Shape;134;p10"/>
          <p:cNvSpPr txBox="1">
            <a:spLocks noGrp="1"/>
          </p:cNvSpPr>
          <p:nvPr>
            <p:ph type="title"/>
          </p:nvPr>
        </p:nvSpPr>
        <p:spPr>
          <a:xfrm>
            <a:off x="11107925" y="2271023"/>
            <a:ext cx="821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5" name="Google Shape;135;p10"/>
          <p:cNvSpPr txBox="1">
            <a:spLocks noGrp="1"/>
          </p:cNvSpPr>
          <p:nvPr>
            <p:ph type="body" idx="2"/>
          </p:nvPr>
        </p:nvSpPr>
        <p:spPr>
          <a:xfrm>
            <a:off x="11107925" y="4483209"/>
            <a:ext cx="8211300" cy="57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6" name="Google Shape;136;p10"/>
          <p:cNvSpPr>
            <a:spLocks noGrp="1"/>
          </p:cNvSpPr>
          <p:nvPr>
            <p:ph type="pic" idx="3"/>
          </p:nvPr>
        </p:nvSpPr>
        <p:spPr>
          <a:xfrm>
            <a:off x="0" y="0"/>
            <a:ext cx="10202700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3346" y="-3760202"/>
            <a:ext cx="15445314" cy="1446412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2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42" name="Google Shape;142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2"/>
          <p:cNvSpPr txBox="1">
            <a:spLocks noGrp="1"/>
          </p:cNvSpPr>
          <p:nvPr>
            <p:ph type="subTitle" idx="1"/>
          </p:nvPr>
        </p:nvSpPr>
        <p:spPr>
          <a:xfrm>
            <a:off x="906400" y="5923756"/>
            <a:ext cx="15078000" cy="27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4" name="Google Shape;144;p12"/>
          <p:cNvSpPr txBox="1">
            <a:spLocks noGrp="1"/>
          </p:cNvSpPr>
          <p:nvPr>
            <p:ph type="title"/>
          </p:nvPr>
        </p:nvSpPr>
        <p:spPr>
          <a:xfrm>
            <a:off x="906400" y="3471862"/>
            <a:ext cx="17338800" cy="21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5" name="Google Shape;145;p12"/>
          <p:cNvSpPr txBox="1">
            <a:spLocks noGrp="1"/>
          </p:cNvSpPr>
          <p:nvPr>
            <p:ph type="ftr" idx="11"/>
          </p:nvPr>
        </p:nvSpPr>
        <p:spPr>
          <a:xfrm>
            <a:off x="906400" y="10759710"/>
            <a:ext cx="64332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46" name="Google Shape;146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6400" y="714058"/>
            <a:ext cx="3177667" cy="1182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"/>
          <p:cNvSpPr txBox="1">
            <a:spLocks noGrp="1"/>
          </p:cNvSpPr>
          <p:nvPr>
            <p:ph type="subTitle" idx="1"/>
          </p:nvPr>
        </p:nvSpPr>
        <p:spPr>
          <a:xfrm>
            <a:off x="888112" y="5923756"/>
            <a:ext cx="15078000" cy="27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49" name="Google Shape;14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75391">
            <a:off x="5474784" y="-2762627"/>
            <a:ext cx="17590817" cy="16840957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3"/>
          <p:cNvSpPr txBox="1">
            <a:spLocks noGrp="1"/>
          </p:cNvSpPr>
          <p:nvPr>
            <p:ph type="title"/>
          </p:nvPr>
        </p:nvSpPr>
        <p:spPr>
          <a:xfrm>
            <a:off x="888112" y="3471862"/>
            <a:ext cx="17338800" cy="21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1" name="Google Shape;151;p13"/>
          <p:cNvSpPr txBox="1">
            <a:spLocks noGrp="1"/>
          </p:cNvSpPr>
          <p:nvPr>
            <p:ph type="ftr" idx="11"/>
          </p:nvPr>
        </p:nvSpPr>
        <p:spPr>
          <a:xfrm>
            <a:off x="888112" y="10759710"/>
            <a:ext cx="64332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2" name="Google Shape;152;p13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53" name="Google Shape;153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8112" y="714058"/>
            <a:ext cx="3177667" cy="118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4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Титульный слайд">
  <p:cSld name="3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4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600" cy="27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7" name="Google Shape;157;p14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600" cy="21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58" name="Google Shape;15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7805" y="-1758684"/>
            <a:ext cx="15018686" cy="15364879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4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0" name="Google Shape;160;p14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61" name="Google Shape;16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Титульный слайд">
  <p:cSld name="4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5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65" name="Google Shape;16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5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600" cy="27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8" name="Google Shape;168;p15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600" cy="21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9" name="Google Shape;169;p15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Титульный слайд">
  <p:cSld name="2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6"/>
          <p:cNvPicPr preferRelativeResize="0"/>
          <p:nvPr/>
        </p:nvPicPr>
        <p:blipFill rotWithShape="1">
          <a:blip r:embed="rId3">
            <a:alphaModFix/>
          </a:blip>
          <a:srcRect l="9098" t="15718" r="12463" b="31480"/>
          <a:stretch/>
        </p:blipFill>
        <p:spPr>
          <a:xfrm>
            <a:off x="5163451" y="-2088439"/>
            <a:ext cx="18969644" cy="1340414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6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73" name="Google Shape;173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6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600" cy="27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6" name="Google Shape;176;p16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600" cy="21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7" name="Google Shape;177;p16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10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1.xml" /><Relationship Id="rId1" Type="http://schemas.openxmlformats.org/officeDocument/2006/relationships/slideLayout" Target="../slideLayouts/slideLayout10.xml" /><Relationship Id="rId6" Type="http://schemas.openxmlformats.org/officeDocument/2006/relationships/theme" Target="../theme/theme2.xml" /><Relationship Id="rId5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5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3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19.jpe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5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4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5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6.xml" /><Relationship Id="rId5" Type="http://schemas.openxmlformats.org/officeDocument/2006/relationships/image" Target="../media/image22.jpeg" /><Relationship Id="rId4" Type="http://schemas.openxmlformats.org/officeDocument/2006/relationships/image" Target="../media/image21.jpeg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7"/>
          <p:cNvSpPr txBox="1">
            <a:spLocks noGrp="1"/>
          </p:cNvSpPr>
          <p:nvPr>
            <p:ph type="ctrTitle"/>
          </p:nvPr>
        </p:nvSpPr>
        <p:spPr>
          <a:xfrm>
            <a:off x="888112" y="3574472"/>
            <a:ext cx="74001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ru-RU" dirty="0"/>
              <a:t>Умный гардероб</a:t>
            </a:r>
            <a:endParaRPr dirty="0"/>
          </a:p>
        </p:txBody>
      </p:sp>
      <p:sp>
        <p:nvSpPr>
          <p:cNvPr id="183" name="Google Shape;183;p17"/>
          <p:cNvSpPr txBox="1">
            <a:spLocks noGrp="1"/>
          </p:cNvSpPr>
          <p:nvPr>
            <p:ph type="subTitle" idx="1"/>
          </p:nvPr>
        </p:nvSpPr>
        <p:spPr>
          <a:xfrm>
            <a:off x="888112" y="7242047"/>
            <a:ext cx="7400100" cy="24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 sz="3200" dirty="0"/>
              <a:t>ГПОАУ АО «Амурский педагогический колледж</a:t>
            </a:r>
            <a:endParaRPr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/>
              <a:t>Актуальность проекта</a:t>
            </a:r>
            <a:endParaRPr dirty="0"/>
          </a:p>
        </p:txBody>
      </p:sp>
      <p:sp>
        <p:nvSpPr>
          <p:cNvPr id="191" name="Google Shape;191;p18"/>
          <p:cNvSpPr txBox="1">
            <a:spLocks noGrp="1"/>
          </p:cNvSpPr>
          <p:nvPr>
            <p:ph type="body" idx="2"/>
          </p:nvPr>
        </p:nvSpPr>
        <p:spPr>
          <a:xfrm>
            <a:off x="907034" y="1553394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indent="0">
              <a:spcBef>
                <a:spcPts val="0"/>
              </a:spcBef>
            </a:pPr>
            <a:r>
              <a:rPr lang="ru-RU" sz="3200" dirty="0">
                <a:latin typeface="+mn-lt"/>
                <a:ea typeface="PT Sans"/>
                <a:cs typeface="PT Sans"/>
                <a:sym typeface="PT Sans"/>
              </a:rPr>
              <a:t>В современных условиях в период пандемии возникла необходимость минимизации контактов и преодоления одновременного скопления большого количества студентов в холле отделения, а также в связи с тем, что в гардеробе приёмных вещей осуществляет ограниченное количество студентов, есть риск возникновения столпотворение по утрам. В обеденное время и после занятий , а также опоздания на учебные занятия , которые могут привести к тому , что у студентов могут  возникнуть проблемы и трудности в обучении. Решить эти и другие проблемы поможет  «умный гардероб».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sp>
        <p:nvSpPr>
          <p:cNvPr id="192" name="Google Shape;192;p18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9"/>
          <p:cNvSpPr txBox="1">
            <a:spLocks noGrp="1"/>
          </p:cNvSpPr>
          <p:nvPr>
            <p:ph type="body" idx="1"/>
          </p:nvPr>
        </p:nvSpPr>
        <p:spPr>
          <a:xfrm>
            <a:off x="894589" y="1813822"/>
            <a:ext cx="8793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/>
              <a:t>Проблема клиента, которую вы решаете</a:t>
            </a:r>
            <a:endParaRPr dirty="0"/>
          </a:p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8" name="Google Shape;198;p1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Проблема</a:t>
            </a:r>
            <a:endParaRPr/>
          </a:p>
        </p:txBody>
      </p:sp>
      <p:sp>
        <p:nvSpPr>
          <p:cNvPr id="199" name="Google Shape;199;p19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ru-RU" sz="3200" dirty="0">
                <a:solidFill>
                  <a:srgbClr val="000000"/>
                </a:solidFill>
                <a:latin typeface="+mn-lt"/>
                <a:ea typeface="Courier New"/>
                <a:cs typeface="PT Sans" charset="0"/>
                <a:sym typeface="Courier New"/>
              </a:rPr>
              <a:t>Наш</a:t>
            </a:r>
            <a:r>
              <a:rPr lang="ru-RU" sz="3200" dirty="0">
                <a:latin typeface="+mn-lt"/>
                <a:ea typeface="Courier New"/>
                <a:cs typeface="PT Sans" charset="0"/>
                <a:sym typeface="Courier New"/>
              </a:rPr>
              <a:t>	</a:t>
            </a:r>
            <a:r>
              <a:rPr lang="ru-RU" sz="3200" dirty="0">
                <a:solidFill>
                  <a:srgbClr val="000000"/>
                </a:solidFill>
                <a:latin typeface="+mn-lt"/>
                <a:ea typeface="Courier New"/>
                <a:cs typeface="PT Sans" charset="0"/>
                <a:sym typeface="Courier New"/>
              </a:rPr>
              <a:t>колледж</a:t>
            </a:r>
            <a:r>
              <a:rPr lang="ru-RU" sz="3200" dirty="0">
                <a:latin typeface="+mn-lt"/>
                <a:ea typeface="Courier New"/>
                <a:cs typeface="PT Sans" charset="0"/>
                <a:sym typeface="Courier New"/>
              </a:rPr>
              <a:t> </a:t>
            </a:r>
            <a:r>
              <a:rPr lang="ru-RU" sz="3200" dirty="0">
                <a:solidFill>
                  <a:srgbClr val="000000"/>
                </a:solidFill>
                <a:latin typeface="+mn-lt"/>
                <a:ea typeface="Courier New"/>
                <a:cs typeface="PT Sans" charset="0"/>
                <a:sym typeface="Courier New"/>
              </a:rPr>
              <a:t>хочет</a:t>
            </a:r>
            <a:r>
              <a:rPr lang="ru-RU" sz="3200" dirty="0">
                <a:latin typeface="+mn-lt"/>
                <a:ea typeface="Courier New"/>
                <a:cs typeface="PT Sans" charset="0"/>
                <a:sym typeface="Courier New"/>
              </a:rPr>
              <a:t>	</a:t>
            </a:r>
            <a:r>
              <a:rPr lang="ru-RU" sz="3200" dirty="0">
                <a:solidFill>
                  <a:srgbClr val="000000"/>
                </a:solidFill>
                <a:latin typeface="+mn-lt"/>
                <a:ea typeface="Courier New"/>
                <a:cs typeface="PT Sans" charset="0"/>
                <a:sym typeface="Courier New"/>
              </a:rPr>
              <a:t>оптимизировать работу гардероба, минимизировать контакт при большом скоплении людей,</a:t>
            </a:r>
            <a:r>
              <a:rPr lang="ru-RU" sz="3200" dirty="0">
                <a:latin typeface="+mn-lt"/>
                <a:ea typeface="Courier New"/>
                <a:cs typeface="PT Sans" charset="0"/>
                <a:sym typeface="Courier New"/>
              </a:rPr>
              <a:t> </a:t>
            </a:r>
            <a:r>
              <a:rPr lang="ru-RU" sz="3200" dirty="0">
                <a:solidFill>
                  <a:srgbClr val="000000"/>
                </a:solidFill>
                <a:latin typeface="+mn-lt"/>
                <a:ea typeface="Courier New"/>
                <a:cs typeface="PT Sans" charset="0"/>
                <a:sym typeface="Courier New"/>
              </a:rPr>
              <a:t>но не может, потому что ему мешают</a:t>
            </a:r>
            <a:r>
              <a:rPr lang="ru-RU" sz="3200" dirty="0">
                <a:latin typeface="+mn-lt"/>
                <a:ea typeface="Courier New"/>
                <a:cs typeface="PT Sans" charset="0"/>
                <a:sym typeface="Courier New"/>
              </a:rPr>
              <a:t> </a:t>
            </a:r>
            <a:r>
              <a:rPr lang="ru-RU" sz="3200" dirty="0">
                <a:solidFill>
                  <a:srgbClr val="000000"/>
                </a:solidFill>
                <a:latin typeface="+mn-lt"/>
                <a:ea typeface="Courier New"/>
                <a:cs typeface="PT Sans" charset="0"/>
                <a:sym typeface="Courier New"/>
              </a:rPr>
              <a:t>отсутствие технологий</a:t>
            </a:r>
            <a:r>
              <a:rPr lang="ru-RU" sz="3200" dirty="0">
                <a:latin typeface="+mn-lt"/>
                <a:ea typeface="Courier New"/>
                <a:cs typeface="PT Sans" charset="0"/>
                <a:sym typeface="Courier New"/>
              </a:rPr>
              <a:t> и</a:t>
            </a:r>
            <a:r>
              <a:rPr lang="ru-RU" sz="3200" dirty="0">
                <a:solidFill>
                  <a:srgbClr val="000000"/>
                </a:solidFill>
                <a:latin typeface="+mn-lt"/>
                <a:ea typeface="Courier New"/>
                <a:cs typeface="PT Sans" charset="0"/>
                <a:sym typeface="Courier New"/>
              </a:rPr>
              <a:t> финансирования.</a:t>
            </a:r>
            <a:endParaRPr lang="ru-RU" sz="3200" dirty="0">
              <a:latin typeface="+mn-lt"/>
              <a:ea typeface="Courier New"/>
              <a:cs typeface="PT Sans" charset="0"/>
              <a:sym typeface="Courier New"/>
            </a:endParaRPr>
          </a:p>
        </p:txBody>
      </p:sp>
      <p:sp>
        <p:nvSpPr>
          <p:cNvPr id="200" name="Google Shape;200;p19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ru-RU" sz="3200" dirty="0">
                <a:solidFill>
                  <a:srgbClr val="000000"/>
                </a:solidFill>
                <a:latin typeface="+mn-lt"/>
                <a:ea typeface="Courier New"/>
                <a:cs typeface="PT Sans" charset="0"/>
                <a:sym typeface="Courier New"/>
              </a:rPr>
              <a:t>Существующие</a:t>
            </a:r>
            <a:r>
              <a:rPr lang="ru-RU" sz="3200" dirty="0">
                <a:latin typeface="+mn-lt"/>
                <a:ea typeface="Courier New"/>
                <a:cs typeface="PT Sans" charset="0"/>
                <a:sym typeface="Courier New"/>
              </a:rPr>
              <a:t>	способы решения проблемы</a:t>
            </a:r>
            <a:endParaRPr lang="ru-RU" sz="3200" dirty="0">
              <a:solidFill>
                <a:srgbClr val="000000"/>
              </a:solidFill>
              <a:latin typeface="+mn-lt"/>
              <a:ea typeface="Courier New"/>
              <a:cs typeface="PT Sans" charset="0"/>
              <a:sym typeface="Courier New"/>
            </a:endParaRPr>
          </a:p>
          <a:p>
            <a:pPr marL="0" lvl="0" indent="0">
              <a:spcBef>
                <a:spcPts val="0"/>
              </a:spcBef>
            </a:pPr>
            <a:r>
              <a:rPr lang="ru-RU" sz="3200" dirty="0">
                <a:solidFill>
                  <a:srgbClr val="000000"/>
                </a:solidFill>
                <a:latin typeface="+mn-lt"/>
                <a:ea typeface="Courier New"/>
                <a:cs typeface="PT Sans" charset="0"/>
                <a:sym typeface="Courier New"/>
              </a:rPr>
              <a:t>обладают такими недостатками как:</a:t>
            </a:r>
          </a:p>
          <a:p>
            <a:pPr marL="0" lvl="0" indent="0">
              <a:spcBef>
                <a:spcPts val="0"/>
              </a:spcBef>
              <a:buFontTx/>
              <a:buChar char="-"/>
            </a:pPr>
            <a:r>
              <a:rPr lang="ru-RU" sz="3200" dirty="0">
                <a:solidFill>
                  <a:srgbClr val="000000"/>
                </a:solidFill>
                <a:latin typeface="+mn-lt"/>
                <a:cs typeface="PT Sans" charset="0"/>
                <a:sym typeface="Courier New"/>
              </a:rPr>
              <a:t>Временные затраты;</a:t>
            </a:r>
          </a:p>
          <a:p>
            <a:pPr marL="0" lvl="0" indent="0">
              <a:spcBef>
                <a:spcPts val="0"/>
              </a:spcBef>
              <a:buFontTx/>
              <a:buChar char="-"/>
            </a:pPr>
            <a:r>
              <a:rPr lang="ru-RU" sz="3200" dirty="0">
                <a:solidFill>
                  <a:srgbClr val="000000"/>
                </a:solidFill>
                <a:latin typeface="+mn-lt"/>
                <a:cs typeface="PT Sans" charset="0"/>
                <a:sym typeface="Courier New"/>
              </a:rPr>
              <a:t>- Рост неуспеваемости;</a:t>
            </a:r>
          </a:p>
          <a:p>
            <a:pPr marL="0" lvl="0" indent="0">
              <a:spcBef>
                <a:spcPts val="0"/>
              </a:spcBef>
              <a:buFontTx/>
              <a:buChar char="-"/>
            </a:pPr>
            <a:r>
              <a:rPr lang="ru-RU" sz="3200" dirty="0">
                <a:solidFill>
                  <a:srgbClr val="000000"/>
                </a:solidFill>
                <a:latin typeface="+mn-lt"/>
                <a:cs typeface="PT Sans" charset="0"/>
                <a:sym typeface="Courier New"/>
              </a:rPr>
              <a:t>- Риск заболеваемости.</a:t>
            </a:r>
          </a:p>
          <a:p>
            <a:pPr marL="0" lvl="0" indent="0">
              <a:spcBef>
                <a:spcPts val="0"/>
              </a:spcBef>
              <a:buFontTx/>
              <a:buChar char="-"/>
            </a:pPr>
            <a:endParaRPr lang="ru-RU" sz="3200" dirty="0">
              <a:latin typeface="PT Sans" charset="0"/>
              <a:cs typeface="PT Sans" charset="0"/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sp>
        <p:nvSpPr>
          <p:cNvPr id="201" name="Google Shape;201;p19"/>
          <p:cNvSpPr txBox="1">
            <a:spLocks noGrp="1"/>
          </p:cNvSpPr>
          <p:nvPr>
            <p:ph type="body" idx="4"/>
          </p:nvPr>
        </p:nvSpPr>
        <p:spPr>
          <a:xfrm>
            <a:off x="10495788" y="1813822"/>
            <a:ext cx="88416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Почему существующих вариантов решения </a:t>
            </a:r>
            <a:br>
              <a:rPr lang="ru-RU"/>
            </a:br>
            <a:r>
              <a:rPr lang="ru-RU"/>
              <a:t>не достаточно?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0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  <a:endParaRPr dirty="0"/>
          </a:p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</p:txBody>
      </p:sp>
      <p:sp>
        <p:nvSpPr>
          <p:cNvPr id="207" name="Google Shape;207;p20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Решение</a:t>
            </a:r>
            <a:endParaRPr/>
          </a:p>
        </p:txBody>
      </p:sp>
      <p:sp>
        <p:nvSpPr>
          <p:cNvPr id="208" name="Google Shape;208;p20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8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indent="0">
              <a:spcBef>
                <a:spcPts val="0"/>
              </a:spcBef>
            </a:pPr>
            <a:r>
              <a:rPr lang="ru-RU" sz="2800" dirty="0">
                <a:latin typeface="+mn-lt"/>
                <a:ea typeface="Noto Serif Display Light"/>
                <a:cs typeface="Noto Serif Display Light"/>
              </a:rPr>
              <a:t>Наш инновационный проект позволит решить вопрос с очередями в гардеробе ,без участия номерков, что  позволяет минимизировать контакт во время пандемии, а также предотвращает развитие конфликтных ситуаций. </a:t>
            </a:r>
          </a:p>
          <a:p>
            <a:pPr marL="15875" indent="0">
              <a:spcBef>
                <a:spcPts val="0"/>
              </a:spcBef>
            </a:pPr>
            <a:r>
              <a:rPr lang="ru-RU" sz="2800" dirty="0">
                <a:solidFill>
                  <a:srgbClr val="000000"/>
                </a:solidFill>
                <a:latin typeface="+mn-lt"/>
                <a:ea typeface="Raleway"/>
                <a:cs typeface="Raleway"/>
                <a:sym typeface="Raleway"/>
              </a:rPr>
              <a:t>В отличие от </a:t>
            </a:r>
            <a:r>
              <a:rPr lang="ru-RU" sz="2800" dirty="0">
                <a:latin typeface="+mn-lt"/>
                <a:ea typeface="Raleway"/>
                <a:cs typeface="Raleway"/>
                <a:sym typeface="Raleway"/>
              </a:rPr>
              <a:t>существующих способов решения проблемы</a:t>
            </a:r>
            <a:r>
              <a:rPr lang="ru-RU" sz="2800" dirty="0">
                <a:solidFill>
                  <a:srgbClr val="000000"/>
                </a:solidFill>
                <a:latin typeface="+mn-lt"/>
                <a:ea typeface="Raleway"/>
                <a:cs typeface="Raleway"/>
                <a:sym typeface="Raleway"/>
              </a:rPr>
              <a:t>, наш продукт лучше тем, что затрачивает минимальное количество ресурсов и финансирования , а также </a:t>
            </a:r>
            <a:r>
              <a:rPr lang="ru-RU" sz="2800" dirty="0">
                <a:latin typeface="+mn-lt"/>
                <a:ea typeface="Raleway"/>
                <a:cs typeface="Raleway"/>
                <a:sym typeface="Raleway"/>
              </a:rPr>
              <a:t>время учащихся. </a:t>
            </a:r>
            <a:r>
              <a:rPr lang="ru-RU" sz="2800" dirty="0" err="1">
                <a:latin typeface="+mn-lt"/>
                <a:ea typeface="Raleway"/>
                <a:cs typeface="Raleway"/>
                <a:sym typeface="Raleway"/>
              </a:rPr>
              <a:t>Минимализирует</a:t>
            </a:r>
            <a:r>
              <a:rPr lang="ru-RU" sz="2800" dirty="0">
                <a:latin typeface="+mn-lt"/>
                <a:ea typeface="Raleway"/>
                <a:cs typeface="Raleway"/>
                <a:sym typeface="Raleway"/>
              </a:rPr>
              <a:t> контакты во время пандемии.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pic>
        <p:nvPicPr>
          <p:cNvPr id="5" name="Рисунок 4" descr="index.jpg"/>
          <p:cNvPicPr>
            <a:picLocks noChangeAspect="1"/>
          </p:cNvPicPr>
          <p:nvPr/>
        </p:nvPicPr>
        <p:blipFill>
          <a:blip r:embed="rId3" cstate="print"/>
          <a:srcRect t="14683"/>
          <a:stretch>
            <a:fillRect/>
          </a:stretch>
        </p:blipFill>
        <p:spPr>
          <a:xfrm>
            <a:off x="2851250" y="5441826"/>
            <a:ext cx="4303507" cy="4894108"/>
          </a:xfrm>
          <a:prstGeom prst="rect">
            <a:avLst/>
          </a:prstGeom>
        </p:spPr>
      </p:pic>
      <p:pic>
        <p:nvPicPr>
          <p:cNvPr id="6" name="Picture 2" descr="C:\Users\admin\Desktop\единорог\84a85328-3e8c-4b2a-8bc2-11c03e87dca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23858" y="5441826"/>
            <a:ext cx="10389358" cy="48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300" cy="11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/>
              <a:t>Рынок, на котором вы работаете, его объем, рост и уровень конкуренции.</a:t>
            </a:r>
            <a:endParaRPr/>
          </a:p>
        </p:txBody>
      </p:sp>
      <p:sp>
        <p:nvSpPr>
          <p:cNvPr id="214" name="Google Shape;214;p21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Рынок</a:t>
            </a:r>
            <a:endParaRPr/>
          </a:p>
        </p:txBody>
      </p:sp>
      <p:sp>
        <p:nvSpPr>
          <p:cNvPr id="215" name="Google Shape;215;p21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4326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indent="0">
              <a:spcBef>
                <a:spcPts val="0"/>
              </a:spcBef>
            </a:pPr>
            <a:r>
              <a:rPr lang="ru-RU" sz="3200" dirty="0"/>
              <a:t>Для начала мы определили нашу целевую аудитории  это студенты, а так же это могут быть посетители кинотеатра, театра </a:t>
            </a:r>
            <a:r>
              <a:rPr lang="ru-RU" sz="3200" dirty="0" err="1"/>
              <a:t>торговоразвлекательного</a:t>
            </a:r>
            <a:r>
              <a:rPr lang="ru-RU" sz="3200" dirty="0"/>
              <a:t> центра и другие. Затем мы сформировали запрос исследования. В большинстве колледжей и университетах ,в гардеробах работают студены. Наш проект предлагает единственное в своем роде решение этой и многих других проблем. В ходе реализации нашего проекта, эта уникальная  технология возможно будет популяризирована во многих общественных местах.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/>
              <a:t>Бизнес-модель – как вы зарабатываете или планируете.</a:t>
            </a:r>
            <a:endParaRPr/>
          </a:p>
        </p:txBody>
      </p:sp>
      <p:sp>
        <p:nvSpPr>
          <p:cNvPr id="221" name="Google Shape;221;p22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Бизнес-модель</a:t>
            </a:r>
            <a:endParaRPr/>
          </a:p>
        </p:txBody>
      </p:sp>
      <p:sp>
        <p:nvSpPr>
          <p:cNvPr id="222" name="Google Shape;222;p22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8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 dirty="0"/>
              <a:t>Наш проект не рассчитан на, то  чтобы приносить прибыль, однако в дальнейшем идею можно будет продать, так как данная технология выгодна тем, что позволяет экономить на заработной  плате работников, так как работает на электричестве и ускорить работу в гардеробе</a:t>
            </a:r>
            <a:r>
              <a:rPr lang="ru-RU" sz="2800" dirty="0"/>
              <a:t>.</a:t>
            </a:r>
            <a:endParaRPr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3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11358300" cy="11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/>
              <a:t>Текущие результаты: успешные кейсы, клиенты или предварительные договоренности, привлеченные инвестиции и др.</a:t>
            </a:r>
            <a:endParaRPr/>
          </a:p>
        </p:txBody>
      </p:sp>
      <p:sp>
        <p:nvSpPr>
          <p:cNvPr id="228" name="Google Shape;228;p2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Текущие результаты</a:t>
            </a:r>
            <a:endParaRPr/>
          </a:p>
        </p:txBody>
      </p:sp>
      <p:sp>
        <p:nvSpPr>
          <p:cNvPr id="229" name="Google Shape;229;p23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4326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 dirty="0"/>
              <a:t>На данный момент у нас разработана концепция, идет разработка технологии, а так же примерно продуманные пути для способов её реализации. Представленные в схемах и иллюстрации диалогового окна.</a:t>
            </a:r>
            <a:endParaRPr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24"/>
          <p:cNvPicPr preferRelativeResize="0"/>
          <p:nvPr/>
        </p:nvPicPr>
        <p:blipFill rotWithShape="1">
          <a:blip r:embed="rId3">
            <a:alphaModFix amt="48000"/>
          </a:blip>
          <a:srcRect l="12509" t="15044" r="19245" b="34925"/>
          <a:stretch/>
        </p:blipFill>
        <p:spPr>
          <a:xfrm>
            <a:off x="7370064" y="1096849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300" cy="11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/>
              <a:t>Ключевые члены ваше команды (CEO, CTO и СMO), опыт и компетенции;</a:t>
            </a:r>
            <a:endParaRPr/>
          </a:p>
        </p:txBody>
      </p:sp>
      <p:sp>
        <p:nvSpPr>
          <p:cNvPr id="236" name="Google Shape;236;p2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Команда</a:t>
            </a:r>
            <a:endParaRPr/>
          </a:p>
        </p:txBody>
      </p:sp>
      <p:sp>
        <p:nvSpPr>
          <p:cNvPr id="243" name="Google Shape;243;p24"/>
          <p:cNvSpPr txBox="1">
            <a:spLocks noGrp="1"/>
          </p:cNvSpPr>
          <p:nvPr>
            <p:ph type="body" idx="8"/>
          </p:nvPr>
        </p:nvSpPr>
        <p:spPr>
          <a:xfrm>
            <a:off x="2275186" y="7170018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indent="0">
              <a:spcBef>
                <a:spcPts val="0"/>
              </a:spcBef>
            </a:pPr>
            <a:r>
              <a:rPr lang="ru-RU" sz="2400" dirty="0">
                <a:latin typeface="TT Commons Pro" charset="-52"/>
                <a:ea typeface="PT Sans"/>
                <a:cs typeface="PT Sans"/>
                <a:sym typeface="PT Sans"/>
              </a:rPr>
              <a:t>Капитан команды по разработке проекта «умный гардероб». Разработка схем и </a:t>
            </a:r>
            <a:r>
              <a:rPr lang="ru-RU" sz="2400" dirty="0" err="1">
                <a:latin typeface="TT Commons Pro" charset="-52"/>
                <a:ea typeface="PT Sans"/>
                <a:cs typeface="PT Sans"/>
                <a:sym typeface="PT Sans"/>
              </a:rPr>
              <a:t>моделей.Заинтересована</a:t>
            </a:r>
            <a:r>
              <a:rPr lang="ru-RU" sz="2400" dirty="0">
                <a:latin typeface="TT Commons Pro" charset="-52"/>
                <a:ea typeface="PT Sans"/>
                <a:cs typeface="PT Sans"/>
                <a:sym typeface="PT Sans"/>
              </a:rPr>
              <a:t> в реализации проекта и улучшении условий в колледже.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pic>
        <p:nvPicPr>
          <p:cNvPr id="17" name="Рисунок 16" descr="4d54ccd6-93b7-421a-8029-5a27f0e98092.jfif"/>
          <p:cNvPicPr>
            <a:picLocks noGrp="1" noChangeAspect="1"/>
          </p:cNvPicPr>
          <p:nvPr>
            <p:ph type="pic" idx="9"/>
          </p:nvPr>
        </p:nvPicPr>
        <p:blipFill>
          <a:blip r:embed="rId4"/>
          <a:srcRect l="37" r="37"/>
          <a:stretch>
            <a:fillRect/>
          </a:stretch>
        </p:blipFill>
        <p:spPr>
          <a:xfrm>
            <a:off x="2707234" y="2489498"/>
            <a:ext cx="3888780" cy="3891666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4"/>
          <p:cNvSpPr txBox="1">
            <a:spLocks noGrp="1"/>
          </p:cNvSpPr>
          <p:nvPr>
            <p:ph type="body" idx="13"/>
          </p:nvPr>
        </p:nvSpPr>
        <p:spPr>
          <a:xfrm>
            <a:off x="2275186" y="6521946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/>
              <a:t>Ирина</a:t>
            </a:r>
            <a:endParaRPr dirty="0"/>
          </a:p>
        </p:txBody>
      </p:sp>
      <p:sp>
        <p:nvSpPr>
          <p:cNvPr id="246" name="Google Shape;246;p24"/>
          <p:cNvSpPr txBox="1">
            <a:spLocks noGrp="1"/>
          </p:cNvSpPr>
          <p:nvPr>
            <p:ph type="body" idx="14"/>
          </p:nvPr>
        </p:nvSpPr>
        <p:spPr>
          <a:xfrm>
            <a:off x="14300522" y="7242026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sz="2400" dirty="0">
                <a:latin typeface="TT Commons Pro" charset="-52"/>
                <a:ea typeface="PT Sans"/>
                <a:cs typeface="PT Sans"/>
                <a:sym typeface="PT Sans"/>
              </a:rPr>
              <a:t>Идейный центр команды и помощник по разработке концепции проекта. Заинтересована в реализации проекта и улучшении условий в колледже.</a:t>
            </a:r>
            <a:endParaRPr sz="2400" dirty="0"/>
          </a:p>
        </p:txBody>
      </p:sp>
      <p:pic>
        <p:nvPicPr>
          <p:cNvPr id="18" name="Рисунок 17" descr="4209f448-f245-48cd-bc0b-0bb4fb4df9c7.jfif"/>
          <p:cNvPicPr>
            <a:picLocks noGrp="1" noChangeAspect="1"/>
          </p:cNvPicPr>
          <p:nvPr>
            <p:ph type="pic" idx="15"/>
          </p:nvPr>
        </p:nvPicPr>
        <p:blipFill>
          <a:blip r:embed="rId5"/>
          <a:srcRect t="11290" b="11290"/>
          <a:stretch>
            <a:fillRect/>
          </a:stretch>
        </p:blipFill>
        <p:spPr>
          <a:xfrm>
            <a:off x="13508434" y="2561506"/>
            <a:ext cx="3888432" cy="3894206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4"/>
          <p:cNvSpPr txBox="1">
            <a:spLocks noGrp="1"/>
          </p:cNvSpPr>
          <p:nvPr>
            <p:ph type="body" idx="16"/>
          </p:nvPr>
        </p:nvSpPr>
        <p:spPr>
          <a:xfrm>
            <a:off x="14300522" y="6593954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/>
              <a:t>Евгения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5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300" cy="11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/>
              <a:t>Планы развития, потребности и предложение для того, кому вы адресуете презентацию.</a:t>
            </a:r>
            <a:endParaRPr/>
          </a:p>
        </p:txBody>
      </p:sp>
      <p:sp>
        <p:nvSpPr>
          <p:cNvPr id="254" name="Google Shape;254;p2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Планы развития</a:t>
            </a:r>
            <a:endParaRPr/>
          </a:p>
        </p:txBody>
      </p:sp>
      <p:sp>
        <p:nvSpPr>
          <p:cNvPr id="255" name="Google Shape;255;p25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indent="0">
              <a:spcBef>
                <a:spcPts val="0"/>
              </a:spcBef>
            </a:pPr>
            <a:r>
              <a:rPr lang="ru-RU" sz="3200" dirty="0"/>
              <a:t>К концу </a:t>
            </a:r>
            <a:r>
              <a:rPr lang="ru-RU" sz="3200" dirty="0" err="1"/>
              <a:t>интенсива</a:t>
            </a:r>
            <a:r>
              <a:rPr lang="ru-RU" sz="3200" dirty="0"/>
              <a:t> мы разработали концепцию проекта «Умный гардероб» и продумали его дальнейшую реализацию. После </a:t>
            </a:r>
            <a:r>
              <a:rPr lang="ru-RU" sz="3200" dirty="0" err="1"/>
              <a:t>интенсива</a:t>
            </a:r>
            <a:r>
              <a:rPr lang="ru-RU" sz="3200" dirty="0"/>
              <a:t> мы планируем запустить конкурс для студентов, которые обучаются  по специальности 09.02.07 «Информационные системы и программирование», по написанию программы для устройства «Умный гардероб», а также конкурс по робототехнике, для создания непосредственно самого механизма подачи верхней одежды. 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sp>
        <p:nvSpPr>
          <p:cNvPr id="256" name="Google Shape;256;p25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6"/>
          <p:cNvSpPr txBox="1">
            <a:spLocks noGrp="1"/>
          </p:cNvSpPr>
          <p:nvPr>
            <p:ph type="subTitle" idx="1"/>
          </p:nvPr>
        </p:nvSpPr>
        <p:spPr>
          <a:xfrm>
            <a:off x="906463" y="7631892"/>
            <a:ext cx="9733800" cy="27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-228600" algn="l" rtl="0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Сайт </a:t>
            </a:r>
            <a:endParaRPr dirty="0"/>
          </a:p>
          <a:p>
            <a:pPr marL="228600" marR="0" lvl="0" indent="-228600" algn="l" rtl="0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  <a:endParaRPr dirty="0"/>
          </a:p>
          <a:p>
            <a:pPr marL="228600" marR="0" lvl="0" indent="-228600" algn="l" rtl="0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26"/>
          <p:cNvSpPr txBox="1">
            <a:spLocks noGrp="1"/>
          </p:cNvSpPr>
          <p:nvPr>
            <p:ph type="title"/>
          </p:nvPr>
        </p:nvSpPr>
        <p:spPr>
          <a:xfrm>
            <a:off x="906464" y="4564856"/>
            <a:ext cx="9733800" cy="21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63" name="Google Shape;263;p26"/>
          <p:cNvSpPr txBox="1"/>
          <p:nvPr/>
        </p:nvSpPr>
        <p:spPr>
          <a:xfrm>
            <a:off x="2668761" y="7631892"/>
            <a:ext cx="9733800" cy="27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 dirty="0">
                <a:solidFill>
                  <a:schemeClr val="dk1"/>
                </a:solidFill>
              </a:rPr>
              <a:t>-</a:t>
            </a:r>
            <a:endParaRPr dirty="0"/>
          </a:p>
          <a:p>
            <a:pPr marL="0" marR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+7 (914) 605-54-45</a:t>
            </a:r>
            <a:endParaRPr dirty="0"/>
          </a:p>
          <a:p>
            <a:pPr marL="0" marR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wgenija</a:t>
            </a:r>
            <a:r>
              <a:rPr lang="en-US" sz="2800" dirty="0">
                <a:solidFill>
                  <a:schemeClr val="dk1"/>
                </a:solidFill>
              </a:rPr>
              <a:t>.nosyrewa@yandex.ru</a:t>
            </a: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525</Words>
  <Application>Microsoft Office PowerPoint</Application>
  <PresentationFormat>Произвольный</PresentationFormat>
  <Paragraphs>42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ОБЛОЖКИ</vt:lpstr>
      <vt:lpstr>РАЗДЕЛИТЕЛИ</vt:lpstr>
      <vt:lpstr>Умный гардероб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Умный гардероб</dc:title>
  <cp:lastModifiedBy>79146025445</cp:lastModifiedBy>
  <cp:revision>9</cp:revision>
  <dcterms:modified xsi:type="dcterms:W3CDTF">2022-06-08T05:09:59Z</dcterms:modified>
</cp:coreProperties>
</file>