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0" r:id="rId5"/>
    <p:sldId id="284" r:id="rId6"/>
    <p:sldId id="283" r:id="rId7"/>
    <p:sldId id="282" r:id="rId8"/>
    <p:sldId id="276" r:id="rId9"/>
    <p:sldId id="277" r:id="rId10"/>
    <p:sldId id="278" r:id="rId11"/>
    <p:sldId id="281" r:id="rId12"/>
    <p:sldId id="280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B61D1B"/>
    <a:srgbClr val="8C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2FFF-BAC1-43B8-80DC-2999FF81AE71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5831-BB18-430D-96CE-B07928F89635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88F5-2BF5-4F11-A095-C83D8E76BE2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4447-9921-4734-B3E6-B7629F287D9C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84835" y="3421925"/>
            <a:ext cx="10363200" cy="2181225"/>
          </a:xfrm>
        </p:spPr>
        <p:txBody>
          <a:bodyPr>
            <a:normAutofit/>
          </a:bodyPr>
          <a:lstStyle/>
          <a:p>
            <a:r>
              <a:rPr lang="ru-RU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ighlight>
                  <a:srgbClr val="FF0000"/>
                </a:highlight>
                <a:latin typeface="Arial Black" panose="020B0A04020102020204" charset="0"/>
                <a:cs typeface="Arial Black" panose="020B0A04020102020204" charset="0"/>
                <a:sym typeface="+mn-ea"/>
              </a:rPr>
              <a:t>Check-up</a:t>
            </a:r>
            <a:r>
              <a:rPr lang="ru-RU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ighlight>
                  <a:srgbClr val="FF0000"/>
                </a:highlight>
                <a:latin typeface="Arial Black" panose="020B0A04020102020204" charset="0"/>
                <a:cs typeface="Arial Black" panose="020B0A04020102020204" charset="0"/>
                <a:sym typeface="+mn-ea"/>
              </a:rPr>
              <a:t> капсула</a:t>
            </a: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highlight>
                <a:srgbClr val="FF0000"/>
              </a:highlight>
              <a:latin typeface="Arial Black" panose="020B0A04020102020204" charset="0"/>
              <a:ea typeface="Tahoma" panose="020B0604030504040204" pitchFamily="34" charset="0"/>
              <a:cs typeface="Arial Black" panose="020B0A04020102020204" charset="0"/>
              <a:sym typeface="+mn-ea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-104775"/>
            <a:ext cx="1219308" cy="1724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6685" y="3025140"/>
            <a:ext cx="3265170" cy="3265170"/>
          </a:xfrm>
          <a:prstGeom prst="rect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59753" y="1398905"/>
            <a:ext cx="8247062" cy="3819525"/>
          </a:xfrm>
        </p:spPr>
        <p:txBody>
          <a:bodyPr/>
          <a:lstStyle/>
          <a:p>
            <a:r>
              <a:rPr lang="en-US" altLang="en-US" sz="2400"/>
              <a:t>Ежегодная</a:t>
            </a:r>
            <a:r>
              <a:rPr lang="en-US" altLang="ru-RU" sz="2400"/>
              <a:t> </a:t>
            </a:r>
            <a:r>
              <a:rPr lang="en-US" altLang="en-US" sz="2400"/>
              <a:t>профилактическая</a:t>
            </a:r>
            <a:r>
              <a:rPr lang="en-US" altLang="ru-RU" sz="2400"/>
              <a:t> </a:t>
            </a:r>
            <a:r>
              <a:rPr lang="en-US" altLang="en-US" sz="2400"/>
              <a:t>диагностика</a:t>
            </a:r>
            <a:r>
              <a:rPr lang="en-US" altLang="ru-RU" sz="2400"/>
              <a:t> </a:t>
            </a:r>
            <a:r>
              <a:rPr lang="ru-RU" altLang="en-US" sz="2400"/>
              <a:t>- </a:t>
            </a:r>
            <a:r>
              <a:rPr lang="en-US" altLang="en-US" sz="2400"/>
              <a:t>основа</a:t>
            </a:r>
            <a:r>
              <a:rPr lang="en-US" altLang="ru-RU" sz="2400"/>
              <a:t> </a:t>
            </a:r>
            <a:r>
              <a:rPr lang="en-US" altLang="en-US" sz="2400"/>
              <a:t>современной</a:t>
            </a:r>
            <a:r>
              <a:rPr lang="en-US" altLang="ru-RU" sz="2400"/>
              <a:t> </a:t>
            </a:r>
            <a:r>
              <a:rPr lang="en-US" altLang="en-US" sz="2400"/>
              <a:t>превентивной</a:t>
            </a:r>
            <a:r>
              <a:rPr lang="en-US" altLang="ru-RU" sz="2400"/>
              <a:t> </a:t>
            </a:r>
            <a:r>
              <a:rPr lang="en-US" altLang="en-US" sz="2400"/>
              <a:t>медицины</a:t>
            </a:r>
            <a:r>
              <a:rPr lang="en-US" altLang="ru-RU" sz="2400"/>
              <a:t>, </a:t>
            </a:r>
            <a:r>
              <a:rPr lang="en-US" altLang="en-US" sz="2400"/>
              <a:t>рекомендованная</a:t>
            </a:r>
            <a:r>
              <a:rPr lang="en-US" altLang="ru-RU" sz="2400"/>
              <a:t> </a:t>
            </a:r>
            <a:r>
              <a:rPr lang="en-US" altLang="en-US" sz="2400"/>
              <a:t>ВОЗ</a:t>
            </a:r>
            <a:r>
              <a:rPr lang="en-US" altLang="ru-RU" sz="2400"/>
              <a:t>. </a:t>
            </a:r>
            <a:r>
              <a:rPr lang="en-US" altLang="en-US" sz="2400"/>
              <a:t>Ключевую</a:t>
            </a:r>
            <a:r>
              <a:rPr lang="en-US" altLang="ru-RU" sz="2400"/>
              <a:t> </a:t>
            </a:r>
            <a:r>
              <a:rPr lang="en-US" altLang="en-US" sz="2400"/>
              <a:t>роль</a:t>
            </a:r>
            <a:r>
              <a:rPr lang="en-US" altLang="ru-RU" sz="2400"/>
              <a:t> </a:t>
            </a:r>
            <a:r>
              <a:rPr lang="en-US" altLang="en-US" sz="2400"/>
              <a:t>в</a:t>
            </a:r>
            <a:r>
              <a:rPr lang="en-US" altLang="ru-RU" sz="2400"/>
              <a:t> </a:t>
            </a:r>
            <a:r>
              <a:rPr lang="en-US" altLang="en-US" sz="2400"/>
              <a:t>этом</a:t>
            </a:r>
            <a:r>
              <a:rPr lang="en-US" altLang="ru-RU" sz="2400"/>
              <a:t> </a:t>
            </a:r>
            <a:r>
              <a:rPr lang="ru-RU" altLang="en-US" sz="2400"/>
              <a:t>может сыграть</a:t>
            </a:r>
            <a:r>
              <a:rPr lang="en-US" altLang="ru-RU" sz="2400"/>
              <a:t> </a:t>
            </a:r>
            <a:r>
              <a:rPr lang="en-US" altLang="en-US" sz="2400"/>
              <a:t>комплексное</a:t>
            </a:r>
            <a:r>
              <a:rPr lang="en-US" altLang="ru-RU" sz="2400"/>
              <a:t> </a:t>
            </a:r>
            <a:r>
              <a:rPr lang="en-US" altLang="en-US" sz="2400"/>
              <a:t>обследование</a:t>
            </a:r>
            <a:r>
              <a:rPr lang="en-US" altLang="ru-RU" sz="2400"/>
              <a:t> </a:t>
            </a:r>
            <a:r>
              <a:rPr lang="en-US" altLang="en-US" sz="2400"/>
              <a:t>организма</a:t>
            </a:r>
            <a:r>
              <a:rPr lang="en-US" altLang="ru-RU" sz="2400"/>
              <a:t> </a:t>
            </a:r>
            <a:r>
              <a:rPr lang="ru-RU" altLang="en-US" sz="2400"/>
              <a:t>- </a:t>
            </a:r>
            <a:r>
              <a:rPr lang="en-US" altLang="ru-RU" sz="2400"/>
              <a:t>Check-up</a:t>
            </a:r>
            <a:r>
              <a:rPr lang="ru-RU" altLang="en-US" sz="2400"/>
              <a:t> капсула</a:t>
            </a:r>
            <a:r>
              <a:rPr lang="en-US" altLang="ru-RU" sz="2400"/>
              <a:t>. </a:t>
            </a:r>
            <a:r>
              <a:rPr lang="en-US" altLang="en-US" sz="2400"/>
              <a:t>Она</a:t>
            </a:r>
            <a:r>
              <a:rPr lang="en-US" altLang="ru-RU" sz="2400"/>
              <a:t> </a:t>
            </a:r>
            <a:r>
              <a:rPr lang="en-US" altLang="en-US" sz="2400"/>
              <a:t>позволяет</a:t>
            </a:r>
            <a:r>
              <a:rPr lang="en-US" altLang="ru-RU" sz="2400"/>
              <a:t> </a:t>
            </a:r>
            <a:r>
              <a:rPr lang="en-US" altLang="en-US" sz="2400"/>
              <a:t>своевременно</a:t>
            </a:r>
            <a:r>
              <a:rPr lang="en-US" altLang="ru-RU" sz="2400"/>
              <a:t> </a:t>
            </a:r>
            <a:r>
              <a:rPr lang="en-US" altLang="en-US" sz="2400"/>
              <a:t>выявлять</a:t>
            </a:r>
            <a:r>
              <a:rPr lang="en-US" altLang="ru-RU" sz="2400"/>
              <a:t> </a:t>
            </a:r>
            <a:r>
              <a:rPr lang="en-US" altLang="en-US" sz="2400"/>
              <a:t>заболевания</a:t>
            </a:r>
            <a:r>
              <a:rPr lang="en-US" altLang="ru-RU" sz="2400"/>
              <a:t> </a:t>
            </a:r>
            <a:r>
              <a:rPr lang="en-US" altLang="en-US" sz="2400"/>
              <a:t>на</a:t>
            </a:r>
            <a:r>
              <a:rPr lang="en-US" altLang="ru-RU" sz="2400"/>
              <a:t> </a:t>
            </a:r>
            <a:r>
              <a:rPr lang="en-US" altLang="en-US" sz="2400"/>
              <a:t>ранних</a:t>
            </a:r>
            <a:r>
              <a:rPr lang="en-US" altLang="ru-RU" sz="2400"/>
              <a:t> </a:t>
            </a:r>
            <a:r>
              <a:rPr lang="en-US" altLang="en-US" sz="2400"/>
              <a:t>стадиях</a:t>
            </a:r>
            <a:r>
              <a:rPr lang="en-US" altLang="ru-RU" sz="2400"/>
              <a:t>, </a:t>
            </a:r>
            <a:r>
              <a:rPr lang="en-US" altLang="en-US" sz="2400"/>
              <a:t>минимизируя</a:t>
            </a:r>
            <a:r>
              <a:rPr lang="en-US" altLang="ru-RU" sz="2400"/>
              <a:t> </a:t>
            </a:r>
            <a:r>
              <a:rPr lang="en-US" altLang="en-US" sz="2400"/>
              <a:t>вред</a:t>
            </a:r>
            <a:r>
              <a:rPr lang="en-US" altLang="ru-RU" sz="2400"/>
              <a:t> </a:t>
            </a:r>
            <a:r>
              <a:rPr lang="en-US" altLang="en-US" sz="2400"/>
              <a:t>для</a:t>
            </a:r>
            <a:r>
              <a:rPr lang="en-US" altLang="ru-RU" sz="2400"/>
              <a:t> </a:t>
            </a:r>
            <a:r>
              <a:rPr lang="en-US" altLang="en-US" sz="2400"/>
              <a:t>здоровья</a:t>
            </a:r>
            <a:r>
              <a:rPr lang="en-US" altLang="ru-RU" sz="2400"/>
              <a:t> </a:t>
            </a:r>
            <a:r>
              <a:rPr lang="en-US" altLang="en-US" sz="2400"/>
              <a:t>и</a:t>
            </a:r>
            <a:r>
              <a:rPr lang="en-US" altLang="ru-RU" sz="2400"/>
              <a:t> </a:t>
            </a:r>
            <a:r>
              <a:rPr lang="en-US" altLang="en-US" sz="2400"/>
              <a:t>влияние</a:t>
            </a:r>
            <a:r>
              <a:rPr lang="en-US" altLang="ru-RU" sz="2400"/>
              <a:t> </a:t>
            </a:r>
            <a:r>
              <a:rPr lang="en-US" altLang="en-US" sz="2400"/>
              <a:t>факторов</a:t>
            </a:r>
            <a:r>
              <a:rPr lang="en-US" altLang="ru-RU" sz="2400"/>
              <a:t> </a:t>
            </a:r>
            <a:r>
              <a:rPr lang="en-US" altLang="en-US" sz="2400"/>
              <a:t>риска</a:t>
            </a:r>
            <a:r>
              <a:rPr lang="en-US" altLang="ru-RU" sz="2400"/>
              <a:t>.</a:t>
            </a:r>
            <a:endParaRPr lang="en-US" altLang="ru-RU" sz="240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71891"/>
            <a:ext cx="1184887" cy="1675357"/>
          </a:xfrm>
          <a:prstGeom prst="rect">
            <a:avLst/>
          </a:prstGeom>
        </p:spPr>
      </p:pic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1211886" y="322762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проекта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05" y="3713480"/>
            <a:ext cx="4262120" cy="27438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r>
              <a:rPr lang="ru-RU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heck-up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капсул</a:t>
            </a:r>
            <a:r>
              <a:rPr lang="ru-RU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 позволяет решить ряд проблем клиентов:</a:t>
            </a:r>
            <a:endParaRPr lang="en-US" altLang="en-US" sz="20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ru-RU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Недоступность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регулярных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медицинских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обследований</a:t>
            </a:r>
            <a:r>
              <a:rPr lang="ru-RU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en-US" sz="20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ru-RU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Длительное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ожидание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результатов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анализов</a:t>
            </a:r>
            <a:r>
              <a:rPr lang="ru-RU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en-US" sz="20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ru-RU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Дискомфорт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процедур</a:t>
            </a:r>
            <a:r>
              <a:rPr lang="ru-RU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en-US" sz="20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ru-RU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Высокая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медицинских</a:t>
            </a:r>
            <a:r>
              <a:rPr lang="en-US" alt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</a:t>
            </a:r>
            <a:r>
              <a:rPr lang="ru-RU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en-US" sz="20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89356" y="336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9356" y="925458"/>
            <a:ext cx="824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 клиента, которую вы решаете.</a:t>
            </a:r>
            <a:endParaRPr lang="ru-RU" sz="2000" b="1" dirty="0">
              <a:solidFill>
                <a:srgbClr val="1E103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19405" y="1570355"/>
            <a:ext cx="1470025" cy="12306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ru-RU" altLang="en-US" sz="2800">
                <a:solidFill>
                  <a:srgbClr val="FF0000"/>
                </a:solidFill>
                <a:sym typeface="Wingdings 2" panose="05020102010507070707" charset="0"/>
              </a:rPr>
              <a:t></a:t>
            </a:r>
            <a:endParaRPr lang="ru-RU" altLang="en-US" sz="2800">
              <a:solidFill>
                <a:srgbClr val="FF0000"/>
              </a:solidFill>
              <a:sym typeface="Wingdings 2" panose="05020102010507070707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3025" y="3042920"/>
            <a:ext cx="2199005" cy="2144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Autofit/>
          </a:bodyPr>
          <a:lstStyle/>
          <a:p>
            <a:r>
              <a:rPr lang="en-US" altLang="ru-RU" sz="1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1.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Недоступность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регулярных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медицинских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обследований</a:t>
            </a:r>
            <a:r>
              <a:rPr lang="ru-RU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ru-RU" altLang="en-US" sz="19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r>
              <a:rPr lang="en-US" altLang="en-US" sz="1900" b="1">
                <a:solidFill>
                  <a:schemeClr val="accent1"/>
                </a:solidFill>
              </a:rPr>
              <a:t>Капсула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позволяет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проводить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обследование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в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удобное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для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клиента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время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и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месте</a:t>
            </a:r>
            <a:r>
              <a:rPr lang="en-US" altLang="ru-RU" sz="1900" b="1">
                <a:solidFill>
                  <a:schemeClr val="accent1"/>
                </a:solidFill>
              </a:rPr>
              <a:t>, </a:t>
            </a:r>
            <a:r>
              <a:rPr lang="en-US" altLang="en-US" sz="1900" b="1">
                <a:solidFill>
                  <a:schemeClr val="accent1"/>
                </a:solidFill>
              </a:rPr>
              <a:t>минимизируя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необходимость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посещения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медицинских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учреждений</a:t>
            </a:r>
            <a:r>
              <a:rPr lang="en-US" altLang="ru-RU" sz="1900" b="1">
                <a:solidFill>
                  <a:schemeClr val="accent1"/>
                </a:solidFill>
              </a:rPr>
              <a:t>. </a:t>
            </a:r>
            <a:endParaRPr lang="en-US" altLang="ru-RU" sz="1900">
              <a:solidFill>
                <a:schemeClr val="accent1"/>
              </a:solidFill>
            </a:endParaRPr>
          </a:p>
          <a:p>
            <a:r>
              <a:rPr lang="en-US" altLang="ru-RU" sz="1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2.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Длительное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ожидание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результатов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анализов</a:t>
            </a:r>
            <a:r>
              <a:rPr lang="ru-RU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ru-RU" altLang="en-US" sz="19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en-US" sz="1900" b="1">
                <a:solidFill>
                  <a:schemeClr val="accent1"/>
                </a:solidFill>
              </a:rPr>
              <a:t>Авто</a:t>
            </a:r>
            <a:r>
              <a:rPr lang="en-US" altLang="en-US" sz="1900" b="1">
                <a:solidFill>
                  <a:schemeClr val="accent1"/>
                </a:solidFill>
              </a:rPr>
              <a:t>матизация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процесса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обследования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значительно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сокращает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время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получения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результатов</a:t>
            </a:r>
            <a:r>
              <a:rPr lang="en-US" altLang="ru-RU" sz="1900" b="1">
                <a:solidFill>
                  <a:schemeClr val="accent1"/>
                </a:solidFill>
              </a:rPr>
              <a:t>, </a:t>
            </a:r>
            <a:r>
              <a:rPr lang="en-US" altLang="en-US" sz="1900" b="1">
                <a:solidFill>
                  <a:schemeClr val="accent1"/>
                </a:solidFill>
              </a:rPr>
              <a:t>ускоряя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диагностику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и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лечение</a:t>
            </a:r>
            <a:r>
              <a:rPr lang="en-US" altLang="ru-RU" sz="1900" b="1">
                <a:solidFill>
                  <a:schemeClr val="accent1"/>
                </a:solidFill>
              </a:rPr>
              <a:t>.</a:t>
            </a:r>
            <a:endParaRPr lang="en-US" altLang="ru-RU" sz="1900" b="1">
              <a:solidFill>
                <a:schemeClr val="accent1"/>
              </a:solidFill>
            </a:endParaRPr>
          </a:p>
          <a:p>
            <a:r>
              <a:rPr lang="en-US" altLang="ru-RU" sz="1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3.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Дискомфорт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процедур</a:t>
            </a:r>
            <a:r>
              <a:rPr lang="ru-RU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ru-RU" sz="1900"/>
          </a:p>
          <a:p>
            <a:r>
              <a:rPr lang="en-US" altLang="ru-RU" sz="1900"/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В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зависимости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от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конкретных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технических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решений</a:t>
            </a:r>
            <a:r>
              <a:rPr lang="en-US" altLang="ru-RU" sz="1900" b="1">
                <a:solidFill>
                  <a:schemeClr val="accent1"/>
                </a:solidFill>
              </a:rPr>
              <a:t>, </a:t>
            </a:r>
            <a:r>
              <a:rPr lang="en-US" altLang="en-US" sz="1900" b="1">
                <a:solidFill>
                  <a:schemeClr val="accent1"/>
                </a:solidFill>
              </a:rPr>
              <a:t>капсула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может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минимизировать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дискомфорт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и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инвазивность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процедур</a:t>
            </a:r>
            <a:r>
              <a:rPr lang="en-US" altLang="ru-RU" sz="1900" b="1">
                <a:solidFill>
                  <a:schemeClr val="accent1"/>
                </a:solidFill>
              </a:rPr>
              <a:t>, </a:t>
            </a:r>
            <a:r>
              <a:rPr lang="en-US" altLang="en-US" sz="1900" b="1">
                <a:solidFill>
                  <a:schemeClr val="accent1"/>
                </a:solidFill>
              </a:rPr>
              <a:t>по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сравнению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с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традиционными</a:t>
            </a:r>
            <a:r>
              <a:rPr lang="en-US" altLang="ru-RU" sz="1900" b="1">
                <a:solidFill>
                  <a:schemeClr val="accent1"/>
                </a:solidFill>
              </a:rPr>
              <a:t> </a:t>
            </a:r>
            <a:r>
              <a:rPr lang="en-US" altLang="en-US" sz="1900" b="1">
                <a:solidFill>
                  <a:schemeClr val="accent1"/>
                </a:solidFill>
              </a:rPr>
              <a:t>методами</a:t>
            </a:r>
            <a:r>
              <a:rPr lang="en-US" altLang="ru-RU" sz="1900" b="1">
                <a:solidFill>
                  <a:schemeClr val="accent1"/>
                </a:solidFill>
              </a:rPr>
              <a:t>.</a:t>
            </a:r>
            <a:endParaRPr lang="en-US" altLang="ru-RU" sz="1900" b="1">
              <a:solidFill>
                <a:schemeClr val="accent1"/>
              </a:solidFill>
            </a:endParaRPr>
          </a:p>
          <a:p>
            <a:r>
              <a:rPr lang="en-US" altLang="ru-RU" sz="1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4.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Высокая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стоимость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медицинских</a:t>
            </a:r>
            <a:r>
              <a:rPr lang="en-US" alt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услуг</a:t>
            </a:r>
            <a:r>
              <a:rPr lang="ru-RU" altLang="en-US" sz="19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ru-RU" sz="1900"/>
          </a:p>
          <a:p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Массовое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производство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и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автоматизация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потенциально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снижают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стоимость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обследования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,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делая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его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доступным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для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большего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числа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en-US" sz="1900" b="1">
                <a:solidFill>
                  <a:schemeClr val="accent1"/>
                </a:solidFill>
                <a:sym typeface="+mn-ea"/>
              </a:rPr>
              <a:t>людей</a:t>
            </a:r>
            <a:r>
              <a:rPr lang="en-US" altLang="ru-RU" sz="1900" b="1">
                <a:solidFill>
                  <a:schemeClr val="accent1"/>
                </a:solidFill>
                <a:sym typeface="+mn-ea"/>
              </a:rPr>
              <a:t>.</a:t>
            </a:r>
            <a:endParaRPr lang="en-US" altLang="ru-RU" sz="1900" b="1">
              <a:solidFill>
                <a:srgbClr val="FF0000"/>
              </a:solidFill>
            </a:endParaRPr>
          </a:p>
          <a:p>
            <a:endParaRPr lang="en-US" altLang="ru-RU" sz="1900" b="1">
              <a:solidFill>
                <a:srgbClr val="FF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/>
          <p:nvPr/>
        </p:nvSpPr>
        <p:spPr>
          <a:xfrm>
            <a:off x="1289356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b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840" y="3513455"/>
            <a:ext cx="3516630" cy="2743835"/>
          </a:xfrm>
          <a:prstGeom prst="rect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7230" y="1638300"/>
            <a:ext cx="8645525" cy="4104005"/>
          </a:xfrm>
        </p:spPr>
        <p:txBody>
          <a:bodyPr/>
          <a:lstStyle/>
          <a:p>
            <a:r>
              <a:rPr lang="en-US" altLang="ru-RU" sz="2000" b="1" u="sng"/>
              <a:t>1. </a:t>
            </a:r>
            <a:r>
              <a:rPr lang="en-US" altLang="en-US" sz="2000" b="1" u="sng"/>
              <a:t>Потребительский</a:t>
            </a:r>
            <a:r>
              <a:rPr lang="en-US" altLang="ru-RU" sz="2000" b="1" u="sng"/>
              <a:t> </a:t>
            </a:r>
            <a:r>
              <a:rPr lang="en-US" altLang="en-US" sz="2000" b="1" u="sng"/>
              <a:t>рынок</a:t>
            </a:r>
            <a:r>
              <a:rPr lang="en-US" altLang="ru-RU" sz="2000" b="1" u="sng"/>
              <a:t>:</a:t>
            </a:r>
            <a:endParaRPr lang="en-US" altLang="ru-RU" sz="2000" b="1" u="sng"/>
          </a:p>
          <a:p>
            <a:r>
              <a:rPr lang="en-US" altLang="en-US" sz="2000" i="1">
                <a:solidFill>
                  <a:schemeClr val="accent1"/>
                </a:solidFill>
              </a:rPr>
              <a:t>Индивидуальные</a:t>
            </a:r>
            <a:r>
              <a:rPr lang="en-US" altLang="ru-RU" sz="2000" i="1">
                <a:solidFill>
                  <a:schemeClr val="accent1"/>
                </a:solidFill>
              </a:rPr>
              <a:t> </a:t>
            </a:r>
            <a:r>
              <a:rPr lang="en-US" altLang="en-US" sz="2000" i="1">
                <a:solidFill>
                  <a:schemeClr val="accent1"/>
                </a:solidFill>
              </a:rPr>
              <a:t>клиенты</a:t>
            </a:r>
            <a:r>
              <a:rPr lang="en-US" altLang="ru-RU" sz="2000">
                <a:solidFill>
                  <a:schemeClr val="accent1"/>
                </a:solidFill>
              </a:rPr>
              <a:t>: </a:t>
            </a:r>
            <a:r>
              <a:rPr lang="en-US" altLang="en-US" sz="2000">
                <a:solidFill>
                  <a:schemeClr val="accent1"/>
                </a:solidFill>
              </a:rPr>
              <a:t>Люди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ведущие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здоровый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образ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жизни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и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желающие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отслеживать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состояние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здоровья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в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профилактических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целях</a:t>
            </a:r>
            <a:r>
              <a:rPr lang="en-US" altLang="ru-RU" sz="2000">
                <a:solidFill>
                  <a:schemeClr val="accent1"/>
                </a:solidFill>
              </a:rPr>
              <a:t>. </a:t>
            </a:r>
            <a:r>
              <a:rPr lang="en-US" altLang="en-US" sz="2000">
                <a:solidFill>
                  <a:schemeClr val="accent1"/>
                </a:solidFill>
              </a:rPr>
              <a:t>Пациенты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с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хроническими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заболеваниями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которым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требуется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регулярный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мониторинг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состояния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здоровья</a:t>
            </a:r>
            <a:r>
              <a:rPr lang="en-US" altLang="ru-RU" sz="2000">
                <a:solidFill>
                  <a:schemeClr val="accent1"/>
                </a:solidFill>
              </a:rPr>
              <a:t>. </a:t>
            </a:r>
            <a:endParaRPr lang="en-US" altLang="ru-RU" sz="2000">
              <a:solidFill>
                <a:schemeClr val="accent1"/>
              </a:solidFill>
            </a:endParaRPr>
          </a:p>
          <a:p>
            <a:r>
              <a:rPr lang="en-US" altLang="en-US" sz="2000" i="1">
                <a:solidFill>
                  <a:schemeClr val="accent1"/>
                </a:solidFill>
              </a:rPr>
              <a:t>Семейные</a:t>
            </a:r>
            <a:r>
              <a:rPr lang="en-US" altLang="ru-RU" sz="2000" i="1">
                <a:solidFill>
                  <a:schemeClr val="accent1"/>
                </a:solidFill>
              </a:rPr>
              <a:t> </a:t>
            </a:r>
            <a:r>
              <a:rPr lang="en-US" altLang="en-US" sz="2000" i="1">
                <a:solidFill>
                  <a:schemeClr val="accent1"/>
                </a:solidFill>
              </a:rPr>
              <a:t>клиенты</a:t>
            </a:r>
            <a:r>
              <a:rPr lang="en-US" altLang="ru-RU" sz="2000" i="1">
                <a:solidFill>
                  <a:schemeClr val="accent1"/>
                </a:solidFill>
              </a:rPr>
              <a:t>: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Семьи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желающие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проводить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регулярные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обследования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для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всех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членов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семьи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особенно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если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есть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предрасположенность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к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определенным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заболеваниям</a:t>
            </a:r>
            <a:r>
              <a:rPr lang="en-US" altLang="ru-RU" sz="2000">
                <a:solidFill>
                  <a:schemeClr val="accent1"/>
                </a:solidFill>
              </a:rPr>
              <a:t>.</a:t>
            </a:r>
            <a:endParaRPr lang="en-US" altLang="ru-RU" sz="2000">
              <a:solidFill>
                <a:schemeClr val="accent1"/>
              </a:solidFill>
            </a:endParaRPr>
          </a:p>
          <a:p>
            <a:r>
              <a:rPr lang="en-US" altLang="ru-RU" sz="2000" b="1" u="sng"/>
              <a:t>2. </a:t>
            </a:r>
            <a:r>
              <a:rPr lang="en-US" altLang="en-US" sz="2000" b="1" u="sng"/>
              <a:t>Корпоративный</a:t>
            </a:r>
            <a:r>
              <a:rPr lang="en-US" altLang="ru-RU" sz="2000" b="1" u="sng"/>
              <a:t> </a:t>
            </a:r>
            <a:r>
              <a:rPr lang="en-US" altLang="en-US" sz="2000" b="1" u="sng"/>
              <a:t>рынок</a:t>
            </a:r>
            <a:r>
              <a:rPr lang="en-US" altLang="ru-RU" sz="2000" b="1" u="sng"/>
              <a:t>:</a:t>
            </a:r>
            <a:endParaRPr lang="en-US" altLang="ru-RU" sz="2000" b="1" u="sng"/>
          </a:p>
          <a:p>
            <a:r>
              <a:rPr lang="en-US" altLang="en-US" sz="2000" i="1">
                <a:solidFill>
                  <a:schemeClr val="accent1"/>
                </a:solidFill>
              </a:rPr>
              <a:t>Медицинские</a:t>
            </a:r>
            <a:r>
              <a:rPr lang="en-US" altLang="ru-RU" sz="2000" i="1">
                <a:solidFill>
                  <a:schemeClr val="accent1"/>
                </a:solidFill>
              </a:rPr>
              <a:t> </a:t>
            </a:r>
            <a:r>
              <a:rPr lang="en-US" altLang="en-US" sz="2000" i="1">
                <a:solidFill>
                  <a:schemeClr val="accent1"/>
                </a:solidFill>
              </a:rPr>
              <a:t>учреждения</a:t>
            </a:r>
            <a:r>
              <a:rPr lang="en-US" altLang="ru-RU" sz="2000" i="1">
                <a:solidFill>
                  <a:schemeClr val="accent1"/>
                </a:solidFill>
              </a:rPr>
              <a:t>: </a:t>
            </a:r>
            <a:r>
              <a:rPr lang="en-US" altLang="en-US" sz="2000">
                <a:solidFill>
                  <a:schemeClr val="accent1"/>
                </a:solidFill>
              </a:rPr>
              <a:t>Клиники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и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больницы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могут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использовать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капсулы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для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быстрого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и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эффективного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скрининга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пациентов</a:t>
            </a:r>
            <a:r>
              <a:rPr lang="en-US" altLang="ru-RU" sz="2000">
                <a:solidFill>
                  <a:schemeClr val="accent1"/>
                </a:solidFill>
              </a:rPr>
              <a:t>.</a:t>
            </a:r>
            <a:endParaRPr lang="en-US" altLang="ru-RU" sz="2000">
              <a:solidFill>
                <a:schemeClr val="accent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89356" y="800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Autofit/>
          </a:bodyPr>
          <a:lstStyle/>
          <a:p>
            <a:r>
              <a:rPr lang="en-US" altLang="en-US" sz="2000" b="1" u="sng">
                <a:solidFill>
                  <a:schemeClr val="accent1"/>
                </a:solidFill>
                <a:highlight>
                  <a:srgbClr val="C0C0C0"/>
                </a:highlight>
              </a:rPr>
              <a:t>Прямые</a:t>
            </a:r>
            <a:r>
              <a:rPr lang="en-US" altLang="ru-RU" sz="2000" b="1" u="sng">
                <a:solidFill>
                  <a:schemeClr val="accent1"/>
                </a:solidFill>
                <a:highlight>
                  <a:srgbClr val="C0C0C0"/>
                </a:highlight>
              </a:rPr>
              <a:t> </a:t>
            </a:r>
            <a:r>
              <a:rPr lang="en-US" altLang="en-US" sz="2000" b="1" u="sng">
                <a:solidFill>
                  <a:schemeClr val="accent1"/>
                </a:solidFill>
                <a:highlight>
                  <a:srgbClr val="C0C0C0"/>
                </a:highlight>
              </a:rPr>
              <a:t>продажи</a:t>
            </a:r>
            <a:endParaRPr lang="en-US" altLang="en-US" sz="2000" b="1" u="sng">
              <a:solidFill>
                <a:schemeClr val="accent1"/>
              </a:solidFill>
              <a:highlight>
                <a:srgbClr val="C0C0C0"/>
              </a:highlight>
            </a:endParaRPr>
          </a:p>
          <a:p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Покупатель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Индивидуальные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потребители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семьи</a:t>
            </a:r>
            <a:r>
              <a:rPr lang="ru-RU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учреждения.</a:t>
            </a:r>
            <a:endParaRPr lang="ru-RU" altLang="en-US" sz="2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Продукт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Check-up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капсула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сопутствующие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услуги</a:t>
            </a:r>
            <a:r>
              <a:rPr lang="ru-RU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ru-RU" altLang="en-US" sz="2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Доход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Прямые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продажи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капсулы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подписка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регулярные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обследования</a:t>
            </a:r>
            <a:r>
              <a:rPr lang="ru-RU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ru-RU" altLang="en-US" sz="2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Маркетинг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Реклама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интернете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социальные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сети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сотрудничество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блогерами</a:t>
            </a:r>
            <a:r>
              <a:rPr lang="ru-RU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ru-RU" altLang="en-US" sz="2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Распределение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Онлайн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магазин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розничные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партнёры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(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аптеки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магазины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электроники</a:t>
            </a:r>
            <a:r>
              <a:rPr lang="ru-RU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и др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). </a:t>
            </a:r>
            <a:endParaRPr lang="en-US" altLang="ru-RU" sz="2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Ключевые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партнеры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Медицинские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лаборатории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для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обработки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анализов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разработчики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транспортные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компании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(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для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доставки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капсулы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образцов</a:t>
            </a:r>
            <a:r>
              <a:rPr lang="en-US" altLang="ru-RU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).</a:t>
            </a:r>
            <a:endParaRPr lang="en-US" altLang="ru-RU" sz="2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2735" y="4261485"/>
            <a:ext cx="2817495" cy="224853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74383" y="1846580"/>
            <a:ext cx="8247062" cy="3819525"/>
          </a:xfrm>
        </p:spPr>
        <p:txBody>
          <a:bodyPr/>
          <a:lstStyle/>
          <a:p>
            <a:r>
              <a:rPr lang="en-US" altLang="en-US" sz="2000">
                <a:solidFill>
                  <a:schemeClr val="accent1"/>
                </a:solidFill>
              </a:rPr>
              <a:t>Потенциальные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кейсы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успеха</a:t>
            </a:r>
            <a:r>
              <a:rPr lang="en-US" altLang="ru-RU" sz="2000">
                <a:solidFill>
                  <a:schemeClr val="accent1"/>
                </a:solidFill>
              </a:rPr>
              <a:t>: </a:t>
            </a:r>
            <a:r>
              <a:rPr lang="en-US" altLang="en-US" sz="2000">
                <a:solidFill>
                  <a:schemeClr val="accent1"/>
                </a:solidFill>
              </a:rPr>
              <a:t>привлечение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инвестиций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на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ранних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стадиях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заключение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пилотных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соглашений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с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медицинскими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учреждениями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для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проведения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клинических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испытаний</a:t>
            </a:r>
            <a:r>
              <a:rPr lang="en-US" altLang="ru-RU" sz="2000">
                <a:solidFill>
                  <a:schemeClr val="accent1"/>
                </a:solidFill>
              </a:rPr>
              <a:t>.</a:t>
            </a:r>
            <a:endParaRPr lang="en-US" altLang="ru-RU" sz="2000">
              <a:solidFill>
                <a:schemeClr val="accent1"/>
              </a:solidFill>
            </a:endParaRPr>
          </a:p>
          <a:p>
            <a:r>
              <a:rPr lang="ru-RU" altLang="en-US" sz="2000">
                <a:solidFill>
                  <a:schemeClr val="accent1"/>
                </a:solidFill>
              </a:rPr>
              <a:t>К</a:t>
            </a:r>
            <a:r>
              <a:rPr lang="en-US" altLang="en-US" sz="2000">
                <a:solidFill>
                  <a:schemeClr val="accent1"/>
                </a:solidFill>
              </a:rPr>
              <a:t>лиенты</a:t>
            </a:r>
            <a:r>
              <a:rPr lang="en-US" altLang="ru-RU" sz="2000">
                <a:solidFill>
                  <a:schemeClr val="accent1"/>
                </a:solidFill>
              </a:rPr>
              <a:t>: </a:t>
            </a:r>
            <a:r>
              <a:rPr lang="en-US" altLang="en-US" sz="2000">
                <a:solidFill>
                  <a:schemeClr val="accent1"/>
                </a:solidFill>
              </a:rPr>
              <a:t>Клиенты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потенциально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заинтересованные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в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таком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продукте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это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частные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лица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желающие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контролировать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свое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здоровье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врачи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желающие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усовершенствовать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методы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диагностики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страховые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компании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стремящиеся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к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снижению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расходов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на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лечение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а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также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медицинские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учреждения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стремящиеся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к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персонализированному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уходу</a:t>
            </a:r>
            <a:r>
              <a:rPr lang="en-US" altLang="ru-RU" sz="2000">
                <a:solidFill>
                  <a:schemeClr val="accent1"/>
                </a:solidFill>
              </a:rPr>
              <a:t>.</a:t>
            </a:r>
            <a:endParaRPr lang="en-US" altLang="ru-RU" sz="2000">
              <a:solidFill>
                <a:schemeClr val="accent1"/>
              </a:solidFill>
            </a:endParaRPr>
          </a:p>
          <a:p>
            <a:r>
              <a:rPr lang="en-US" altLang="en-US" sz="2000">
                <a:solidFill>
                  <a:schemeClr val="accent1"/>
                </a:solidFill>
              </a:rPr>
              <a:t>Типы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инвестиций</a:t>
            </a:r>
            <a:r>
              <a:rPr lang="en-US" altLang="ru-RU" sz="2000">
                <a:solidFill>
                  <a:schemeClr val="accent1"/>
                </a:solidFill>
              </a:rPr>
              <a:t>: </a:t>
            </a:r>
            <a:r>
              <a:rPr lang="en-US" altLang="en-US" sz="2000">
                <a:solidFill>
                  <a:schemeClr val="accent1"/>
                </a:solidFill>
              </a:rPr>
              <a:t>инвестиции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от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венчурных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фондов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частных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инвесторов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правительственных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агентств</a:t>
            </a:r>
            <a:r>
              <a:rPr lang="en-US" altLang="ru-RU" sz="2000">
                <a:solidFill>
                  <a:schemeClr val="accent1"/>
                </a:solidFill>
              </a:rPr>
              <a:t>, </a:t>
            </a:r>
            <a:r>
              <a:rPr lang="en-US" altLang="en-US" sz="2000">
                <a:solidFill>
                  <a:schemeClr val="accent1"/>
                </a:solidFill>
              </a:rPr>
              <a:t>ориентированных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на</a:t>
            </a:r>
            <a:r>
              <a:rPr lang="en-US" altLang="ru-RU" sz="2000">
                <a:solidFill>
                  <a:schemeClr val="accent1"/>
                </a:solidFill>
              </a:rPr>
              <a:t> </a:t>
            </a:r>
            <a:r>
              <a:rPr lang="en-US" altLang="en-US" sz="2000">
                <a:solidFill>
                  <a:schemeClr val="accent1"/>
                </a:solidFill>
              </a:rPr>
              <a:t>здравоохранение</a:t>
            </a:r>
            <a:r>
              <a:rPr lang="en-US" altLang="ru-RU" sz="2000">
                <a:solidFill>
                  <a:schemeClr val="accent1"/>
                </a:solidFill>
              </a:rPr>
              <a:t>.</a:t>
            </a:r>
            <a:endParaRPr lang="en-US" altLang="ru-RU" sz="2000">
              <a:solidFill>
                <a:schemeClr val="accent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5" name="Заголовок 3"/>
          <p:cNvSpPr txBox="1"/>
          <p:nvPr/>
        </p:nvSpPr>
        <p:spPr>
          <a:xfrm>
            <a:off x="1289356" y="262459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ПРОБЛЕМЫ</a:t>
            </a:r>
            <a:b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9356" y="830951"/>
            <a:ext cx="8247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результаты: успешные кейсы, клиенты или предварительные договоренности, привлеченные инвестиции и др.</a:t>
            </a:r>
            <a:endParaRPr lang="ru-RU" sz="2000" b="1" dirty="0" smtClean="0">
              <a:solidFill>
                <a:srgbClr val="1E103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pPr algn="l"/>
            <a:r>
              <a:rPr lang="ru-RU" sz="2800" b="1" u="sng" dirty="0" err="1">
                <a:solidFill>
                  <a:srgbClr val="C00000"/>
                </a:solidFill>
                <a:sym typeface="+mn-ea"/>
              </a:rPr>
              <a:t>Римар</a:t>
            </a:r>
            <a:r>
              <a:rPr lang="ru-RU" sz="2800" b="1" u="sng" dirty="0">
                <a:solidFill>
                  <a:srgbClr val="C00000"/>
                </a:solidFill>
                <a:sym typeface="+mn-ea"/>
              </a:rPr>
              <a:t> Герман</a:t>
            </a:r>
            <a:r>
              <a:rPr lang="ru-RU" sz="2800" b="1" u="sng" dirty="0">
                <a:solidFill>
                  <a:schemeClr val="accent1"/>
                </a:solidFill>
                <a:sym typeface="+mn-ea"/>
              </a:rPr>
              <a:t> </a:t>
            </a:r>
            <a:endParaRPr lang="ru-RU" sz="2800" b="1" u="sng" dirty="0">
              <a:solidFill>
                <a:schemeClr val="accent1"/>
              </a:solidFill>
            </a:endParaRPr>
          </a:p>
          <a:p>
            <a:pPr algn="l"/>
            <a:r>
              <a:rPr lang="ru-RU" sz="2800" dirty="0">
                <a:solidFill>
                  <a:schemeClr val="accent1"/>
                </a:solidFill>
                <a:sym typeface="+mn-ea"/>
              </a:rPr>
              <a:t>Бондарчук Дарья</a:t>
            </a:r>
            <a:endParaRPr lang="ru-RU" sz="2800" dirty="0">
              <a:solidFill>
                <a:schemeClr val="accent1"/>
              </a:solidFill>
            </a:endParaRPr>
          </a:p>
          <a:p>
            <a:pPr algn="l"/>
            <a:r>
              <a:rPr lang="ru-RU" sz="2800" dirty="0">
                <a:solidFill>
                  <a:schemeClr val="accent1"/>
                </a:solidFill>
                <a:sym typeface="+mn-ea"/>
              </a:rPr>
              <a:t>Георгиевская Вероника</a:t>
            </a:r>
            <a:endParaRPr lang="ru-RU" sz="2800" dirty="0">
              <a:solidFill>
                <a:schemeClr val="accent1"/>
              </a:solidFill>
            </a:endParaRPr>
          </a:p>
          <a:p>
            <a:pPr algn="l"/>
            <a:r>
              <a:rPr lang="ru-RU" sz="2800" dirty="0" err="1">
                <a:solidFill>
                  <a:schemeClr val="accent1"/>
                </a:solidFill>
                <a:sym typeface="+mn-ea"/>
              </a:rPr>
              <a:t>Жужжалова</a:t>
            </a:r>
            <a:r>
              <a:rPr lang="ru-RU" sz="2800" dirty="0">
                <a:solidFill>
                  <a:schemeClr val="accent1"/>
                </a:solidFill>
                <a:sym typeface="+mn-ea"/>
              </a:rPr>
              <a:t> Анастасия </a:t>
            </a:r>
            <a:endParaRPr lang="ru-RU" sz="2800" dirty="0">
              <a:solidFill>
                <a:schemeClr val="accent1"/>
              </a:solidFill>
            </a:endParaRPr>
          </a:p>
          <a:p>
            <a:pPr algn="l"/>
            <a:r>
              <a:rPr lang="ru-RU" sz="2800" dirty="0">
                <a:solidFill>
                  <a:schemeClr val="accent1"/>
                </a:solidFill>
                <a:sym typeface="+mn-ea"/>
              </a:rPr>
              <a:t>Парфёнова Анастасия </a:t>
            </a:r>
            <a:endParaRPr lang="ru-RU" sz="2800" dirty="0">
              <a:solidFill>
                <a:schemeClr val="accent1"/>
              </a:solidFill>
            </a:endParaRPr>
          </a:p>
          <a:p>
            <a:pPr algn="l"/>
            <a:r>
              <a:rPr lang="ru-RU" sz="2800" dirty="0">
                <a:solidFill>
                  <a:schemeClr val="accent1"/>
                </a:solidFill>
                <a:sym typeface="+mn-ea"/>
              </a:rPr>
              <a:t>Сенина Арина </a:t>
            </a:r>
            <a:endParaRPr lang="ru-RU" sz="2800" dirty="0">
              <a:solidFill>
                <a:schemeClr val="accent1"/>
              </a:solidFill>
            </a:endParaRPr>
          </a:p>
          <a:p>
            <a:pPr algn="l"/>
            <a:r>
              <a:rPr lang="ru-RU" sz="2800" dirty="0">
                <a:solidFill>
                  <a:schemeClr val="accent1"/>
                </a:solidFill>
                <a:sym typeface="+mn-ea"/>
              </a:rPr>
              <a:t>Татаринцева Анна</a:t>
            </a:r>
            <a:endParaRPr lang="ru-RU" sz="2800" dirty="0">
              <a:solidFill>
                <a:schemeClr val="accent1"/>
              </a:solidFill>
            </a:endParaRPr>
          </a:p>
          <a:p>
            <a:endParaRPr lang="ru-RU" sz="2800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11263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600" y="2329180"/>
            <a:ext cx="3777615" cy="3990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930" y="3614420"/>
            <a:ext cx="4730115" cy="2660650"/>
          </a:xfrm>
          <a:prstGeom prst="rect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r>
              <a:rPr lang="ru-RU" altLang="en-US" sz="2000"/>
              <a:t>1)</a:t>
            </a:r>
            <a:r>
              <a:rPr lang="en-US" altLang="en-US" sz="2000"/>
              <a:t>Исследование</a:t>
            </a:r>
            <a:r>
              <a:rPr lang="en-US" altLang="ru-RU" sz="2000"/>
              <a:t> </a:t>
            </a:r>
            <a:r>
              <a:rPr lang="en-US" altLang="en-US" sz="2000"/>
              <a:t>и</a:t>
            </a:r>
            <a:r>
              <a:rPr lang="en-US" altLang="ru-RU" sz="2000"/>
              <a:t> </a:t>
            </a:r>
            <a:r>
              <a:rPr lang="en-US" altLang="en-US" sz="2000"/>
              <a:t>разработка</a:t>
            </a:r>
            <a:r>
              <a:rPr lang="en-US" altLang="ru-RU" sz="2000"/>
              <a:t> </a:t>
            </a:r>
            <a:r>
              <a:rPr lang="ru-RU" altLang="en-US" sz="2000"/>
              <a:t>(</a:t>
            </a:r>
            <a:r>
              <a:rPr lang="en-US" altLang="en-US" sz="2000"/>
              <a:t>Исследование</a:t>
            </a:r>
            <a:r>
              <a:rPr lang="en-US" altLang="ru-RU" sz="2000"/>
              <a:t> </a:t>
            </a:r>
            <a:r>
              <a:rPr lang="en-US" altLang="en-US" sz="2000"/>
              <a:t>рынка</a:t>
            </a:r>
            <a:r>
              <a:rPr lang="ru-RU" altLang="en-US" sz="2000"/>
              <a:t>, р</a:t>
            </a:r>
            <a:r>
              <a:rPr lang="en-US" altLang="en-US" sz="2000"/>
              <a:t>азработка</a:t>
            </a:r>
            <a:r>
              <a:rPr lang="en-US" altLang="ru-RU" sz="2000"/>
              <a:t> </a:t>
            </a:r>
            <a:r>
              <a:rPr lang="en-US" altLang="en-US" sz="2000"/>
              <a:t>концепции</a:t>
            </a:r>
            <a:r>
              <a:rPr lang="ru-RU" altLang="en-US" sz="2000"/>
              <a:t>)</a:t>
            </a:r>
            <a:endParaRPr lang="en-US" altLang="en-US" sz="2000"/>
          </a:p>
          <a:p>
            <a:r>
              <a:rPr lang="ru-RU" altLang="en-US" sz="2000"/>
              <a:t>2)</a:t>
            </a:r>
            <a:r>
              <a:rPr lang="en-US" altLang="en-US" sz="2000"/>
              <a:t>Тестирование</a:t>
            </a:r>
            <a:r>
              <a:rPr lang="en-US" altLang="ru-RU" sz="2000"/>
              <a:t> </a:t>
            </a:r>
            <a:r>
              <a:rPr lang="en-US" altLang="en-US" sz="2000"/>
              <a:t>и</a:t>
            </a:r>
            <a:r>
              <a:rPr lang="en-US" altLang="ru-RU" sz="2000"/>
              <a:t> </a:t>
            </a:r>
            <a:r>
              <a:rPr lang="en-US" altLang="en-US" sz="2000"/>
              <a:t>сертификация</a:t>
            </a:r>
            <a:r>
              <a:rPr lang="en-US" altLang="ru-RU" sz="2000"/>
              <a:t> </a:t>
            </a:r>
            <a:r>
              <a:rPr lang="ru-RU" altLang="en-US" sz="2000"/>
              <a:t>(</a:t>
            </a:r>
            <a:r>
              <a:rPr lang="en-US" altLang="en-US" sz="2000"/>
              <a:t>Лабораторные</a:t>
            </a:r>
            <a:r>
              <a:rPr lang="en-US" altLang="ru-RU" sz="2000"/>
              <a:t> </a:t>
            </a:r>
            <a:r>
              <a:rPr lang="en-US" altLang="en-US" sz="2000"/>
              <a:t>испытания</a:t>
            </a:r>
            <a:r>
              <a:rPr lang="ru-RU" altLang="en-US" sz="2000"/>
              <a:t>, п</a:t>
            </a:r>
            <a:r>
              <a:rPr lang="en-US" altLang="en-US" sz="2000"/>
              <a:t>олучение</a:t>
            </a:r>
            <a:r>
              <a:rPr lang="en-US" altLang="ru-RU" sz="2000"/>
              <a:t> </a:t>
            </a:r>
            <a:r>
              <a:rPr lang="en-US" altLang="en-US" sz="2000"/>
              <a:t>сертификатов</a:t>
            </a:r>
            <a:r>
              <a:rPr lang="ru-RU" altLang="en-US" sz="2000"/>
              <a:t>)</a:t>
            </a:r>
            <a:endParaRPr lang="en-US" altLang="ru-RU" sz="2000"/>
          </a:p>
          <a:p>
            <a:r>
              <a:rPr lang="ru-RU" altLang="en-US" sz="2000"/>
              <a:t>3)</a:t>
            </a:r>
            <a:r>
              <a:rPr lang="en-US" altLang="en-US" sz="2000"/>
              <a:t>Производство</a:t>
            </a:r>
            <a:r>
              <a:rPr lang="en-US" altLang="ru-RU" sz="2000"/>
              <a:t> </a:t>
            </a:r>
            <a:r>
              <a:rPr lang="en-US" altLang="en-US" sz="2000"/>
              <a:t>и</a:t>
            </a:r>
            <a:r>
              <a:rPr lang="en-US" altLang="ru-RU" sz="2000"/>
              <a:t> </a:t>
            </a:r>
            <a:r>
              <a:rPr lang="en-US" altLang="en-US" sz="2000"/>
              <a:t>запуск</a:t>
            </a:r>
            <a:r>
              <a:rPr lang="en-US" altLang="ru-RU" sz="2000"/>
              <a:t> </a:t>
            </a:r>
            <a:r>
              <a:rPr lang="ru-RU" altLang="en-US" sz="2000"/>
              <a:t>(</a:t>
            </a:r>
            <a:r>
              <a:rPr lang="en-US" altLang="en-US" sz="2000"/>
              <a:t>Организация</a:t>
            </a:r>
            <a:r>
              <a:rPr lang="en-US" altLang="ru-RU" sz="2000"/>
              <a:t> </a:t>
            </a:r>
            <a:r>
              <a:rPr lang="en-US" altLang="en-US" sz="2000"/>
              <a:t>логистики</a:t>
            </a:r>
            <a:r>
              <a:rPr lang="ru-RU" altLang="en-US" sz="2000"/>
              <a:t>, м</a:t>
            </a:r>
            <a:r>
              <a:rPr lang="en-US" altLang="en-US" sz="2000"/>
              <a:t>аркетинг</a:t>
            </a:r>
            <a:r>
              <a:rPr lang="en-US" altLang="ru-RU" sz="2000"/>
              <a:t> </a:t>
            </a:r>
            <a:r>
              <a:rPr lang="en-US" altLang="en-US" sz="2000"/>
              <a:t>и</a:t>
            </a:r>
            <a:r>
              <a:rPr lang="en-US" altLang="ru-RU" sz="2000"/>
              <a:t> </a:t>
            </a:r>
            <a:r>
              <a:rPr lang="en-US" altLang="en-US" sz="2000"/>
              <a:t>продажи</a:t>
            </a:r>
            <a:r>
              <a:rPr lang="ru-RU" altLang="en-US" sz="2000"/>
              <a:t>)</a:t>
            </a:r>
            <a:endParaRPr lang="en-US" altLang="ru-RU" sz="2000"/>
          </a:p>
          <a:p>
            <a:r>
              <a:rPr lang="ru-RU" altLang="en-US" sz="2000"/>
              <a:t>4)</a:t>
            </a:r>
            <a:r>
              <a:rPr lang="en-US" altLang="en-US" sz="2000"/>
              <a:t>Рост</a:t>
            </a:r>
            <a:r>
              <a:rPr lang="en-US" altLang="ru-RU" sz="2000"/>
              <a:t> </a:t>
            </a:r>
            <a:r>
              <a:rPr lang="en-US" altLang="en-US" sz="2000"/>
              <a:t>и</a:t>
            </a:r>
            <a:r>
              <a:rPr lang="en-US" altLang="ru-RU" sz="2000"/>
              <a:t> </a:t>
            </a:r>
            <a:r>
              <a:rPr lang="en-US" altLang="en-US" sz="2000"/>
              <a:t>масштабирование</a:t>
            </a:r>
            <a:r>
              <a:rPr lang="ru-RU" altLang="en-US" sz="2000"/>
              <a:t> (</a:t>
            </a:r>
            <a:r>
              <a:rPr lang="en-US" altLang="en-US" sz="2000"/>
              <a:t>Расширение</a:t>
            </a:r>
            <a:r>
              <a:rPr lang="en-US" altLang="ru-RU" sz="2000"/>
              <a:t> </a:t>
            </a:r>
            <a:r>
              <a:rPr lang="en-US" altLang="en-US" sz="2000"/>
              <a:t>функционала</a:t>
            </a:r>
            <a:r>
              <a:rPr lang="ru-RU" altLang="en-US" sz="2000"/>
              <a:t>, р</a:t>
            </a:r>
            <a:r>
              <a:rPr lang="en-US" altLang="en-US" sz="2000"/>
              <a:t>асширение</a:t>
            </a:r>
            <a:r>
              <a:rPr lang="en-US" altLang="ru-RU" sz="2000"/>
              <a:t> </a:t>
            </a:r>
            <a:r>
              <a:rPr lang="en-US" altLang="en-US" sz="2000"/>
              <a:t>рынка</a:t>
            </a:r>
            <a:r>
              <a:rPr lang="ru-RU" altLang="en-US" sz="2000"/>
              <a:t>)</a:t>
            </a:r>
            <a:endParaRPr lang="en-US" altLang="en-US" sz="2000"/>
          </a:p>
          <a:p>
            <a:endParaRPr lang="en-US" altLang="en-US" sz="200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/>
          <p:nvPr/>
        </p:nvSpPr>
        <p:spPr>
          <a:xfrm>
            <a:off x="143223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ПЛАНЫ РАЗВИТИЯ</a:t>
            </a:r>
            <a:br>
              <a:rPr lang="ru-RU" cap="all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280" y="2228850"/>
            <a:ext cx="5238750" cy="392938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2863215" y="757555"/>
            <a:ext cx="6025515" cy="1087755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prstTxWarp prst="textChevron">
              <a:avLst/>
            </a:prstTxWarp>
            <a:noAutofit/>
            <a:scene3d>
              <a:camera prst="perspectiveFront"/>
              <a:lightRig rig="threePt" dir="t"/>
            </a:scene3d>
          </a:bodyPr>
          <a:p>
            <a:r>
              <a:rPr lang="ru-RU" altLang="en-US" sz="3200">
                <a:ln w="66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Спасибо за внимание!</a:t>
            </a:r>
            <a:endParaRPr lang="ru-RU" altLang="en-US" sz="3200">
              <a:ln w="660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3571</Words>
  <Application>WPS Presentation</Application>
  <PresentationFormat>Широкоэкранный</PresentationFormat>
  <Paragraphs>77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SimSun</vt:lpstr>
      <vt:lpstr>Wingdings</vt:lpstr>
      <vt:lpstr>Arial Black</vt:lpstr>
      <vt:lpstr>Tahoma</vt:lpstr>
      <vt:lpstr>Wingdings 2</vt:lpstr>
      <vt:lpstr>Microsoft YaHei</vt:lpstr>
      <vt:lpstr>Arial Unicode MS</vt:lpstr>
      <vt:lpstr>Calibri Light</vt:lpstr>
      <vt:lpstr>Calibri</vt:lpstr>
      <vt:lpstr>Тема Office</vt:lpstr>
      <vt:lpstr>Check-up капсула</vt:lpstr>
      <vt:lpstr>Актуальность проекта </vt:lpstr>
      <vt:lpstr>ПРОБЛЕМА </vt:lpstr>
      <vt:lpstr>PowerPoint 演示文稿</vt:lpstr>
      <vt:lpstr>РЫНОК </vt:lpstr>
      <vt:lpstr>БИЗНЕС-МОДЕЛЬ  </vt:lpstr>
      <vt:lpstr>PowerPoint 演示文稿</vt:lpstr>
      <vt:lpstr>КОМАНДА 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oxlob</cp:lastModifiedBy>
  <cp:revision>18</cp:revision>
  <dcterms:created xsi:type="dcterms:W3CDTF">2024-10-28T15:31:00Z</dcterms:created>
  <dcterms:modified xsi:type="dcterms:W3CDTF">2024-11-23T10:14:43Z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4321648B201F4AAAB84C91AAF08261E8_13</vt:lpwstr>
  </property>
  <property fmtid="{D5CDD505-2E9C-101B-9397-08002B2CF9AE}" pid="3" name="KSOProductBuildVer">
    <vt:lpwstr>1049-12.2.0.18911</vt:lpwstr>
  </property>
</Properties>
</file>