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7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B9D58AF-81DA-4FCD-9ED8-6FA8AB8E8A3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C0D4BB0-BF34-46DB-925E-B46FF472C48A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EDEA2A-C8A8-46AC-BA92-B6A9B5F7673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1925991-E52D-4A29-9FB7-F015B6A0320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E829C35-C498-43E2-8DC9-795222B844B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A5E7FAA-D7B9-4F9B-9BD7-01310862057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C2CB401-15C7-4BAF-AEBB-740DFE5487D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9C2F3E7-B6F1-46C7-BC22-DC5EE3D637D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DC86C46-37CD-437C-BAAF-B5DA491178D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1CF9208-156E-4217-80FB-9B3D9F95FE7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16E7D8C-5308-482A-9854-391B0DCA047A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7FFBE37-C9D5-4251-A84E-3D23487934E8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 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44189BF-A1B0-44E5-B168-1C71D7792A77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5"/>
          <p:cNvSpPr/>
          <p:nvPr/>
        </p:nvSpPr>
        <p:spPr>
          <a:xfrm>
            <a:off x="-46800" y="0"/>
            <a:ext cx="12238200" cy="6857640"/>
          </a:xfrm>
          <a:prstGeom prst="rect">
            <a:avLst/>
          </a:prstGeom>
          <a:solidFill>
            <a:srgbClr val="8F00FF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Прямоугольник 10"/>
          <p:cNvSpPr/>
          <p:nvPr/>
        </p:nvSpPr>
        <p:spPr>
          <a:xfrm>
            <a:off x="-46800" y="2777760"/>
            <a:ext cx="12238200" cy="4127040"/>
          </a:xfrm>
          <a:prstGeom prst="rect">
            <a:avLst/>
          </a:prstGeom>
          <a:solidFill>
            <a:srgbClr val="FD493D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TextBox 3"/>
          <p:cNvSpPr/>
          <p:nvPr/>
        </p:nvSpPr>
        <p:spPr>
          <a:xfrm>
            <a:off x="985626" y="4504794"/>
            <a:ext cx="332532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FFFFFF"/>
                </a:solidFill>
                <a:latin typeface="Calibri"/>
              </a:rPr>
              <a:t>Downsizing 2.0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44" name="TextBox 6"/>
          <p:cNvSpPr/>
          <p:nvPr/>
        </p:nvSpPr>
        <p:spPr>
          <a:xfrm>
            <a:off x="945360" y="2876400"/>
            <a:ext cx="6139440" cy="11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3600" b="1" strike="noStrike" spc="-1">
                <a:solidFill>
                  <a:srgbClr val="FFFFFF"/>
                </a:solidFill>
                <a:latin typeface="Calibri"/>
              </a:rPr>
              <a:t>ПРЕЗЕНТАЦИЯ</a:t>
            </a:r>
            <a:endParaRPr lang="ru-RU" sz="3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3600" b="1" strike="noStrike" spc="-1">
                <a:solidFill>
                  <a:srgbClr val="FFFFFF"/>
                </a:solidFill>
                <a:latin typeface="Calibri"/>
              </a:rPr>
              <a:t>СТАРТАП-ПРОЕКТОВ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45" name="TextBox 7"/>
          <p:cNvSpPr/>
          <p:nvPr/>
        </p:nvSpPr>
        <p:spPr>
          <a:xfrm>
            <a:off x="1422360" y="151920"/>
            <a:ext cx="4398480" cy="136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800" b="0" strike="noStrike" spc="-1">
                <a:solidFill>
                  <a:srgbClr val="FFFFFF"/>
                </a:solidFill>
                <a:latin typeface="Calibri"/>
              </a:rPr>
              <a:t>АКСЕЛЕРАЦИОННАЯ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800" b="0" strike="noStrike" spc="-1">
                <a:solidFill>
                  <a:srgbClr val="FFFFFF"/>
                </a:solidFill>
                <a:latin typeface="Calibri"/>
              </a:rPr>
              <a:t>ПРОГРАММА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FFFFFF"/>
                </a:solidFill>
                <a:latin typeface="Calibri"/>
              </a:rPr>
              <a:t>CREATIVE.TECH 2.0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46" name="TextBox 9"/>
          <p:cNvSpPr/>
          <p:nvPr/>
        </p:nvSpPr>
        <p:spPr>
          <a:xfrm>
            <a:off x="1010106" y="4982514"/>
            <a:ext cx="32598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FFFFFF"/>
                </a:solidFill>
                <a:latin typeface="Calibri"/>
              </a:rPr>
              <a:t>Симбиоз неттопа и проектора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47" name="AutoShape 2"/>
          <p:cNvSpPr/>
          <p:nvPr/>
        </p:nvSpPr>
        <p:spPr>
          <a:xfrm>
            <a:off x="7021440" y="168840"/>
            <a:ext cx="1088640" cy="1585440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horz" lIns="45720" tIns="91440" rIns="45720" bIns="91440" numCol="1" spcCol="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799"/>
              </a:spcAft>
              <a:buNone/>
              <a:tabLst>
                <a:tab pos="0" algn="l"/>
              </a:tabLst>
            </a:pPr>
            <a:r>
              <a:rPr lang="ru-RU" sz="900" b="1" strike="noStrike" spc="-1" dirty="0">
                <a:solidFill>
                  <a:srgbClr val="FFFFFF"/>
                </a:solidFill>
                <a:latin typeface="Calibri"/>
              </a:rPr>
              <a:t>ПРЕДСТАВЛЕНИЕ</a:t>
            </a:r>
            <a:endParaRPr lang="ru-RU" sz="900" b="0" strike="noStrike" spc="-1" dirty="0">
              <a:latin typeface="Arial"/>
            </a:endParaRPr>
          </a:p>
        </p:txBody>
      </p:sp>
      <p:sp>
        <p:nvSpPr>
          <p:cNvPr id="48" name="AutoShape 2"/>
          <p:cNvSpPr/>
          <p:nvPr/>
        </p:nvSpPr>
        <p:spPr>
          <a:xfrm>
            <a:off x="7049880" y="1810080"/>
            <a:ext cx="1088640" cy="1585440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horz" lIns="45720" tIns="91440" rIns="45720" bIns="91440" numCol="1" spcCol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800" b="1" strike="noStrike" spc="-1">
                <a:solidFill>
                  <a:srgbClr val="FFFFFF"/>
                </a:solidFill>
                <a:latin typeface="Calibri"/>
              </a:rPr>
              <a:t>РЕШАЕМАЯ ПРОБЛЕМА И КЛЮЧЕВАЯ ПОЛЬЗА</a:t>
            </a:r>
            <a:endParaRPr lang="ru-RU" sz="800" b="0" strike="noStrike" spc="-1">
              <a:latin typeface="Arial"/>
            </a:endParaRPr>
          </a:p>
        </p:txBody>
      </p:sp>
      <p:sp>
        <p:nvSpPr>
          <p:cNvPr id="49" name="AutoShape 2"/>
          <p:cNvSpPr/>
          <p:nvPr/>
        </p:nvSpPr>
        <p:spPr>
          <a:xfrm>
            <a:off x="7043400" y="3467160"/>
            <a:ext cx="1088640" cy="1585440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horz" lIns="45720" tIns="91440" rIns="45720" bIns="91440" numCol="1" spcCol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</a:rPr>
              <a:t>ЧТО УЖЕ СДЕЛАНО ПО ПРОЕКТУ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0" name="AutoShape 2"/>
          <p:cNvSpPr/>
          <p:nvPr/>
        </p:nvSpPr>
        <p:spPr>
          <a:xfrm>
            <a:off x="7059240" y="5125680"/>
            <a:ext cx="1088640" cy="1585440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horz" lIns="45720" tIns="91440" rIns="45720" bIns="91440" numCol="1" spcCol="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799"/>
              </a:spcAft>
              <a:buNone/>
              <a:tabLst>
                <a:tab pos="0" algn="l"/>
              </a:tabLst>
            </a:pPr>
            <a:r>
              <a:rPr lang="ru-RU" sz="900" b="1" strike="noStrike" spc="-1">
                <a:solidFill>
                  <a:srgbClr val="FFFFFF"/>
                </a:solidFill>
                <a:latin typeface="Calibri"/>
              </a:rPr>
              <a:t>ПЛАНЫ И РЕСУРСЫ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51" name="TextBox 16"/>
          <p:cNvSpPr/>
          <p:nvPr/>
        </p:nvSpPr>
        <p:spPr>
          <a:xfrm>
            <a:off x="8539628" y="2853720"/>
            <a:ext cx="3676252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0" i="1" strike="noStrike" spc="-1" dirty="0">
                <a:solidFill>
                  <a:srgbClr val="FFFFFF"/>
                </a:solidFill>
                <a:latin typeface="Calibri"/>
              </a:rPr>
              <a:t>Будущее медиа-потребления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52" name="Рисунок 18"/>
          <p:cNvPicPr/>
          <p:nvPr/>
        </p:nvPicPr>
        <p:blipFill>
          <a:blip r:embed="rId2"/>
          <a:stretch/>
        </p:blipFill>
        <p:spPr>
          <a:xfrm>
            <a:off x="8930880" y="431640"/>
            <a:ext cx="1757160" cy="2025720"/>
          </a:xfrm>
          <a:prstGeom prst="rect">
            <a:avLst/>
          </a:prstGeom>
          <a:ln w="0">
            <a:noFill/>
          </a:ln>
        </p:spPr>
      </p:pic>
      <p:pic>
        <p:nvPicPr>
          <p:cNvPr id="53" name="Рисунок 20"/>
          <p:cNvPicPr/>
          <p:nvPr/>
        </p:nvPicPr>
        <p:blipFill>
          <a:blip r:embed="rId3"/>
          <a:stretch/>
        </p:blipFill>
        <p:spPr>
          <a:xfrm>
            <a:off x="85320" y="76320"/>
            <a:ext cx="1337040" cy="1533240"/>
          </a:xfrm>
          <a:prstGeom prst="rect">
            <a:avLst/>
          </a:prstGeom>
          <a:ln w="0">
            <a:noFill/>
          </a:ln>
        </p:spPr>
      </p:pic>
      <p:pic>
        <p:nvPicPr>
          <p:cNvPr id="54" name="Рисунок 22"/>
          <p:cNvPicPr/>
          <p:nvPr/>
        </p:nvPicPr>
        <p:blipFill>
          <a:blip r:embed="rId4"/>
          <a:stretch/>
        </p:blipFill>
        <p:spPr>
          <a:xfrm rot="16200000">
            <a:off x="10119960" y="1748880"/>
            <a:ext cx="5974920" cy="3360600"/>
          </a:xfrm>
          <a:prstGeom prst="rect">
            <a:avLst/>
          </a:prstGeom>
          <a:ln w="0">
            <a:noFill/>
          </a:ln>
        </p:spPr>
      </p:pic>
      <p:pic>
        <p:nvPicPr>
          <p:cNvPr id="55" name="Рисунок 1"/>
          <p:cNvPicPr/>
          <p:nvPr/>
        </p:nvPicPr>
        <p:blipFill>
          <a:blip r:embed="rId5"/>
          <a:stretch/>
        </p:blipFill>
        <p:spPr>
          <a:xfrm>
            <a:off x="4696992" y="4548714"/>
            <a:ext cx="1259640" cy="867600"/>
          </a:xfrm>
          <a:prstGeom prst="rect">
            <a:avLst/>
          </a:prstGeom>
          <a:ln w="0">
            <a:noFill/>
          </a:ln>
        </p:spPr>
      </p:pic>
      <p:pic>
        <p:nvPicPr>
          <p:cNvPr id="56" name="Picture 2"/>
          <p:cNvPicPr/>
          <p:nvPr/>
        </p:nvPicPr>
        <p:blipFill>
          <a:blip r:embed="rId6"/>
          <a:stretch/>
        </p:blipFill>
        <p:spPr>
          <a:xfrm>
            <a:off x="10007640" y="4763274"/>
            <a:ext cx="2196000" cy="2196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"/>
          <p:cNvSpPr/>
          <p:nvPr/>
        </p:nvSpPr>
        <p:spPr>
          <a:xfrm>
            <a:off x="0" y="1705320"/>
            <a:ext cx="12191760" cy="57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" name="TextBox 7"/>
          <p:cNvSpPr/>
          <p:nvPr/>
        </p:nvSpPr>
        <p:spPr>
          <a:xfrm>
            <a:off x="8028000" y="84960"/>
            <a:ext cx="4091760" cy="1186920"/>
          </a:xfrm>
          <a:prstGeom prst="rect">
            <a:avLst/>
          </a:prstGeom>
          <a:solidFill>
            <a:srgbClr val="B818B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FFFFFF"/>
                </a:solidFill>
                <a:latin typeface="Calibri"/>
              </a:rPr>
              <a:t>ПРЕЗЕНТАЦИЯ СТАРТАП-ПРОЕКТОВ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1" strike="noStrike" spc="-1">
                <a:solidFill>
                  <a:srgbClr val="FFFFFF"/>
                </a:solidFill>
                <a:latin typeface="Calibri"/>
              </a:rPr>
              <a:t>CREATIVE.TECH 2.0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59" name="TextBox 19"/>
          <p:cNvSpPr/>
          <p:nvPr/>
        </p:nvSpPr>
        <p:spPr>
          <a:xfrm>
            <a:off x="186840" y="2395440"/>
            <a:ext cx="3228840" cy="100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rgbClr val="8F00FF"/>
                </a:solidFill>
                <a:latin typeface="Calibri"/>
              </a:rPr>
              <a:t>ЦЕЛЕВАЯ АУДИТОРИЯ: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60" name="TextBox 21"/>
          <p:cNvSpPr/>
          <p:nvPr/>
        </p:nvSpPr>
        <p:spPr>
          <a:xfrm>
            <a:off x="3218040" y="2467440"/>
            <a:ext cx="2685960" cy="219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rgbClr val="8F00FF"/>
                </a:solidFill>
                <a:latin typeface="Calibri"/>
              </a:rPr>
              <a:t>ПРОБЛЕМА: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Люди хотели бы иметь </a:t>
            </a:r>
            <a:r>
              <a:rPr lang="ru-RU" sz="1400" b="0" u="sng" strike="noStrike" spc="-1">
                <a:solidFill>
                  <a:srgbClr val="000000"/>
                </a:solidFill>
                <a:uFillTx/>
                <a:latin typeface="Calibri"/>
              </a:rPr>
              <a:t>недорогое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ru-RU" sz="1400" b="0" u="sng" strike="noStrike" spc="-1">
                <a:solidFill>
                  <a:srgbClr val="000000"/>
                </a:solidFill>
                <a:uFillTx/>
                <a:latin typeface="Calibri"/>
              </a:rPr>
              <a:t>удобное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 и </a:t>
            </a:r>
            <a:r>
              <a:rPr lang="ru-RU" sz="1400" b="0" u="sng" strike="noStrike" spc="-1">
                <a:solidFill>
                  <a:srgbClr val="000000"/>
                </a:solidFill>
                <a:uFillTx/>
                <a:latin typeface="Calibri"/>
              </a:rPr>
              <a:t>мобильное</a:t>
            </a: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 устройство для совместного просмотра фильмов, сериалов и прочего контента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61" name="TextBox 22"/>
          <p:cNvSpPr/>
          <p:nvPr/>
        </p:nvSpPr>
        <p:spPr>
          <a:xfrm>
            <a:off x="7071840" y="2491094"/>
            <a:ext cx="4795560" cy="16913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8F00FF"/>
                </a:solidFill>
                <a:latin typeface="Calibri"/>
              </a:rPr>
              <a:t>ПОЛЬЗА: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Устройство более универсально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Более низкая цена за более высокие характеристики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Полнофункциональная 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/>
              </a:rPr>
              <a:t>Windows 10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62" name="TextBox 23"/>
          <p:cNvSpPr/>
          <p:nvPr/>
        </p:nvSpPr>
        <p:spPr>
          <a:xfrm>
            <a:off x="144000" y="4867920"/>
            <a:ext cx="3911040" cy="75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ПОКАЗАТЕЛИ РЫНКА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i="1" strike="noStrike" spc="-1">
                <a:solidFill>
                  <a:srgbClr val="000000"/>
                </a:solidFill>
                <a:latin typeface="Calibri"/>
              </a:rPr>
              <a:t>(В цифрах, графиках или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i="1" strike="noStrike" spc="-1">
                <a:solidFill>
                  <a:srgbClr val="000000"/>
                </a:solidFill>
                <a:latin typeface="Calibri"/>
              </a:rPr>
              <a:t>диаграммах)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63" name="TextBox 24"/>
          <p:cNvSpPr/>
          <p:nvPr/>
        </p:nvSpPr>
        <p:spPr>
          <a:xfrm>
            <a:off x="5522040" y="4663440"/>
            <a:ext cx="2375280" cy="97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ЕМКОСТЬ РЫНКА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i="1" strike="noStrike" spc="-1">
                <a:solidFill>
                  <a:srgbClr val="000000"/>
                </a:solidFill>
                <a:latin typeface="Calibri"/>
              </a:rPr>
              <a:t>(В цифрах, графиках или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i="1" strike="noStrike" spc="-1">
                <a:solidFill>
                  <a:srgbClr val="000000"/>
                </a:solidFill>
                <a:latin typeface="Calibri"/>
              </a:rPr>
              <a:t>диаграммах)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64" name="TextBox 25"/>
          <p:cNvSpPr/>
          <p:nvPr/>
        </p:nvSpPr>
        <p:spPr>
          <a:xfrm>
            <a:off x="9257400" y="4651920"/>
            <a:ext cx="3911040" cy="75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КОНКУРЕНТЫ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i="1" strike="noStrike" spc="-1">
                <a:solidFill>
                  <a:srgbClr val="000000"/>
                </a:solidFill>
                <a:latin typeface="Calibri"/>
              </a:rPr>
              <a:t>(В цифрах, графиках или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400" b="0" i="1" strike="noStrike" spc="-1">
                <a:solidFill>
                  <a:srgbClr val="000000"/>
                </a:solidFill>
                <a:latin typeface="Calibri"/>
              </a:rPr>
              <a:t>диаграммах)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65" name="TextBox 26"/>
          <p:cNvSpPr/>
          <p:nvPr/>
        </p:nvSpPr>
        <p:spPr>
          <a:xfrm>
            <a:off x="180000" y="1728360"/>
            <a:ext cx="10980000" cy="97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rgbClr val="8F00FF"/>
                </a:solidFill>
                <a:latin typeface="Calibri"/>
              </a:rPr>
              <a:t>ЧТО ДЕЛАЕМ?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Наш проект – симбиоз неттопа и компактного проектора, работающий на ОС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Windows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66" name="TextBox 27"/>
          <p:cNvSpPr/>
          <p:nvPr/>
        </p:nvSpPr>
        <p:spPr>
          <a:xfrm>
            <a:off x="90720" y="62640"/>
            <a:ext cx="5129280" cy="137016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FFFFFF"/>
                </a:solidFill>
                <a:latin typeface="Calibri"/>
              </a:rPr>
              <a:t>ЦЕЛЕВАЯ АУДИТОРИЯ,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FFFFFF"/>
                </a:solidFill>
                <a:latin typeface="Calibri"/>
              </a:rPr>
              <a:t>РЕШАЕМАЯ ПРОБЛЕМА И КЛЮЧЕВАЯ ПОЛЬЗА</a:t>
            </a:r>
            <a:endParaRPr lang="ru-RU" sz="2800" b="0" strike="noStrike" spc="-1">
              <a:latin typeface="Arial"/>
            </a:endParaRPr>
          </a:p>
        </p:txBody>
      </p:sp>
      <p:pic>
        <p:nvPicPr>
          <p:cNvPr id="67" name="Рисунок 29"/>
          <p:cNvPicPr/>
          <p:nvPr/>
        </p:nvPicPr>
        <p:blipFill>
          <a:blip r:embed="rId2"/>
          <a:stretch/>
        </p:blipFill>
        <p:spPr>
          <a:xfrm rot="16200000">
            <a:off x="10119960" y="1748880"/>
            <a:ext cx="5974920" cy="3360600"/>
          </a:xfrm>
          <a:prstGeom prst="rect">
            <a:avLst/>
          </a:prstGeom>
          <a:ln w="0">
            <a:noFill/>
          </a:ln>
        </p:spPr>
      </p:pic>
      <p:pic>
        <p:nvPicPr>
          <p:cNvPr id="68" name="Picture 2" descr="Финансы, финансовая, отчет, бизнес, диаграммы значок"/>
          <p:cNvPicPr/>
          <p:nvPr/>
        </p:nvPicPr>
        <p:blipFill>
          <a:blip r:embed="rId3"/>
          <a:stretch/>
        </p:blipFill>
        <p:spPr>
          <a:xfrm>
            <a:off x="238320" y="3013920"/>
            <a:ext cx="539640" cy="539640"/>
          </a:xfrm>
          <a:prstGeom prst="rect">
            <a:avLst/>
          </a:prstGeom>
          <a:ln w="0">
            <a:noFill/>
          </a:ln>
        </p:spPr>
      </p:pic>
      <p:sp>
        <p:nvSpPr>
          <p:cNvPr id="69" name="TextBox 2"/>
          <p:cNvSpPr/>
          <p:nvPr/>
        </p:nvSpPr>
        <p:spPr>
          <a:xfrm>
            <a:off x="229680" y="3522240"/>
            <a:ext cx="557640" cy="21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800" b="0" strike="noStrike" spc="-1">
                <a:solidFill>
                  <a:srgbClr val="000000"/>
                </a:solidFill>
                <a:latin typeface="Calibri"/>
              </a:rPr>
              <a:t>Бизнес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70" name="Picture 4" descr="студент, образование, высшее, обучение значок"/>
          <p:cNvPicPr/>
          <p:nvPr/>
        </p:nvPicPr>
        <p:blipFill>
          <a:blip r:embed="rId4"/>
          <a:stretch/>
        </p:blipFill>
        <p:spPr>
          <a:xfrm>
            <a:off x="1044360" y="3013920"/>
            <a:ext cx="539640" cy="539640"/>
          </a:xfrm>
          <a:prstGeom prst="rect">
            <a:avLst/>
          </a:prstGeom>
          <a:ln w="0">
            <a:noFill/>
          </a:ln>
        </p:spPr>
      </p:pic>
      <p:sp>
        <p:nvSpPr>
          <p:cNvPr id="71" name="TextBox 4"/>
          <p:cNvSpPr/>
          <p:nvPr/>
        </p:nvSpPr>
        <p:spPr>
          <a:xfrm>
            <a:off x="807480" y="3503520"/>
            <a:ext cx="101340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800" b="0" strike="noStrike" spc="-1">
                <a:solidFill>
                  <a:srgbClr val="000000"/>
                </a:solidFill>
                <a:latin typeface="Calibri"/>
              </a:rPr>
              <a:t>Студенты и </a:t>
            </a:r>
            <a:endParaRPr lang="ru-RU" sz="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800" b="0" strike="noStrike" spc="-1">
                <a:solidFill>
                  <a:srgbClr val="000000"/>
                </a:solidFill>
                <a:latin typeface="Calibri"/>
              </a:rPr>
              <a:t>преподаватели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72" name="Picture 6" descr="иконки  дом, home,"/>
          <p:cNvPicPr/>
          <p:nvPr/>
        </p:nvPicPr>
        <p:blipFill>
          <a:blip r:embed="rId5"/>
          <a:stretch/>
        </p:blipFill>
        <p:spPr>
          <a:xfrm>
            <a:off x="2094480" y="3013920"/>
            <a:ext cx="539640" cy="539640"/>
          </a:xfrm>
          <a:prstGeom prst="rect">
            <a:avLst/>
          </a:prstGeom>
          <a:ln w="0">
            <a:noFill/>
          </a:ln>
        </p:spPr>
      </p:pic>
      <p:sp>
        <p:nvSpPr>
          <p:cNvPr id="73" name="TextBox 8"/>
          <p:cNvSpPr/>
          <p:nvPr/>
        </p:nvSpPr>
        <p:spPr>
          <a:xfrm>
            <a:off x="1673640" y="3513960"/>
            <a:ext cx="13287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800" b="0" strike="noStrike" spc="-1">
                <a:solidFill>
                  <a:srgbClr val="000000"/>
                </a:solidFill>
                <a:latin typeface="Calibri"/>
              </a:rPr>
              <a:t>Маленькие квартиры</a:t>
            </a:r>
            <a:endParaRPr lang="ru-RU" sz="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800" b="0" strike="noStrike" spc="-1">
                <a:solidFill>
                  <a:srgbClr val="000000"/>
                </a:solidFill>
                <a:latin typeface="Calibri"/>
              </a:rPr>
              <a:t> и общежития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74" name="Picture 8" descr="папки, фильмы значок"/>
          <p:cNvPicPr/>
          <p:nvPr/>
        </p:nvPicPr>
        <p:blipFill>
          <a:blip r:embed="rId6"/>
          <a:stretch/>
        </p:blipFill>
        <p:spPr>
          <a:xfrm>
            <a:off x="238320" y="3918960"/>
            <a:ext cx="539640" cy="539640"/>
          </a:xfrm>
          <a:prstGeom prst="rect">
            <a:avLst/>
          </a:prstGeom>
          <a:ln w="0">
            <a:noFill/>
          </a:ln>
        </p:spPr>
      </p:pic>
      <p:sp>
        <p:nvSpPr>
          <p:cNvPr id="75" name="TextBox 10"/>
          <p:cNvSpPr/>
          <p:nvPr/>
        </p:nvSpPr>
        <p:spPr>
          <a:xfrm>
            <a:off x="181440" y="4426560"/>
            <a:ext cx="72540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800" b="0" strike="noStrike" spc="-1">
                <a:solidFill>
                  <a:srgbClr val="000000"/>
                </a:solidFill>
                <a:latin typeface="Calibri"/>
              </a:rPr>
              <a:t>Любители</a:t>
            </a:r>
            <a:endParaRPr lang="ru-RU" sz="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800" b="0" strike="noStrike" spc="-1">
                <a:solidFill>
                  <a:srgbClr val="000000"/>
                </a:solidFill>
                <a:latin typeface="Calibri"/>
              </a:rPr>
              <a:t> кино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76" name="Picture 10" descr="бизнес, компьютер, устройство, управление, технологии значок"/>
          <p:cNvPicPr/>
          <p:nvPr/>
        </p:nvPicPr>
        <p:blipFill>
          <a:blip r:embed="rId7"/>
          <a:stretch/>
        </p:blipFill>
        <p:spPr>
          <a:xfrm>
            <a:off x="1080360" y="3957120"/>
            <a:ext cx="539640" cy="539640"/>
          </a:xfrm>
          <a:prstGeom prst="rect">
            <a:avLst/>
          </a:prstGeom>
          <a:ln w="0">
            <a:noFill/>
          </a:ln>
        </p:spPr>
      </p:pic>
      <p:sp>
        <p:nvSpPr>
          <p:cNvPr id="77" name="TextBox 12"/>
          <p:cNvSpPr/>
          <p:nvPr/>
        </p:nvSpPr>
        <p:spPr>
          <a:xfrm>
            <a:off x="1006560" y="4461120"/>
            <a:ext cx="68724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900" b="0" strike="noStrike" spc="-1">
                <a:solidFill>
                  <a:srgbClr val="000000"/>
                </a:solidFill>
                <a:latin typeface="Calibri"/>
              </a:rPr>
              <a:t>IT-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сфера</a:t>
            </a:r>
            <a:endParaRPr lang="ru-RU" sz="900" b="0" strike="noStrike" spc="-1">
              <a:latin typeface="Arial"/>
            </a:endParaRPr>
          </a:p>
        </p:txBody>
      </p:sp>
      <p:pic>
        <p:nvPicPr>
          <p:cNvPr id="78" name="Picture 12" descr="Социальной, мультимедиа, работы, Маркетинг, СЕО значок"/>
          <p:cNvPicPr/>
          <p:nvPr/>
        </p:nvPicPr>
        <p:blipFill>
          <a:blip r:embed="rId8"/>
          <a:stretch/>
        </p:blipFill>
        <p:spPr>
          <a:xfrm>
            <a:off x="1944000" y="3905280"/>
            <a:ext cx="709200" cy="539640"/>
          </a:xfrm>
          <a:prstGeom prst="rect">
            <a:avLst/>
          </a:prstGeom>
          <a:ln w="0">
            <a:noFill/>
          </a:ln>
        </p:spPr>
      </p:pic>
      <p:sp>
        <p:nvSpPr>
          <p:cNvPr id="79" name="TextBox 14"/>
          <p:cNvSpPr/>
          <p:nvPr/>
        </p:nvSpPr>
        <p:spPr>
          <a:xfrm>
            <a:off x="1955520" y="4392720"/>
            <a:ext cx="766440" cy="21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800" b="0" strike="noStrike" spc="-1">
                <a:solidFill>
                  <a:srgbClr val="000000"/>
                </a:solidFill>
                <a:latin typeface="Calibri"/>
              </a:rPr>
              <a:t>Маркетинг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80" name="Picture 2" descr="аксессуары, универсальный ключ значок"/>
          <p:cNvPicPr/>
          <p:nvPr/>
        </p:nvPicPr>
        <p:blipFill>
          <a:blip r:embed="rId9"/>
          <a:stretch/>
        </p:blipFill>
        <p:spPr>
          <a:xfrm>
            <a:off x="6514200" y="2594520"/>
            <a:ext cx="539640" cy="539640"/>
          </a:xfrm>
          <a:prstGeom prst="rect">
            <a:avLst/>
          </a:prstGeom>
          <a:ln w="0">
            <a:noFill/>
          </a:ln>
        </p:spPr>
      </p:pic>
      <p:pic>
        <p:nvPicPr>
          <p:cNvPr id="81" name="Picture 4" descr="деньги, экономия значок"/>
          <p:cNvPicPr/>
          <p:nvPr/>
        </p:nvPicPr>
        <p:blipFill>
          <a:blip r:embed="rId10"/>
          <a:stretch/>
        </p:blipFill>
        <p:spPr>
          <a:xfrm>
            <a:off x="6514200" y="3267720"/>
            <a:ext cx="539640" cy="539640"/>
          </a:xfrm>
          <a:prstGeom prst="rect">
            <a:avLst/>
          </a:prstGeom>
          <a:ln w="0">
            <a:noFill/>
          </a:ln>
        </p:spPr>
      </p:pic>
      <p:pic>
        <p:nvPicPr>
          <p:cNvPr id="82" name="Picture 6" descr="с электроприводом, 10, социальная, сеть значок"/>
          <p:cNvPicPr/>
          <p:nvPr/>
        </p:nvPicPr>
        <p:blipFill>
          <a:blip r:embed="rId11"/>
          <a:stretch/>
        </p:blipFill>
        <p:spPr>
          <a:xfrm>
            <a:off x="6518520" y="3979800"/>
            <a:ext cx="539640" cy="5396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3" name="Таблица 18"/>
          <p:cNvGraphicFramePr/>
          <p:nvPr/>
        </p:nvGraphicFramePr>
        <p:xfrm>
          <a:off x="252000" y="5655600"/>
          <a:ext cx="4139640" cy="1127760"/>
        </p:xfrm>
        <a:graphic>
          <a:graphicData uri="http://schemas.openxmlformats.org/drawingml/2006/table">
            <a:tbl>
              <a:tblPr/>
              <a:tblGrid>
                <a:gridCol w="1392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Период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Продажи (тыс. штук)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Изменение по сравнению с предыдущим годом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 квартал 2023 года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27,5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50%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Сентябрь 2023 года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8,5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 квартал 2023 года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82%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4" name="Таблица 20"/>
          <p:cNvGraphicFramePr/>
          <p:nvPr/>
        </p:nvGraphicFramePr>
        <p:xfrm>
          <a:off x="5308920" y="5373360"/>
          <a:ext cx="2686680" cy="1418160"/>
        </p:xfrm>
        <a:graphic>
          <a:graphicData uri="http://schemas.openxmlformats.org/drawingml/2006/table">
            <a:tbl>
              <a:tblPr/>
              <a:tblGrid>
                <a:gridCol w="142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Емкость рынка (млрд $)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78,81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2021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79,132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2026 (прогноз)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207,81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2027 (прогноз)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313,952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5" name="Таблица 28"/>
          <p:cNvGraphicFramePr/>
          <p:nvPr/>
        </p:nvGraphicFramePr>
        <p:xfrm>
          <a:off x="8553240" y="5367600"/>
          <a:ext cx="3360600" cy="1327680"/>
        </p:xfrm>
        <a:graphic>
          <a:graphicData uri="http://schemas.openxmlformats.org/drawingml/2006/table">
            <a:tbl>
              <a:tblPr/>
              <a:tblGrid>
                <a:gridCol w="1778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Модель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Цена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Touyinger W7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54200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BenQ EH620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146500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Picture 2">
            <a:extLst>
              <a:ext uri="{FF2B5EF4-FFF2-40B4-BE49-F238E27FC236}">
                <a16:creationId xmlns:a16="http://schemas.microsoft.com/office/drawing/2014/main" id="{9A9B34F7-A538-289E-854E-6B6970904C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5704200" y="-101520"/>
            <a:ext cx="1620000" cy="162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5"/>
          <p:cNvSpPr/>
          <p:nvPr/>
        </p:nvSpPr>
        <p:spPr>
          <a:xfrm>
            <a:off x="0" y="1705320"/>
            <a:ext cx="12191760" cy="57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TextBox 7"/>
          <p:cNvSpPr/>
          <p:nvPr/>
        </p:nvSpPr>
        <p:spPr>
          <a:xfrm>
            <a:off x="8064000" y="48960"/>
            <a:ext cx="4091760" cy="1186920"/>
          </a:xfrm>
          <a:prstGeom prst="rect">
            <a:avLst/>
          </a:prstGeom>
          <a:solidFill>
            <a:srgbClr val="B818B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>
                <a:solidFill>
                  <a:srgbClr val="FFFFFF"/>
                </a:solidFill>
                <a:latin typeface="Calibri"/>
              </a:rPr>
              <a:t>ПРЕЗЕНТАЦИЯ СТАРТАП-ПРОЕКТОВ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1" strike="noStrike" spc="-1">
                <a:solidFill>
                  <a:srgbClr val="FFFFFF"/>
                </a:solidFill>
                <a:latin typeface="Calibri"/>
              </a:rPr>
              <a:t>CREATIVE.TECH 2.0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88" name="TextBox 27"/>
          <p:cNvSpPr/>
          <p:nvPr/>
        </p:nvSpPr>
        <p:spPr>
          <a:xfrm>
            <a:off x="126720" y="70560"/>
            <a:ext cx="4373280" cy="94356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FFFFFF"/>
                </a:solidFill>
                <a:latin typeface="Calibri"/>
              </a:rPr>
              <a:t>ЧТО УЖЕ СДЕЛАНО ПО ПРОЕКТУ</a:t>
            </a:r>
            <a:endParaRPr lang="ru-RU" sz="2800" b="0" strike="noStrike" spc="-1">
              <a:latin typeface="Arial"/>
            </a:endParaRPr>
          </a:p>
        </p:txBody>
      </p:sp>
      <p:pic>
        <p:nvPicPr>
          <p:cNvPr id="89" name="Рисунок 29"/>
          <p:cNvPicPr/>
          <p:nvPr/>
        </p:nvPicPr>
        <p:blipFill>
          <a:blip r:embed="rId2"/>
          <a:stretch/>
        </p:blipFill>
        <p:spPr>
          <a:xfrm rot="16200000">
            <a:off x="10119960" y="1748880"/>
            <a:ext cx="5974920" cy="3360600"/>
          </a:xfrm>
          <a:prstGeom prst="rect">
            <a:avLst/>
          </a:prstGeom>
          <a:ln w="0">
            <a:noFill/>
          </a:ln>
        </p:spPr>
      </p:pic>
      <p:sp>
        <p:nvSpPr>
          <p:cNvPr id="90" name="TextBox 12"/>
          <p:cNvSpPr/>
          <p:nvPr/>
        </p:nvSpPr>
        <p:spPr>
          <a:xfrm>
            <a:off x="126720" y="3026055"/>
            <a:ext cx="1920600" cy="182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8F00FF"/>
                </a:solidFill>
                <a:latin typeface="Calibri"/>
              </a:rPr>
              <a:t>КОНКУРЕНТЫ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-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BenQ EH620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-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Touyinger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W7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91" name="TextBox 13"/>
          <p:cNvSpPr/>
          <p:nvPr/>
        </p:nvSpPr>
        <p:spPr>
          <a:xfrm>
            <a:off x="2729083" y="3026055"/>
            <a:ext cx="3911040" cy="155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8F00FF"/>
                </a:solidFill>
                <a:latin typeface="Calibri"/>
              </a:rPr>
              <a:t>КОНКУРЕНТНЫЕ ПРЕИМУЩЕСТВА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- Более мощное железо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- Полнофункциональная ОС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92" name="TextBox 14"/>
          <p:cNvSpPr/>
          <p:nvPr/>
        </p:nvSpPr>
        <p:spPr>
          <a:xfrm>
            <a:off x="7319160" y="3080787"/>
            <a:ext cx="4656600" cy="23684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8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ДОСТИЖЕНИЯ В РАМКАХ ПРОЕКТА</a:t>
            </a:r>
            <a:endParaRPr lang="ru-RU" sz="20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z="1800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Победа в программе «Студенческий стартап» Фонда содействия инновациям</a:t>
            </a: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ru-RU" sz="18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z="1800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Модернизация железа</a:t>
            </a:r>
            <a:endParaRPr lang="ru-RU" sz="18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ru-RU" sz="18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z="1800" b="0" strike="noStrike" spc="-1" dirty="0">
                <a:latin typeface="Arial" panose="020B0604020202020204" pitchFamily="34" charset="0"/>
                <a:cs typeface="Arial" panose="020B0604020202020204" pitchFamily="34" charset="0"/>
              </a:rPr>
              <a:t>- Идеи для разных моделей устройства</a:t>
            </a: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15"/>
          <p:cNvSpPr/>
          <p:nvPr/>
        </p:nvSpPr>
        <p:spPr>
          <a:xfrm>
            <a:off x="180748" y="4533069"/>
            <a:ext cx="3850920" cy="324000"/>
          </a:xfrm>
          <a:prstGeom prst="rect">
            <a:avLst/>
          </a:prstGeom>
          <a:solidFill>
            <a:srgbClr val="FCAF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rgbClr val="FFFFFF"/>
                </a:solidFill>
                <a:latin typeface="Calibri"/>
              </a:rPr>
              <a:t>ДОРОЖНАЯ КАРТА ПРОЕКТА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94" name="TextBox 16"/>
          <p:cNvSpPr/>
          <p:nvPr/>
        </p:nvSpPr>
        <p:spPr>
          <a:xfrm>
            <a:off x="54720" y="1771200"/>
            <a:ext cx="10454760" cy="115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8F00FF"/>
                </a:solidFill>
                <a:latin typeface="Calibri"/>
              </a:rPr>
              <a:t>БИЗНЕС-МОДЕЛЬ:</a:t>
            </a:r>
            <a:endParaRPr lang="ru-RU" sz="2000" b="0" strike="noStrike" spc="-1" dirty="0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себестоимость</a:t>
            </a:r>
            <a:r>
              <a:rPr lang="en-US" sz="1800" b="0" i="1" strike="noStrike" spc="-1" dirty="0">
                <a:solidFill>
                  <a:srgbClr val="000000"/>
                </a:solidFill>
                <a:latin typeface="Calibri"/>
              </a:rPr>
              <a:t>: </a:t>
            </a:r>
            <a:endParaRPr lang="ru-RU" sz="1800" b="0" strike="noStrike" spc="-1" dirty="0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объем производства: первая пробная партия устройств будет состоять из пяти штук и использоваться для тестирования и маркетинговых опросах с целью улучшения продукта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latin typeface="Arial"/>
            </a:endParaRPr>
          </a:p>
        </p:txBody>
      </p:sp>
      <p:graphicFrame>
        <p:nvGraphicFramePr>
          <p:cNvPr id="96" name="Таблица 2"/>
          <p:cNvGraphicFramePr/>
          <p:nvPr/>
        </p:nvGraphicFramePr>
        <p:xfrm>
          <a:off x="2928600" y="1836360"/>
          <a:ext cx="3354480" cy="518160"/>
        </p:xfrm>
        <a:graphic>
          <a:graphicData uri="http://schemas.openxmlformats.org/drawingml/2006/table">
            <a:tbl>
              <a:tblPr/>
              <a:tblGrid>
                <a:gridCol w="599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6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9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Неттоп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Проектор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Корпус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Периферия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Итого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1599</a:t>
                      </a: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12199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2050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32248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7560" marR="7560" anchor="b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Блок-схема: процесс 1">
            <a:extLst>
              <a:ext uri="{FF2B5EF4-FFF2-40B4-BE49-F238E27FC236}">
                <a16:creationId xmlns:a16="http://schemas.microsoft.com/office/drawing/2014/main" id="{40A60218-2196-15BC-5FC7-B6C9CAEFCE22}"/>
              </a:ext>
            </a:extLst>
          </p:cNvPr>
          <p:cNvSpPr/>
          <p:nvPr/>
        </p:nvSpPr>
        <p:spPr>
          <a:xfrm>
            <a:off x="192919" y="5350682"/>
            <a:ext cx="1355224" cy="795448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0" i="1" strike="noStrike" spc="-1" dirty="0">
              <a:solidFill>
                <a:srgbClr val="000000"/>
              </a:solidFill>
              <a:latin typeface="Calibri"/>
            </a:endParaRPr>
          </a:p>
          <a:p>
            <a:pPr algn="ctr"/>
            <a:endParaRPr lang="ru-RU" sz="1000" i="1" spc="-1" dirty="0">
              <a:solidFill>
                <a:srgbClr val="000000"/>
              </a:solidFill>
              <a:latin typeface="Calibri"/>
            </a:endParaRP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Исследование рынка и технических возможностей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1 месяц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5000Р</a:t>
            </a:r>
          </a:p>
          <a:p>
            <a:pPr algn="ctr"/>
            <a:endParaRPr lang="ru-RU" dirty="0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BF29D7BF-EEE0-667A-4857-2133EEBE2B29}"/>
              </a:ext>
            </a:extLst>
          </p:cNvPr>
          <p:cNvSpPr/>
          <p:nvPr/>
        </p:nvSpPr>
        <p:spPr>
          <a:xfrm>
            <a:off x="1346446" y="5712734"/>
            <a:ext cx="570368" cy="32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637F63CD-BDE7-AF6A-22CA-6F25136BBB4C}"/>
              </a:ext>
            </a:extLst>
          </p:cNvPr>
          <p:cNvSpPr/>
          <p:nvPr/>
        </p:nvSpPr>
        <p:spPr>
          <a:xfrm>
            <a:off x="1945807" y="5350682"/>
            <a:ext cx="1243859" cy="795448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Проектирование и разработка прототипа 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2 месяца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20000Р</a:t>
            </a:r>
            <a:endParaRPr lang="ru-RU" dirty="0"/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59C0FD9D-8963-1F66-9CC1-D95F5833DBFB}"/>
              </a:ext>
            </a:extLst>
          </p:cNvPr>
          <p:cNvSpPr/>
          <p:nvPr/>
        </p:nvSpPr>
        <p:spPr>
          <a:xfrm>
            <a:off x="2943073" y="5712734"/>
            <a:ext cx="570368" cy="32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процесс 15">
            <a:extLst>
              <a:ext uri="{FF2B5EF4-FFF2-40B4-BE49-F238E27FC236}">
                <a16:creationId xmlns:a16="http://schemas.microsoft.com/office/drawing/2014/main" id="{3775B5CB-6838-8C31-D487-52A1970168EA}"/>
              </a:ext>
            </a:extLst>
          </p:cNvPr>
          <p:cNvSpPr/>
          <p:nvPr/>
        </p:nvSpPr>
        <p:spPr>
          <a:xfrm>
            <a:off x="3516809" y="5346202"/>
            <a:ext cx="983192" cy="795448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Тестирование прототипа 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1 месяц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 1000 Р</a:t>
            </a:r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5035F445-39E3-9D74-52B2-06D35FD7B810}"/>
              </a:ext>
            </a:extLst>
          </p:cNvPr>
          <p:cNvSpPr/>
          <p:nvPr/>
        </p:nvSpPr>
        <p:spPr>
          <a:xfrm>
            <a:off x="4399419" y="5712734"/>
            <a:ext cx="570368" cy="32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процесс 17">
            <a:extLst>
              <a:ext uri="{FF2B5EF4-FFF2-40B4-BE49-F238E27FC236}">
                <a16:creationId xmlns:a16="http://schemas.microsoft.com/office/drawing/2014/main" id="{735DCEF1-24DD-B1EF-D635-BCEBCF0C963E}"/>
              </a:ext>
            </a:extLst>
          </p:cNvPr>
          <p:cNvSpPr/>
          <p:nvPr/>
        </p:nvSpPr>
        <p:spPr>
          <a:xfrm>
            <a:off x="4969788" y="5346202"/>
            <a:ext cx="1313292" cy="795448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Внесение изменений и доработка прототипа 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1 месяц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50000Р</a:t>
            </a:r>
            <a:endParaRPr lang="ru-RU" dirty="0"/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5AF2A1E7-E9E0-F001-E652-BFC96BE48BF8}"/>
              </a:ext>
            </a:extLst>
          </p:cNvPr>
          <p:cNvSpPr/>
          <p:nvPr/>
        </p:nvSpPr>
        <p:spPr>
          <a:xfrm>
            <a:off x="5997896" y="5712734"/>
            <a:ext cx="570368" cy="32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процесс 19">
            <a:extLst>
              <a:ext uri="{FF2B5EF4-FFF2-40B4-BE49-F238E27FC236}">
                <a16:creationId xmlns:a16="http://schemas.microsoft.com/office/drawing/2014/main" id="{A7AD1DD9-D9A2-E109-04B0-F35EE877D6A7}"/>
              </a:ext>
            </a:extLst>
          </p:cNvPr>
          <p:cNvSpPr/>
          <p:nvPr/>
        </p:nvSpPr>
        <p:spPr>
          <a:xfrm>
            <a:off x="6584754" y="5346202"/>
            <a:ext cx="1278366" cy="795448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Производство и выпуск первой партии устройств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 3 месяца 330000Р</a:t>
            </a:r>
            <a:endParaRPr lang="ru-RU" dirty="0"/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FCFDBCD8-F6A1-3D60-1F84-4219BF9568E1}"/>
              </a:ext>
            </a:extLst>
          </p:cNvPr>
          <p:cNvSpPr/>
          <p:nvPr/>
        </p:nvSpPr>
        <p:spPr>
          <a:xfrm>
            <a:off x="7807652" y="5712734"/>
            <a:ext cx="570368" cy="32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процесс 21">
            <a:extLst>
              <a:ext uri="{FF2B5EF4-FFF2-40B4-BE49-F238E27FC236}">
                <a16:creationId xmlns:a16="http://schemas.microsoft.com/office/drawing/2014/main" id="{8E265AFD-2549-9AC4-4137-1262F419E867}"/>
              </a:ext>
            </a:extLst>
          </p:cNvPr>
          <p:cNvSpPr/>
          <p:nvPr/>
        </p:nvSpPr>
        <p:spPr>
          <a:xfrm>
            <a:off x="8391461" y="5329440"/>
            <a:ext cx="1007807" cy="795448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Маркетинг и продвижение продукта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 2 месяца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30000Р</a:t>
            </a:r>
            <a:endParaRPr lang="ru-RU" dirty="0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BDEFC07C-794D-529E-E882-BB49381E54E5}"/>
              </a:ext>
            </a:extLst>
          </p:cNvPr>
          <p:cNvSpPr/>
          <p:nvPr/>
        </p:nvSpPr>
        <p:spPr>
          <a:xfrm>
            <a:off x="9239886" y="5695972"/>
            <a:ext cx="570368" cy="32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процесс 23">
            <a:extLst>
              <a:ext uri="{FF2B5EF4-FFF2-40B4-BE49-F238E27FC236}">
                <a16:creationId xmlns:a16="http://schemas.microsoft.com/office/drawing/2014/main" id="{C95E7081-1AC3-0FEB-914E-911E7A91E6EE}"/>
              </a:ext>
            </a:extLst>
          </p:cNvPr>
          <p:cNvSpPr/>
          <p:nvPr/>
        </p:nvSpPr>
        <p:spPr>
          <a:xfrm>
            <a:off x="9810254" y="5329440"/>
            <a:ext cx="1697395" cy="795448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Обновление и улучшение функциональности устройства 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2 месяца</a:t>
            </a:r>
          </a:p>
          <a:p>
            <a:pPr algn="ctr"/>
            <a:r>
              <a:rPr lang="ru-RU" sz="1000" b="0" i="1" strike="noStrike" spc="-1" dirty="0">
                <a:solidFill>
                  <a:srgbClr val="000000"/>
                </a:solidFill>
                <a:latin typeface="Calibri"/>
              </a:rPr>
              <a:t>50000Р</a:t>
            </a:r>
          </a:p>
        </p:txBody>
      </p:sp>
      <p:pic>
        <p:nvPicPr>
          <p:cNvPr id="2050" name="Picture 2" descr="победители, кубок, трофей значок">
            <a:extLst>
              <a:ext uri="{FF2B5EF4-FFF2-40B4-BE49-F238E27FC236}">
                <a16:creationId xmlns:a16="http://schemas.microsoft.com/office/drawing/2014/main" id="{E2ACA2A6-1D55-B2AF-D379-7DCD969B0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160" y="345373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монтаж, модернизация, применение значок">
            <a:extLst>
              <a:ext uri="{FF2B5EF4-FFF2-40B4-BE49-F238E27FC236}">
                <a16:creationId xmlns:a16="http://schemas.microsoft.com/office/drawing/2014/main" id="{B2C1196D-379D-0B16-3E25-B7AC862EF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160" y="4148639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Идея лампочка, идея значок">
            <a:extLst>
              <a:ext uri="{FF2B5EF4-FFF2-40B4-BE49-F238E27FC236}">
                <a16:creationId xmlns:a16="http://schemas.microsoft.com/office/drawing/2014/main" id="{909A4774-5550-E218-ED6C-6BF41C9DD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160" y="471666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B182DAB-EF85-C508-D341-E088EDF3759F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282100" y="-61614"/>
            <a:ext cx="1620000" cy="162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Прямоугольник 5"/>
          <p:cNvSpPr/>
          <p:nvPr/>
        </p:nvSpPr>
        <p:spPr>
          <a:xfrm>
            <a:off x="0" y="1705320"/>
            <a:ext cx="12191760" cy="57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TextBox 7"/>
          <p:cNvSpPr/>
          <p:nvPr/>
        </p:nvSpPr>
        <p:spPr>
          <a:xfrm>
            <a:off x="6984136" y="480060"/>
            <a:ext cx="5100840" cy="1186920"/>
          </a:xfrm>
          <a:prstGeom prst="rect">
            <a:avLst/>
          </a:prstGeom>
          <a:solidFill>
            <a:srgbClr val="B818B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FFFFFF"/>
                </a:solidFill>
                <a:latin typeface="Calibri"/>
              </a:rPr>
              <a:t>ПРЕЗЕНТАЦИЯ СТАРТАП-ПРОЕКТОВ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1" strike="noStrike" spc="-1" dirty="0">
                <a:solidFill>
                  <a:srgbClr val="FFFFFF"/>
                </a:solidFill>
                <a:latin typeface="Calibri"/>
              </a:rPr>
              <a:t>CREATIVE.TECH 2.0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99" name="TextBox 27"/>
          <p:cNvSpPr/>
          <p:nvPr/>
        </p:nvSpPr>
        <p:spPr>
          <a:xfrm>
            <a:off x="174840" y="299519"/>
            <a:ext cx="3911040" cy="136944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FFFFFF"/>
                </a:solidFill>
                <a:latin typeface="Calibri"/>
              </a:rPr>
              <a:t>ПЛАНЫ И НЕОБХОДИМЫЕ РЕСУРСЫ</a:t>
            </a:r>
            <a:endParaRPr lang="ru-RU" sz="2800" b="0" strike="noStrike" spc="-1">
              <a:latin typeface="Arial"/>
            </a:endParaRPr>
          </a:p>
        </p:txBody>
      </p:sp>
      <p:pic>
        <p:nvPicPr>
          <p:cNvPr id="100" name="Рисунок 29"/>
          <p:cNvPicPr/>
          <p:nvPr/>
        </p:nvPicPr>
        <p:blipFill>
          <a:blip r:embed="rId2"/>
          <a:stretch/>
        </p:blipFill>
        <p:spPr>
          <a:xfrm rot="16200000">
            <a:off x="10119960" y="1748880"/>
            <a:ext cx="5974920" cy="3360600"/>
          </a:xfrm>
          <a:prstGeom prst="rect">
            <a:avLst/>
          </a:prstGeom>
          <a:ln w="0">
            <a:noFill/>
          </a:ln>
        </p:spPr>
      </p:pic>
      <p:sp>
        <p:nvSpPr>
          <p:cNvPr id="101" name="TextBox 10"/>
          <p:cNvSpPr/>
          <p:nvPr/>
        </p:nvSpPr>
        <p:spPr>
          <a:xfrm>
            <a:off x="633746" y="2342160"/>
            <a:ext cx="2794277" cy="20914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8F00FF"/>
                </a:solidFill>
                <a:latin typeface="Calibri"/>
              </a:rPr>
              <a:t>ЧТО УЖЕ ЕСТЬ: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- Работающий прототип</a:t>
            </a: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- Знания</a:t>
            </a: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- Амбиции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102" name="TextBox 11"/>
          <p:cNvSpPr/>
          <p:nvPr/>
        </p:nvSpPr>
        <p:spPr>
          <a:xfrm>
            <a:off x="4253040" y="2368800"/>
            <a:ext cx="3315600" cy="15374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8F00FF"/>
                </a:solidFill>
                <a:latin typeface="Calibri"/>
              </a:rPr>
              <a:t>ЧТО НАМ НЕОБХОДИМО: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- Разработка корпуса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- Продвижение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103" name="TextBox 17"/>
          <p:cNvSpPr/>
          <p:nvPr/>
        </p:nvSpPr>
        <p:spPr>
          <a:xfrm>
            <a:off x="8237160" y="2375640"/>
            <a:ext cx="3510000" cy="15374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8F00FF"/>
                </a:solidFill>
                <a:latin typeface="Calibri"/>
              </a:rPr>
              <a:t>КОММЕРЦИАЛИЗАЦИЯ: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- Доход от продаж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- Доход от доп. услуг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latin typeface="Arial"/>
            </a:endParaRPr>
          </a:p>
        </p:txBody>
      </p:sp>
      <p:pic>
        <p:nvPicPr>
          <p:cNvPr id="1026" name="Picture 2" descr="прототип, мобильный значок">
            <a:extLst>
              <a:ext uri="{FF2B5EF4-FFF2-40B4-BE49-F238E27FC236}">
                <a16:creationId xmlns:a16="http://schemas.microsoft.com/office/drawing/2014/main" id="{AD0CAA90-A5D7-4D0B-8C96-88394596B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40" y="255221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рышка, онлайн, знания, книга, образование, тога, выпускной, электронной коммерции значок">
            <a:extLst>
              <a:ext uri="{FF2B5EF4-FFF2-40B4-BE49-F238E27FC236}">
                <a16:creationId xmlns:a16="http://schemas.microsoft.com/office/drawing/2014/main" id="{B0546B6B-10F9-FA7E-11E5-369BA35D5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40" y="314928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мишень значок">
            <a:extLst>
              <a:ext uri="{FF2B5EF4-FFF2-40B4-BE49-F238E27FC236}">
                <a16:creationId xmlns:a16="http://schemas.microsoft.com/office/drawing/2014/main" id="{3EA5951A-79C7-BA5F-0585-43CF4CE51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40" y="368928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Творчество, дизайн, разработка, обратная связь, поддержка значок">
            <a:extLst>
              <a:ext uri="{FF2B5EF4-FFF2-40B4-BE49-F238E27FC236}">
                <a16:creationId xmlns:a16="http://schemas.microsoft.com/office/drawing/2014/main" id="{3890D351-61C9-AE5C-CF5E-B36BD2ED2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040" y="260928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родвижение значок">
            <a:extLst>
              <a:ext uri="{FF2B5EF4-FFF2-40B4-BE49-F238E27FC236}">
                <a16:creationId xmlns:a16="http://schemas.microsoft.com/office/drawing/2014/main" id="{A53E87FE-6C10-881E-6F29-705A89AF4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040" y="316872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кошелек, оплатить, продажа, магазин значок">
            <a:extLst>
              <a:ext uri="{FF2B5EF4-FFF2-40B4-BE49-F238E27FC236}">
                <a16:creationId xmlns:a16="http://schemas.microsoft.com/office/drawing/2014/main" id="{D01D2DB7-EC2B-2295-D626-0F23EB5D1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222" y="2597514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дополнение значок">
            <a:extLst>
              <a:ext uri="{FF2B5EF4-FFF2-40B4-BE49-F238E27FC236}">
                <a16:creationId xmlns:a16="http://schemas.microsoft.com/office/drawing/2014/main" id="{6828E87A-C869-9EFD-CE6E-7799E9A68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578" y="316872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9514608-0529-CD66-2E62-FE280A068557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4823185" y="142920"/>
            <a:ext cx="1620000" cy="162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Прямоугольник 15"/>
          <p:cNvSpPr>
            <a:spLocks noChangeAspect="1"/>
          </p:cNvSpPr>
          <p:nvPr/>
        </p:nvSpPr>
        <p:spPr>
          <a:xfrm>
            <a:off x="239029" y="3598812"/>
            <a:ext cx="1476000" cy="14760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Прямоугольник 16"/>
          <p:cNvSpPr>
            <a:spLocks noChangeAspect="1"/>
          </p:cNvSpPr>
          <p:nvPr/>
        </p:nvSpPr>
        <p:spPr>
          <a:xfrm>
            <a:off x="235969" y="5286600"/>
            <a:ext cx="1476000" cy="14760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8" name="Прямоугольник 23"/>
          <p:cNvSpPr>
            <a:spLocks noChangeAspect="1"/>
          </p:cNvSpPr>
          <p:nvPr/>
        </p:nvSpPr>
        <p:spPr>
          <a:xfrm>
            <a:off x="8085223" y="1901880"/>
            <a:ext cx="1476000" cy="14760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9" name="Прямоугольник 24"/>
          <p:cNvSpPr>
            <a:spLocks noChangeAspect="1"/>
          </p:cNvSpPr>
          <p:nvPr/>
        </p:nvSpPr>
        <p:spPr>
          <a:xfrm>
            <a:off x="8085223" y="3607380"/>
            <a:ext cx="1476000" cy="14760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0" name="Прямоугольник 25"/>
          <p:cNvSpPr>
            <a:spLocks noChangeAspect="1"/>
          </p:cNvSpPr>
          <p:nvPr/>
        </p:nvSpPr>
        <p:spPr>
          <a:xfrm>
            <a:off x="8085223" y="5286048"/>
            <a:ext cx="1476000" cy="14760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TextBox 28"/>
          <p:cNvSpPr>
            <a:spLocks noChangeAspect="1"/>
          </p:cNvSpPr>
          <p:nvPr/>
        </p:nvSpPr>
        <p:spPr>
          <a:xfrm>
            <a:off x="9702188" y="2312523"/>
            <a:ext cx="2016234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Никита </a:t>
            </a:r>
            <a:r>
              <a:rPr lang="ru-RU" sz="1800" b="1" strike="noStrike" spc="-1" dirty="0" err="1">
                <a:solidFill>
                  <a:srgbClr val="000000"/>
                </a:solidFill>
                <a:latin typeface="Calibri"/>
              </a:rPr>
              <a:t>Гаджук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Лидер, автор идеи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13" name="TextBox 31"/>
          <p:cNvSpPr>
            <a:spLocks noChangeAspect="1"/>
          </p:cNvSpPr>
          <p:nvPr/>
        </p:nvSpPr>
        <p:spPr>
          <a:xfrm>
            <a:off x="9711869" y="3927483"/>
            <a:ext cx="1891265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Акрам Каримов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Генератор идей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14" name="TextBox 32"/>
          <p:cNvSpPr>
            <a:spLocks noChangeAspect="1"/>
          </p:cNvSpPr>
          <p:nvPr/>
        </p:nvSpPr>
        <p:spPr>
          <a:xfrm>
            <a:off x="9711869" y="5588641"/>
            <a:ext cx="2003282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Наталья </a:t>
            </a:r>
            <a:r>
              <a:rPr lang="ru-RU" sz="1800" b="1" strike="noStrike" spc="-1" dirty="0" err="1">
                <a:solidFill>
                  <a:srgbClr val="000000"/>
                </a:solidFill>
                <a:latin typeface="Calibri"/>
              </a:rPr>
              <a:t>Крикало</a:t>
            </a: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Дизайнер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16" name="TextBox 34"/>
          <p:cNvSpPr/>
          <p:nvPr/>
        </p:nvSpPr>
        <p:spPr>
          <a:xfrm>
            <a:off x="1862615" y="3927483"/>
            <a:ext cx="1627666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Артём Фокин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Координатор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17" name="TextBox 35"/>
          <p:cNvSpPr/>
          <p:nvPr/>
        </p:nvSpPr>
        <p:spPr>
          <a:xfrm>
            <a:off x="1862615" y="5588640"/>
            <a:ext cx="2030726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Антон Геращенко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Реализатор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18" name="TextBox 36"/>
          <p:cNvSpPr/>
          <p:nvPr/>
        </p:nvSpPr>
        <p:spPr>
          <a:xfrm>
            <a:off x="1862615" y="2252518"/>
            <a:ext cx="2975215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Юлия Сергеевна </a:t>
            </a:r>
            <a:r>
              <a:rPr lang="ru-RU" sz="1800" b="1" strike="noStrike" spc="-1" dirty="0" err="1">
                <a:solidFill>
                  <a:srgbClr val="000000"/>
                </a:solidFill>
                <a:latin typeface="Calibri"/>
              </a:rPr>
              <a:t>Мунирова</a:t>
            </a: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Наставник, вдохновитель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20" name="Прямоугольник 38"/>
          <p:cNvSpPr/>
          <p:nvPr/>
        </p:nvSpPr>
        <p:spPr>
          <a:xfrm>
            <a:off x="0" y="1705320"/>
            <a:ext cx="12191760" cy="57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TextBox 39"/>
          <p:cNvSpPr/>
          <p:nvPr/>
        </p:nvSpPr>
        <p:spPr>
          <a:xfrm>
            <a:off x="7010803" y="490681"/>
            <a:ext cx="5100840" cy="1186920"/>
          </a:xfrm>
          <a:prstGeom prst="rect">
            <a:avLst/>
          </a:prstGeom>
          <a:solidFill>
            <a:srgbClr val="B818B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FFFFFF"/>
                </a:solidFill>
                <a:latin typeface="Calibri"/>
              </a:rPr>
              <a:t>ПРЕЗЕНТАЦИЯ СТАРТАП-ПРОЕКТОВ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400" b="1" strike="noStrike" spc="-1" dirty="0">
                <a:solidFill>
                  <a:srgbClr val="FFFFFF"/>
                </a:solidFill>
                <a:latin typeface="Calibri"/>
              </a:rPr>
              <a:t>CREATIVE.TECH 2.0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22" name="TextBox 40"/>
          <p:cNvSpPr/>
          <p:nvPr/>
        </p:nvSpPr>
        <p:spPr>
          <a:xfrm>
            <a:off x="235969" y="1178073"/>
            <a:ext cx="3911040" cy="516240"/>
          </a:xfrm>
          <a:prstGeom prst="rect">
            <a:avLst/>
          </a:pr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FFFFFF"/>
                </a:solidFill>
                <a:latin typeface="Calibri"/>
              </a:rPr>
              <a:t>КОМАНДА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A328F9BB-D982-E0E5-5DBB-1EB12DDA913E}"/>
              </a:ext>
            </a:extLst>
          </p:cNvPr>
          <p:cNvSpPr>
            <a:spLocks noChangeAspect="1"/>
          </p:cNvSpPr>
          <p:nvPr/>
        </p:nvSpPr>
        <p:spPr>
          <a:xfrm>
            <a:off x="235969" y="1905660"/>
            <a:ext cx="1476000" cy="14760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273F38-2E9B-EF99-473B-85DE423FC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9859" y="3593448"/>
            <a:ext cx="1481364" cy="14813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39D784-6219-3EB6-045A-F080000F4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223" y="1901880"/>
            <a:ext cx="1476000" cy="1476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827B449-8645-D4C5-62F1-59135ED54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81" y="5286730"/>
            <a:ext cx="1471188" cy="147269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1CD9FD-6ADF-378C-62E3-AE3C647E0E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507" y="1920208"/>
            <a:ext cx="1492143" cy="14921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25A4F11-6D83-F034-04A8-355F224A8ABA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229507" y="3607378"/>
            <a:ext cx="1471188" cy="1476001"/>
          </a:xfrm>
          <a:prstGeom prst="rect">
            <a:avLst/>
          </a:prstGeom>
          <a:ln w="0"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ADAA31F-3D69-4AC2-336F-363AE50285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0035" y="5277480"/>
            <a:ext cx="1471188" cy="14711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1235</TotalTime>
  <Words>426</Words>
  <Application>Microsoft Office PowerPoint</Application>
  <PresentationFormat>Широкоэкранный</PresentationFormat>
  <Paragraphs>156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StarSymbol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Марина</dc:creator>
  <dc:description/>
  <cp:lastModifiedBy>Keith</cp:lastModifiedBy>
  <cp:revision>21</cp:revision>
  <dcterms:created xsi:type="dcterms:W3CDTF">2023-11-25T17:02:21Z</dcterms:created>
  <dcterms:modified xsi:type="dcterms:W3CDTF">2023-11-29T20:49:39Z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5</vt:i4>
  </property>
</Properties>
</file>