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1"/>
  </p:notesMasterIdLst>
  <p:sldIdLst>
    <p:sldId id="390" r:id="rId2"/>
    <p:sldId id="258" r:id="rId3"/>
    <p:sldId id="259" r:id="rId4"/>
    <p:sldId id="260" r:id="rId5"/>
    <p:sldId id="262" r:id="rId6"/>
    <p:sldId id="261" r:id="rId7"/>
    <p:sldId id="264" r:id="rId8"/>
    <p:sldId id="263" r:id="rId9"/>
    <p:sldId id="265" r:id="rId10"/>
  </p:sldIdLst>
  <p:sldSz cx="12192000" cy="6858000"/>
  <p:notesSz cx="6858000" cy="9144000"/>
  <p:embeddedFontLst>
    <p:embeddedFont>
      <p:font typeface="Montserrat Light" panose="020B0604020202020204" charset="-52"/>
      <p:regular r:id="rId12"/>
      <p:italic r:id="rId13"/>
    </p:embeddedFont>
    <p:embeddedFont>
      <p:font typeface="Tahoma" panose="020B0604030504040204" pitchFamily="34" charset="0"/>
      <p:regular r:id="rId14"/>
      <p:bold r:id="rId15"/>
    </p:embeddedFont>
    <p:embeddedFont>
      <p:font typeface="Arial Black" panose="020B0A04020102020204" pitchFamily="34" charset="0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CA8"/>
    <a:srgbClr val="D1EBF7"/>
    <a:srgbClr val="155D7D"/>
    <a:srgbClr val="1B88AF"/>
    <a:srgbClr val="1780B3"/>
    <a:srgbClr val="125980"/>
    <a:srgbClr val="1B759D"/>
    <a:srgbClr val="396B78"/>
    <a:srgbClr val="FFFFFF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55" autoAdjust="0"/>
    <p:restoredTop sz="95053" autoAdjust="0"/>
  </p:normalViewPr>
  <p:slideViewPr>
    <p:cSldViewPr snapToGrid="0" snapToObjects="1">
      <p:cViewPr varScale="1">
        <p:scale>
          <a:sx n="84" d="100"/>
          <a:sy n="84" d="100"/>
        </p:scale>
        <p:origin x="581" y="82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07.12.2023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xmlns="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8A6C0A1-B34B-431B-8D28-050B581A9CD7}"/>
              </a:ext>
            </a:extLst>
          </p:cNvPr>
          <p:cNvSpPr/>
          <p:nvPr/>
        </p:nvSpPr>
        <p:spPr>
          <a:xfrm>
            <a:off x="0" y="3007987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C889DAA-A0C6-4496-9839-EC8364B773B4}"/>
              </a:ext>
            </a:extLst>
          </p:cNvPr>
          <p:cNvSpPr/>
          <p:nvPr/>
        </p:nvSpPr>
        <p:spPr>
          <a:xfrm>
            <a:off x="3734753" y="1507954"/>
            <a:ext cx="8457247" cy="1737777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контроля качественного использования костюма и дополнительной системы контроля на рабочих местах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C7B0E23E-4A55-42B7-AC4B-D1AAA8F5211A}"/>
              </a:ext>
            </a:extLst>
          </p:cNvPr>
          <p:cNvSpPr/>
          <p:nvPr/>
        </p:nvSpPr>
        <p:spPr>
          <a:xfrm>
            <a:off x="1" y="3651309"/>
            <a:ext cx="4663440" cy="287866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Степанов А.Д.</a:t>
            </a:r>
          </a:p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Хитрова П.С.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СОД.3-21-1</a:t>
            </a:r>
          </a:p>
          <a:p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Мезенкова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А.Е. СОД.2-21-1</a:t>
            </a:r>
            <a:b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 В.А. СОД.3-21-1</a:t>
            </a:r>
          </a:p>
          <a:p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Купавых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А.А. СОД.3-21-1</a:t>
            </a:r>
          </a:p>
          <a:p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Шипко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Д.О. СОД.2-21-1 </a:t>
            </a:r>
          </a:p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Казаков Г.А. СОД.3.21-1</a:t>
            </a:r>
          </a:p>
          <a:p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4A21EC6F-CB9E-4652-AB83-F1A227F72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037" y="3513023"/>
            <a:ext cx="3612324" cy="240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8768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5335" y="736600"/>
            <a:ext cx="5921729" cy="303072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еисполнение 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соответствующих  правил техники безопасности прописанных в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федеральном законе №52 от 30 марта 1999 года «</a:t>
            </a:r>
            <a:r>
              <a:rPr lang="ru-RU" sz="20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СанПин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1547" y="317791"/>
            <a:ext cx="4733925" cy="1895475"/>
          </a:xfrm>
          <a:prstGeom prst="rect">
            <a:avLst/>
          </a:prstGeom>
        </p:spPr>
      </p:pic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97F49445-0CD4-41F2-9FA8-3D048F146F16}"/>
              </a:ext>
            </a:extLst>
          </p:cNvPr>
          <p:cNvSpPr txBox="1">
            <a:spLocks/>
          </p:cNvSpPr>
          <p:nvPr/>
        </p:nvSpPr>
        <p:spPr>
          <a:xfrm>
            <a:off x="6813712" y="2549296"/>
            <a:ext cx="4949597" cy="546331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ctr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1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Диаграмма за отчетный период с Января на Сентябрь 2023 года</a:t>
            </a:r>
            <a:endParaRPr lang="ru-RU" sz="1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 algn="ctr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16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648" y="3513023"/>
            <a:ext cx="5516820" cy="2214856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xmlns="" id="{FB0C3289-E2E8-4A95-919A-0C603133E9E9}"/>
              </a:ext>
            </a:extLst>
          </p:cNvPr>
          <p:cNvSpPr txBox="1">
            <a:spLocks/>
          </p:cNvSpPr>
          <p:nvPr/>
        </p:nvSpPr>
        <p:spPr>
          <a:xfrm>
            <a:off x="6858479" y="5850534"/>
            <a:ext cx="4455158" cy="294741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16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Диаграмма за </a:t>
            </a:r>
            <a:r>
              <a:rPr lang="ru-RU" sz="16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отчетный период 2022 года</a:t>
            </a:r>
            <a:endParaRPr lang="ru-RU" sz="16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3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xmlns="" id="{478A8ACD-46B0-45F5-904E-711B6ECF9A38}"/>
              </a:ext>
            </a:extLst>
          </p:cNvPr>
          <p:cNvSpPr txBox="1">
            <a:spLocks/>
          </p:cNvSpPr>
          <p:nvPr/>
        </p:nvSpPr>
        <p:spPr>
          <a:xfrm>
            <a:off x="534354" y="1122374"/>
            <a:ext cx="4632006" cy="2364169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18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Система контроля безопасности персонала посредством правильного использования СИЗ. При размыкании контактов между элементами одежды срабатывает оповещение пользователя.</a:t>
            </a:r>
            <a:endParaRPr lang="ru-RU" sz="18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24AAD83-950B-4A73-BBC9-3C5633FFA04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527" y="1122374"/>
            <a:ext cx="5284330" cy="330978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5541D01D-1BED-43BD-A0ED-3E6A38A73F0C}"/>
              </a:ext>
            </a:extLst>
          </p:cNvPr>
          <p:cNvSpPr txBox="1">
            <a:spLocks/>
          </p:cNvSpPr>
          <p:nvPr/>
        </p:nvSpPr>
        <p:spPr>
          <a:xfrm>
            <a:off x="5897880" y="4706651"/>
            <a:ext cx="6135624" cy="1649702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ctr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16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Схема модернизации</a:t>
            </a:r>
          </a:p>
          <a:p>
            <a:pPr marL="0" lvl="2" indent="0" algn="ctr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16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где 1 – контроллер со съёмным аккумулятором,</a:t>
            </a:r>
          </a:p>
          <a:p>
            <a:pPr marL="0" lvl="2" indent="0" algn="ctr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16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2 – провода(проводники),</a:t>
            </a:r>
          </a:p>
          <a:p>
            <a:pPr marL="0" lvl="2" indent="0" algn="ctr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16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3  - </a:t>
            </a:r>
            <a:r>
              <a:rPr lang="ru-RU" sz="1600" i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клёпы</a:t>
            </a:r>
            <a:r>
              <a:rPr lang="ru-RU" sz="16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. которые образуют замкнутую цепь </a:t>
            </a:r>
          </a:p>
          <a:p>
            <a:pPr marL="0" lvl="2" indent="0" algn="ctr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1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</a:p>
          <a:p>
            <a:pPr marL="0" lvl="2" indent="0" algn="ctr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16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61DE5DB7-E493-4D3E-9FEF-5483669209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236" y="3248914"/>
            <a:ext cx="3248242" cy="32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55575" y="20909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4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74ED9486-8C8D-4AC6-B471-1CB0243CEBF7}"/>
              </a:ext>
            </a:extLst>
          </p:cNvPr>
          <p:cNvSpPr/>
          <p:nvPr/>
        </p:nvSpPr>
        <p:spPr>
          <a:xfrm>
            <a:off x="442912" y="2413043"/>
            <a:ext cx="11306175" cy="3943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2" descr="4 главных показателя для оценки вашего рынка | Rusba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68097" y="794385"/>
            <a:ext cx="5605271" cy="475487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PAM – 2699,89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 рублей</a:t>
            </a:r>
          </a:p>
          <a:p>
            <a:endParaRPr lang="ru-RU" sz="2000" i="1" dirty="0" smtClean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 –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 млрд. рублей</a:t>
            </a:r>
          </a:p>
          <a:p>
            <a:endParaRPr lang="ru-RU" sz="2000" i="1" dirty="0" smtClean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 –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lang="en-US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 рублей</a:t>
            </a:r>
          </a:p>
          <a:p>
            <a:endParaRPr lang="ru-RU" sz="2000" i="1" dirty="0" smtClean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 -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32 млн. рублей</a:t>
            </a:r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8616" y="0"/>
            <a:ext cx="7086600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1234" y="313072"/>
            <a:ext cx="8296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ваши 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5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126428"/>
              </p:ext>
            </p:extLst>
          </p:nvPr>
        </p:nvGraphicFramePr>
        <p:xfrm>
          <a:off x="442913" y="1143289"/>
          <a:ext cx="11306175" cy="537194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097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147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3106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85062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9042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</a:t>
                      </a:r>
                      <a:endParaRPr lang="ru-RU" sz="1400" b="1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конкуренты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254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«Система контроля»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ФПГ </a:t>
                      </a:r>
                      <a:r>
                        <a:rPr lang="ru-RU" sz="1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Энергоконтракт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«шунтирующий экранирующий комплект Эп-4(0) «Энерго-Тесла Smart» и дугостойкий «Энерго Smart»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«Умная каска </a:t>
                      </a: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Atom 4.0.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52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Мгновенное оповещение сотрудника о неправильности эксплуатации спецодежды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16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Определение местоположения сотрудника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87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Хранение информации (черный ящик)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33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Простота обслуживания устройства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00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(ср.)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</a:t>
                      </a: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65 000 руб</a:t>
                      </a: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</a:t>
                      </a:r>
                      <a:r>
                        <a:rPr lang="ru-RU" sz="1400" b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200 000 руб.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300 000 руб.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62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Страна-производитель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77824" y="0"/>
            <a:ext cx="794634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6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367085"/>
              </p:ext>
            </p:extLst>
          </p:nvPr>
        </p:nvGraphicFramePr>
        <p:xfrm>
          <a:off x="442912" y="664405"/>
          <a:ext cx="11306176" cy="6092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642">
                  <a:extLst>
                    <a:ext uri="{9D8B030D-6E8A-4147-A177-3AD203B41FA5}">
                      <a16:colId xmlns:a16="http://schemas.microsoft.com/office/drawing/2014/main" xmlns="" val="771737394"/>
                    </a:ext>
                  </a:extLst>
                </a:gridCol>
                <a:gridCol w="2630259">
                  <a:extLst>
                    <a:ext uri="{9D8B030D-6E8A-4147-A177-3AD203B41FA5}">
                      <a16:colId xmlns:a16="http://schemas.microsoft.com/office/drawing/2014/main" xmlns="" val="1622866434"/>
                    </a:ext>
                  </a:extLst>
                </a:gridCol>
                <a:gridCol w="3051376">
                  <a:extLst>
                    <a:ext uri="{9D8B030D-6E8A-4147-A177-3AD203B41FA5}">
                      <a16:colId xmlns:a16="http://schemas.microsoft.com/office/drawing/2014/main" xmlns="" val="318192799"/>
                    </a:ext>
                  </a:extLst>
                </a:gridCol>
                <a:gridCol w="2245706">
                  <a:extLst>
                    <a:ext uri="{9D8B030D-6E8A-4147-A177-3AD203B41FA5}">
                      <a16:colId xmlns:a16="http://schemas.microsoft.com/office/drawing/2014/main" xmlns="" val="1924433797"/>
                    </a:ext>
                  </a:extLst>
                </a:gridCol>
                <a:gridCol w="1729193">
                  <a:extLst>
                    <a:ext uri="{9D8B030D-6E8A-4147-A177-3AD203B41FA5}">
                      <a16:colId xmlns:a16="http://schemas.microsoft.com/office/drawing/2014/main" xmlns="" val="2367283017"/>
                    </a:ext>
                  </a:extLst>
                </a:gridCol>
              </a:tblGrid>
              <a:tr h="558864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-неправильное применение СИЗ;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-отсутствие системы мониторинга;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-меры по обучению персонала.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существующие альтернативы: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Визуальные проверки;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200" b="0" kern="120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Баркоды</a:t>
                      </a: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или </a:t>
                      </a:r>
                      <a:r>
                        <a:rPr lang="en-US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RFID-</a:t>
                      </a: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метки;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-Биометрические системы;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-Звуковые или вибрационные сигналы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Устройство позволяющие упростить контроль за использованием спецодежды, а также отслеживание персонала в рабочее время. 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предложения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Устройство для контроля СИЗ и персонала.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Вырастит процент корректного использования СИЗ, а также снизится процент самоволие в рабочее время.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Улучшит соблюдение техники безопасности.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-Новизна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-Компактность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-Не высокая стоимость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-Снижение рисков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-Доступность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-Удобство в использовании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-Моментальное оповещение сотрудников;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-пресечение самоволия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Сегменты клиентов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Узкая ниша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Предприятия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(ПАО«ИРКУТСКЭНЕР-ГО»;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АО «</a:t>
                      </a:r>
                      <a:r>
                        <a:rPr lang="ru-RU" sz="1200" b="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ЕвроСибЭнерго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"Иркутская Энергосбытовая компания»;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АО "Братская электросетевая компания»;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АО «</a:t>
                      </a:r>
                      <a:r>
                        <a:rPr lang="ru-RU" sz="1200" b="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Витимэнергосбыт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41975293"/>
                  </a:ext>
                </a:extLst>
              </a:tr>
              <a:tr h="444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-Разработчики и инженеры для создания системы отслеживания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-Партнеры и поставщики специальной одежды с установленными датчиками отслеживания.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-Маркетинговые специалисты для продвижения продукта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Типы ресурсов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-Физические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-Интеллектуальные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-Человеческие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-Финансовые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61931635"/>
                  </a:ext>
                </a:extLst>
              </a:tr>
              <a:tr h="23004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Продажа устройства напрямую электроэнергетическим компаниям; Партнерство с производителями спецодежды для продажи их товаров с установленным устройством;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6026749"/>
                  </a:ext>
                </a:extLst>
              </a:tr>
              <a:tr h="1323973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Расходы на разработку и производство устройства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Расходы на маркетинг и продвижение продукта.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-Обслуживание и поддержка системы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-Установка устройства на спецодежду и обеспечение его функционирования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-Продажа устройства и оборудования;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-Услуги технической поддержки и обслуживания;</a:t>
                      </a:r>
                      <a:b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-Партнерства и сотрудничество;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-Патентная защита и лицензирование.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Продажа активов / Плата за пользование / Плата по подписке / Лизинг/аренда/рента / Лицензирование Брокерские доходы / Реклама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-Фиксированное ценообразование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-Цена по прейскуранту /Цена зависит от объёма / Цена зависит от типа клиента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83223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7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xmlns="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3" y="1515783"/>
            <a:ext cx="5500687" cy="4716671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Потенциальная структурная схема установки устройства;</a:t>
            </a:r>
          </a:p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План реализации, который включает  в себя:</a:t>
            </a:r>
          </a:p>
          <a:p>
            <a:pPr marL="904875" lvl="2" indent="-4572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Font typeface="+mj-lt"/>
              <a:buAutoNum type="arabicPeriod"/>
            </a:pP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Создание прототипа;</a:t>
            </a:r>
          </a:p>
          <a:p>
            <a:pPr marL="904875" lvl="2" indent="-4572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Font typeface="+mj-lt"/>
              <a:buAutoNum type="arabicPeriod"/>
            </a:pP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Тестирование и отладка устройства;</a:t>
            </a:r>
          </a:p>
          <a:p>
            <a:pPr marL="904875" lvl="2" indent="-4572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Font typeface="+mj-lt"/>
              <a:buAutoNum type="arabicPeriod"/>
            </a:pP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Мониторинг и поддержка устройства;</a:t>
            </a:r>
          </a:p>
          <a:p>
            <a:pPr marL="904875" lvl="2" indent="-4572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Font typeface="+mj-lt"/>
              <a:buAutoNum type="arabicPeriod"/>
            </a:pP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Оценка эффективности устройства;</a:t>
            </a:r>
          </a:p>
          <a:p>
            <a:pPr marL="904875" lvl="2" indent="-4572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Font typeface="+mj-lt"/>
              <a:buAutoNum type="arabicPeriod"/>
            </a:pP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Постоянное совершенствование устройства;</a:t>
            </a:r>
          </a:p>
          <a:p>
            <a:pPr marL="904875" lvl="2" indent="-4572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Font typeface="+mj-lt"/>
              <a:buAutoNum type="arabicPeriod"/>
            </a:pP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Выход на рынок.</a:t>
            </a:r>
          </a:p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За месяц планируется осуществить п.1 и п.2</a:t>
            </a:r>
            <a:b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</a:br>
            <a:endParaRPr lang="ru-RU" sz="18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616" y="462120"/>
            <a:ext cx="5894233" cy="589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57349" y="36830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8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6453" y="2133853"/>
            <a:ext cx="3429435" cy="31330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Наставник:</a:t>
            </a:r>
          </a:p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Степанов А.Д.</a:t>
            </a:r>
          </a:p>
          <a:p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Организационные и документационные:</a:t>
            </a:r>
          </a:p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Хитрова П.С.</a:t>
            </a:r>
          </a:p>
          <a:p>
            <a:r>
              <a:rPr lang="ru-RU" sz="20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Мезенкова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А.Е.</a:t>
            </a:r>
          </a:p>
          <a:p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Техническое и уточнение идеи по разработке:</a:t>
            </a:r>
            <a:b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 В.А. СОД.3-21-1</a:t>
            </a:r>
          </a:p>
          <a:p>
            <a:r>
              <a:rPr lang="ru-RU" sz="20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Купавых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А.А. СОД.3-21-1</a:t>
            </a:r>
          </a:p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Казаков Г.А. СОД.3.21-1</a:t>
            </a:r>
          </a:p>
          <a:p>
            <a:r>
              <a:rPr lang="ru-RU" sz="20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Шипко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Д.О. СОД.2-21-1 </a:t>
            </a:r>
          </a:p>
          <a:p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078" y="269736"/>
            <a:ext cx="3430663" cy="34306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75"/>
          <a:stretch/>
        </p:blipFill>
        <p:spPr>
          <a:xfrm>
            <a:off x="5799409" y="3398680"/>
            <a:ext cx="3947880" cy="33227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3" t="31174" r="19567" b="11740"/>
          <a:stretch/>
        </p:blipFill>
        <p:spPr>
          <a:xfrm>
            <a:off x="9203332" y="499783"/>
            <a:ext cx="2780498" cy="368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2356" y="2036354"/>
            <a:ext cx="11289959" cy="298543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Устройство ККН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Усовершенствование спецодежды контролем корректности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Казаков Георгий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Контакты: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89027670434 – Наставник (Степанов А.Д.)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89647456704 – Лидер группы(Хитрова П.С.)</a:t>
            </a:r>
          </a:p>
          <a:p>
            <a:pPr marL="0" lvl="2" indent="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9</a:t>
            </a:fld>
            <a:endParaRPr lang="ru-RU">
              <a:solidFill>
                <a:srgbClr val="1D7C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12081</TotalTime>
  <Words>553</Words>
  <Application>Microsoft Office PowerPoint</Application>
  <PresentationFormat>Широкоэкранный</PresentationFormat>
  <Paragraphs>159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Montserrat Light</vt:lpstr>
      <vt:lpstr>Arial</vt:lpstr>
      <vt:lpstr>Tahoma</vt:lpstr>
      <vt:lpstr>Arial Black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Student</cp:lastModifiedBy>
  <cp:revision>707</cp:revision>
  <dcterms:created xsi:type="dcterms:W3CDTF">2017-01-30T07:16:04Z</dcterms:created>
  <dcterms:modified xsi:type="dcterms:W3CDTF">2023-12-07T05:08:56Z</dcterms:modified>
</cp:coreProperties>
</file>