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9" r:id="rId2"/>
  </p:sldMasterIdLst>
  <p:notesMasterIdLst>
    <p:notesMasterId r:id="rId2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embeddedFontLst>
    <p:embeddedFont>
      <p:font typeface="Raleway SemiBold" panose="020B0604020202020204" charset="-52"/>
      <p:regular r:id="rId24"/>
      <p:bold r:id="rId25"/>
      <p:italic r:id="rId26"/>
      <p:boldItalic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Helvetica Neue" panose="020B0604020202020204" charset="0"/>
      <p:regular r:id="rId32"/>
      <p:bold r:id="rId33"/>
      <p:italic r:id="rId34"/>
      <p:boldItalic r:id="rId35"/>
    </p:embeddedFont>
    <p:embeddedFont>
      <p:font typeface="Raleway" panose="020B0604020202020204" charset="-52"/>
      <p:regular r:id="rId36"/>
      <p:bold r:id="rId37"/>
      <p:italic r:id="rId38"/>
      <p:boldItalic r:id="rId39"/>
    </p:embeddedFont>
    <p:embeddedFont>
      <p:font typeface="Century Gothic" panose="020B0502020202020204" pitchFamily="34" charset="0"/>
      <p:regular r:id="rId40"/>
      <p:bold r:id="rId41"/>
      <p:italic r:id="rId42"/>
      <p:boldItalic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4" roundtripDataSignature="AMtx7mggpct6B4lpurCoyhs3Jc5IxuRT4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BA771F0F-5E83-46B1-90DC-DB4819E5F289}">
  <a:tblStyle styleId="{BA771F0F-5E83-46B1-90DC-DB4819E5F289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61825FBD-A369-416C-9C80-BD1BDD29BBAD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-756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3.fntdata"/><Relationship Id="rId39" Type="http://schemas.openxmlformats.org/officeDocument/2006/relationships/font" Target="fonts/font16.fntdata"/><Relationship Id="rId21" Type="http://schemas.openxmlformats.org/officeDocument/2006/relationships/slide" Target="slides/slide19.xml"/><Relationship Id="rId34" Type="http://schemas.openxmlformats.org/officeDocument/2006/relationships/font" Target="fonts/font11.fntdata"/><Relationship Id="rId42" Type="http://schemas.openxmlformats.org/officeDocument/2006/relationships/font" Target="fonts/font19.fntdata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font" Target="fonts/font17.fntdata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8.fntdata"/><Relationship Id="rId44" Type="http://customschemas.google.com/relationships/presentationmetadata" Target="meta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font" Target="fonts/font20.fntdata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font" Target="fonts/font1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6776796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8" name="Google Shape;11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4" name="Google Shape;15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0" name="Google Shape;17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6" name="Google Shape;18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9" name="Google Shape;19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3" name="Google Shape;213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6" name="Google Shape;226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3" name="Google Shape;243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8" name="Google Shape;258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3" name="Google Shape;273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8" name="Google Shape;288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3" name="Google Shape;303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24" name="Google Shape;324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39" name="Google Shape;339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4" name="Google Shape;35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5" name="Google Shape;36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87" name="Google Shape;38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01" name="Google Shape;40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30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30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4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34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3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t="1753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5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35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35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36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3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37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24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6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6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1.gif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"/>
          <p:cNvPicPr preferRelativeResize="0"/>
          <p:nvPr/>
        </p:nvPicPr>
        <p:blipFill rotWithShape="1">
          <a:blip r:embed="rId3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9" name="Google Shape;109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"/>
          <p:cNvSpPr/>
          <p:nvPr/>
        </p:nvSpPr>
        <p:spPr>
          <a:xfrm>
            <a:off x="-15717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2" name="Google Shape;112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761456" y="177025"/>
            <a:ext cx="2315767" cy="870556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"/>
          <p:cNvSpPr txBox="1">
            <a:spLocks noGrp="1"/>
          </p:cNvSpPr>
          <p:nvPr>
            <p:ph type="title"/>
          </p:nvPr>
        </p:nvSpPr>
        <p:spPr>
          <a:xfrm>
            <a:off x="192435" y="1250311"/>
            <a:ext cx="4884788" cy="1400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30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Зоогостиница </a:t>
            </a:r>
            <a:br>
              <a:rPr lang="ru" sz="30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ru" sz="30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«Пушистое чудо»</a:t>
            </a:r>
            <a:endParaRPr sz="30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15" name="Google Shape;115;p1" descr="C:\Users\ADMIN\Downloads\Telegram Desktop\@pngstiker_ry_20221222_104828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88928" y="2528108"/>
            <a:ext cx="1945056" cy="20733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5" name="Google Shape;125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1" i="0" u="none" strike="noStrike" cap="none">
                <a:solidFill>
                  <a:srgbClr val="8F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АКТУАЛЬНОСТЬ ПРОЕКТА</a:t>
            </a:r>
            <a:endParaRPr sz="3000" b="1" i="0" u="none" strike="noStrike" cap="none">
              <a:solidFill>
                <a:srgbClr val="8F00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29" name="Google Shape;129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0" name="Google Shape;130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35" name="Google Shape;135;p2"/>
          <p:cNvSpPr txBox="1">
            <a:spLocks noGrp="1"/>
          </p:cNvSpPr>
          <p:nvPr>
            <p:ph type="body" idx="1"/>
          </p:nvPr>
        </p:nvSpPr>
        <p:spPr>
          <a:xfrm>
            <a:off x="446567" y="1902137"/>
            <a:ext cx="6782665" cy="25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3600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rPr lang="r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Для российских жителей услуга зоогостиниц является все еще достаточно новым явлением. Но стоит отметить, что спрос на данные услуги растет. Это связано с увеличением как числа животных, так и с увеличением темпа жизни современного человека.</a:t>
            </a:r>
            <a:endParaRPr sz="46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endParaRPr sz="46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46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2571"/>
              <a:buNone/>
            </a:pPr>
            <a:endParaRPr>
              <a:solidFill>
                <a:schemeClr val="dk1"/>
              </a:solidFill>
            </a:endParaRPr>
          </a:p>
        </p:txBody>
      </p:sp>
      <p:pic>
        <p:nvPicPr>
          <p:cNvPr id="136" name="Google Shape;136;p2" descr="https://i.pinimg.com/originals/86/74/a6/8674a6bdd24ce23cccff04de311d7b7e.gif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61982" y="1633695"/>
            <a:ext cx="1763503" cy="18279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"/>
          <p:cNvSpPr txBox="1">
            <a:spLocks noGrp="1"/>
          </p:cNvSpPr>
          <p:nvPr>
            <p:ph type="title"/>
          </p:nvPr>
        </p:nvSpPr>
        <p:spPr>
          <a:xfrm>
            <a:off x="1144718" y="63646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ЦЕЛЕВАЯ АУДИТОРИЯ</a:t>
            </a:r>
            <a:endParaRPr sz="30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2" name="Google Shape;142;p3"/>
          <p:cNvSpPr/>
          <p:nvPr/>
        </p:nvSpPr>
        <p:spPr>
          <a:xfrm>
            <a:off x="-15717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" name="Google Shape;143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9" name="Google Shape;149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3"/>
          <p:cNvSpPr txBox="1"/>
          <p:nvPr/>
        </p:nvSpPr>
        <p:spPr>
          <a:xfrm>
            <a:off x="456818" y="1774029"/>
            <a:ext cx="8106083" cy="17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60000" marR="0" lvl="0" indent="-3600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Century Gothic"/>
              <a:buChar char="●"/>
            </a:pPr>
            <a:r>
              <a:rPr lang="ru" sz="1800" b="0" i="0" u="none" strike="noStrike" cap="none">
                <a:solidFill>
                  <a:srgbClr val="0C0C0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Уезжающие в отпуск семьи, имеющие домашних животных, желающие обеспечить надлежащий уход питомцу в их отсутствие.</a:t>
            </a:r>
            <a:endParaRPr sz="1800" b="0" i="0" u="none" strike="noStrike" cap="none">
              <a:solidFill>
                <a:srgbClr val="0C0C0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360000" marR="0" lvl="0" indent="-3600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Century Gothic"/>
              <a:buChar char="●"/>
            </a:pPr>
            <a:r>
              <a:rPr lang="ru" sz="1800" b="0" i="0" u="none" strike="noStrike" cap="none">
                <a:solidFill>
                  <a:srgbClr val="0C0C0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Владельцы животных, у которых на некоторое время отсутствует возможность полноценного ухода за питомцем.</a:t>
            </a:r>
            <a:endParaRPr sz="1800" b="0" i="0" u="none" strike="noStrike" cap="none">
              <a:solidFill>
                <a:srgbClr val="0C0C0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360000" marR="0" lvl="0" indent="-3600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Century Gothic"/>
              <a:buChar char="●"/>
            </a:pPr>
            <a:r>
              <a:rPr lang="ru" sz="1800" b="0" i="0" u="none" strike="noStrike" cap="none">
                <a:solidFill>
                  <a:srgbClr val="0C0C0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Одинокие хозяева кошек и собак, периодически уезжающие из дома.</a:t>
            </a:r>
            <a:endParaRPr sz="1800" b="0" i="0" u="none" strike="noStrike" cap="none">
              <a:solidFill>
                <a:srgbClr val="0C0C0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51" name="Google Shape;151;p3" descr="https://i.pinimg.com/originals/e6/2f/3b/e62f3bde624819fec28400b0b5ddfa27.gi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60357" y="105559"/>
            <a:ext cx="1897039" cy="16757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4"/>
          <p:cNvSpPr txBox="1">
            <a:spLocks noGrp="1"/>
          </p:cNvSpPr>
          <p:nvPr>
            <p:ph type="title"/>
          </p:nvPr>
        </p:nvSpPr>
        <p:spPr>
          <a:xfrm>
            <a:off x="1137301" y="635877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ПРОБЛЕМА</a:t>
            </a:r>
            <a:endParaRPr sz="30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7" name="Google Shape;157;p4"/>
          <p:cNvSpPr/>
          <p:nvPr/>
        </p:nvSpPr>
        <p:spPr>
          <a:xfrm>
            <a:off x="-15717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4" name="Google Shape;164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4"/>
          <p:cNvSpPr txBox="1"/>
          <p:nvPr/>
        </p:nvSpPr>
        <p:spPr>
          <a:xfrm>
            <a:off x="401716" y="1654869"/>
            <a:ext cx="8182208" cy="2308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3600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20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 городских условиях хозяин домашнего питомца, может столкнуться с проблемами: </a:t>
            </a:r>
            <a:endParaRPr sz="20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817200" marR="0" lvl="0" indent="-3600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entury Gothic"/>
              <a:buAutoNum type="arabicPeriod"/>
            </a:pPr>
            <a:r>
              <a:rPr lang="ru" sz="20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Что делать, если много дел и вынужден внезапно уехать в командировку? </a:t>
            </a:r>
            <a:endParaRPr sz="20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817200" marR="0" lvl="0" indent="-3600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entury Gothic"/>
              <a:buAutoNum type="arabicPeriod"/>
            </a:pPr>
            <a:r>
              <a:rPr lang="ru" sz="20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Как можно уехать куда-нибудь, если не на кого оставить своего домашнего любимца?</a:t>
            </a:r>
            <a:endParaRPr sz="20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66" name="Google Shape;166;p4" descr="C:\Users\ADMIN\Downloads\Telegram Desktop\IMG_3158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53101" y="109738"/>
            <a:ext cx="1632890" cy="16328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4" descr="C:\Users\ADMIN\Downloads\Telegram Desktop\photo_2022-11-10_18-06-59.jpg"/>
          <p:cNvPicPr preferRelativeResize="0"/>
          <p:nvPr/>
        </p:nvPicPr>
        <p:blipFill rotWithShape="1">
          <a:blip r:embed="rId5">
            <a:alphaModFix/>
          </a:blip>
          <a:srcRect l="68578" t="72227" r="5480" b="7174"/>
          <a:stretch/>
        </p:blipFill>
        <p:spPr>
          <a:xfrm>
            <a:off x="7217398" y="3544979"/>
            <a:ext cx="1116793" cy="1576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5"/>
          <p:cNvSpPr txBox="1">
            <a:spLocks noGrp="1"/>
          </p:cNvSpPr>
          <p:nvPr>
            <p:ph type="title"/>
          </p:nvPr>
        </p:nvSpPr>
        <p:spPr>
          <a:xfrm>
            <a:off x="1147933" y="639864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РЕШЕНИЕ</a:t>
            </a:r>
            <a:endParaRPr sz="30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-15717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5" descr="C:\Users\ADMIN\Downloads\Telegram Desktop\IMG_3157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56971" y="230357"/>
            <a:ext cx="1554222" cy="1391651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5"/>
          <p:cNvSpPr txBox="1"/>
          <p:nvPr/>
        </p:nvSpPr>
        <p:spPr>
          <a:xfrm>
            <a:off x="457200" y="1814550"/>
            <a:ext cx="8223300" cy="15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360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" sz="20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Решением этой проблемы будет предоставление услуг нашей зоогостиницы «Пушистое чудо».</a:t>
            </a:r>
            <a:endParaRPr sz="20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360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" sz="20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Данная зоогостиница уникальна и востребована, т.к. оснащена современным оборудованием с наличием ИИ, в присутствии квалифицированных специалистов (ветеринаров). </a:t>
            </a:r>
            <a:endParaRPr sz="20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83" name="Google Shape;183;p5" descr="C:\Users\ADMIN\Downloads\Telegram Desktop\photo_2022-11-10_18-06-59.jpg"/>
          <p:cNvPicPr preferRelativeResize="0"/>
          <p:nvPr/>
        </p:nvPicPr>
        <p:blipFill rotWithShape="1">
          <a:blip r:embed="rId5">
            <a:alphaModFix/>
          </a:blip>
          <a:srcRect l="5622" t="72451" r="65323" b="3817"/>
          <a:stretch/>
        </p:blipFill>
        <p:spPr>
          <a:xfrm>
            <a:off x="6974131" y="115188"/>
            <a:ext cx="1117030" cy="16219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6"/>
          <p:cNvSpPr txBox="1">
            <a:spLocks noGrp="1"/>
          </p:cNvSpPr>
          <p:nvPr>
            <p:ph type="title"/>
          </p:nvPr>
        </p:nvSpPr>
        <p:spPr>
          <a:xfrm>
            <a:off x="432332" y="189839"/>
            <a:ext cx="7976100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ЦЕННОСТЬ, ЦЕННОСТНОЕ ПРЕДЛОЖЕНИЕ</a:t>
            </a:r>
            <a:endParaRPr sz="30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9" name="Google Shape;189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6"/>
          <p:cNvSpPr/>
          <p:nvPr/>
        </p:nvSpPr>
        <p:spPr>
          <a:xfrm>
            <a:off x="8798812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6"/>
          <p:cNvSpPr/>
          <p:nvPr/>
        </p:nvSpPr>
        <p:spPr>
          <a:xfrm>
            <a:off x="8798812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6"/>
          <p:cNvSpPr txBox="1"/>
          <p:nvPr/>
        </p:nvSpPr>
        <p:spPr>
          <a:xfrm>
            <a:off x="401716" y="1836518"/>
            <a:ext cx="8106083" cy="2548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Мы, компания Зоогостиница «Пушистое чудо».</a:t>
            </a:r>
            <a:endParaRPr sz="18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Помогаем владельцам домашних животных. </a:t>
            </a:r>
            <a:endParaRPr sz="18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 ситуации если не с кем оставить своего питомца.</a:t>
            </a:r>
            <a:endParaRPr sz="18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Решаем проблему обеспечения безопасности и комфортного расположения животных на момент пребывания, а также контроль и лечение животных.</a:t>
            </a:r>
            <a:endParaRPr sz="18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 помощью предоставления мест передержки с системой ИИ.</a:t>
            </a:r>
            <a:endParaRPr sz="18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И получать комфортные места для пребывания питомцев.</a:t>
            </a:r>
            <a:endParaRPr sz="18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96" name="Google Shape;196;p6" descr="C:\Users\ADMIN\Downloads\Telegram Desktop\photo_2022-11-10_18-06-59.jpg"/>
          <p:cNvPicPr preferRelativeResize="0"/>
          <p:nvPr/>
        </p:nvPicPr>
        <p:blipFill rotWithShape="1">
          <a:blip r:embed="rId3">
            <a:alphaModFix/>
          </a:blip>
          <a:srcRect l="6131" t="10899" r="66098" b="72827"/>
          <a:stretch/>
        </p:blipFill>
        <p:spPr>
          <a:xfrm>
            <a:off x="7176390" y="842423"/>
            <a:ext cx="1611789" cy="16533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"/>
          <p:cNvSpPr/>
          <p:nvPr/>
        </p:nvSpPr>
        <p:spPr>
          <a:xfrm>
            <a:off x="-15717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7"/>
          <p:cNvSpPr/>
          <p:nvPr/>
        </p:nvSpPr>
        <p:spPr>
          <a:xfrm>
            <a:off x="456818" y="121780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7"/>
          <p:cNvSpPr txBox="1">
            <a:spLocks noGrp="1"/>
          </p:cNvSpPr>
          <p:nvPr>
            <p:ph type="title"/>
          </p:nvPr>
        </p:nvSpPr>
        <p:spPr>
          <a:xfrm>
            <a:off x="456817" y="120150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РЫНОК</a:t>
            </a:r>
            <a:endParaRPr sz="3000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5" name="Google Shape;205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7"/>
          <p:cNvSpPr txBox="1"/>
          <p:nvPr/>
        </p:nvSpPr>
        <p:spPr>
          <a:xfrm>
            <a:off x="421403" y="1084447"/>
            <a:ext cx="8237400" cy="39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Целевая аудитория проекта относится к группе:</a:t>
            </a:r>
            <a:endParaRPr sz="18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"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– b2c: частные лица, одинокие люди, лица с высокой занятостью.</a:t>
            </a:r>
            <a:endParaRPr sz="18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Город Омск имеет численность населения 1 100 836 человек, из них домашними животными владеют:</a:t>
            </a:r>
            <a:endParaRPr sz="18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– </a:t>
            </a:r>
            <a:r>
              <a:rPr lang="ru" sz="1800">
                <a:latin typeface="Century Gothic"/>
                <a:ea typeface="Century Gothic"/>
                <a:cs typeface="Century Gothic"/>
                <a:sym typeface="Century Gothic"/>
              </a:rPr>
              <a:t>317 489</a:t>
            </a:r>
            <a:r>
              <a:rPr lang="ru"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человека (</a:t>
            </a:r>
            <a:r>
              <a:rPr lang="ru" sz="1800">
                <a:latin typeface="Century Gothic"/>
                <a:ea typeface="Century Gothic"/>
                <a:cs typeface="Century Gothic"/>
                <a:sym typeface="Century Gothic"/>
              </a:rPr>
              <a:t>29</a:t>
            </a:r>
            <a:r>
              <a:rPr lang="ru"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%) являются владельцами домашних животных</a:t>
            </a:r>
            <a:endParaRPr sz="18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– </a:t>
            </a:r>
            <a:r>
              <a:rPr lang="ru" sz="1800">
                <a:latin typeface="Century Gothic"/>
                <a:ea typeface="Century Gothic"/>
                <a:cs typeface="Century Gothic"/>
                <a:sym typeface="Century Gothic"/>
              </a:rPr>
              <a:t>783 347</a:t>
            </a:r>
            <a:r>
              <a:rPr lang="ru"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человека (</a:t>
            </a:r>
            <a:r>
              <a:rPr lang="ru" sz="1800">
                <a:latin typeface="Century Gothic"/>
                <a:ea typeface="Century Gothic"/>
                <a:cs typeface="Century Gothic"/>
                <a:sym typeface="Century Gothic"/>
              </a:rPr>
              <a:t>71</a:t>
            </a:r>
            <a:r>
              <a:rPr lang="ru"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%) не держат питомцев</a:t>
            </a:r>
            <a:endParaRPr sz="18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Нашими конкурентами являются: </a:t>
            </a:r>
            <a:endParaRPr sz="18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marR="0" lvl="0" indent="-3175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entury Gothic"/>
              <a:buAutoNum type="arabicPeriod"/>
            </a:pPr>
            <a:r>
              <a:rPr lang="ru" sz="1800" b="0" i="0" u="none" strike="noStrike" cap="none">
                <a:solidFill>
                  <a:srgbClr val="0C0C0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“Василиса” г. Омск, ул. Мира, 18А (кошки - 300 руб./сут., собаки - 400 руб./сут.)</a:t>
            </a:r>
            <a:endParaRPr sz="1800" b="0" i="0" u="none" strike="noStrike" cap="none">
              <a:solidFill>
                <a:srgbClr val="0C0C0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marR="0" lvl="0" indent="-3175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entury Gothic"/>
              <a:buAutoNum type="arabicPeriod"/>
            </a:pPr>
            <a:r>
              <a:rPr lang="ru"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“BookingCat” г. Омск, ул. Пригородная, 5(кошки - 440 руб./сут., собаки - не размещаются)</a:t>
            </a:r>
            <a:endParaRPr sz="18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333333"/>
              </a:solidFill>
              <a:highlight>
                <a:schemeClr val="lt1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333333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10" name="Google Shape;210;p7" descr="C:\Users\ADMIN\Downloads\Telegram Desktop\project_20230807_0827003-0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89000" y="-153462"/>
            <a:ext cx="1899235" cy="18992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3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3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3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3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21" name="Google Shape;221;p38"/>
          <p:cNvGraphicFramePr/>
          <p:nvPr/>
        </p:nvGraphicFramePr>
        <p:xfrm>
          <a:off x="478466" y="728077"/>
          <a:ext cx="8208325" cy="3542190"/>
        </p:xfrm>
        <a:graphic>
          <a:graphicData uri="http://schemas.openxmlformats.org/drawingml/2006/table">
            <a:tbl>
              <a:tblPr>
                <a:noFill/>
                <a:tableStyleId>{BA771F0F-5E83-46B1-90DC-DB4819E5F289}</a:tableStyleId>
              </a:tblPr>
              <a:tblGrid>
                <a:gridCol w="1701200"/>
                <a:gridCol w="1222750"/>
                <a:gridCol w="967550"/>
                <a:gridCol w="1201475"/>
                <a:gridCol w="967575"/>
                <a:gridCol w="1216150"/>
                <a:gridCol w="931625"/>
              </a:tblGrid>
              <a:tr h="180575"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Показатели</a:t>
                      </a:r>
                      <a:endParaRPr sz="1200" b="1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«Пушистое чудо»</a:t>
                      </a:r>
                      <a:endParaRPr sz="12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«Василиса»</a:t>
                      </a:r>
                      <a:endParaRPr sz="12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 u="none" strike="noStrike" cap="non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«BookingCat»</a:t>
                      </a:r>
                      <a:endParaRPr sz="12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43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Преимущества</a:t>
                      </a:r>
                      <a:endParaRPr sz="12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Недостатки</a:t>
                      </a:r>
                      <a:endParaRPr sz="12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Преимущества</a:t>
                      </a:r>
                      <a:endParaRPr sz="12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Недостатки</a:t>
                      </a:r>
                      <a:endParaRPr sz="12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 u="none" strike="noStrike" cap="non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Преимущества</a:t>
                      </a:r>
                      <a:endParaRPr sz="12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 u="none" strike="noStrike" cap="non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Недостатки</a:t>
                      </a:r>
                      <a:endParaRPr sz="12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1485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Стоимость услуг</a:t>
                      </a:r>
                      <a:endParaRPr sz="12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rgbClr val="00B05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✅</a:t>
                      </a:r>
                      <a:endParaRPr sz="1200" u="none" strike="noStrike" cap="none">
                        <a:solidFill>
                          <a:srgbClr val="00B05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rgbClr val="00B05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✅</a:t>
                      </a:r>
                      <a:endParaRPr sz="1200" u="none" strike="noStrike" cap="none">
                        <a:solidFill>
                          <a:srgbClr val="00B05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rgbClr val="FF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❌</a:t>
                      </a:r>
                      <a:endParaRPr sz="1200" u="none" strike="noStrike" cap="none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Трансфер питомца</a:t>
                      </a:r>
                      <a:endParaRPr sz="12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rgbClr val="00B05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✅</a:t>
                      </a:r>
                      <a:endParaRPr sz="1200" u="none" strike="noStrike" cap="none">
                        <a:solidFill>
                          <a:srgbClr val="00B05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rgbClr val="00B05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rgbClr val="FF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❌</a:t>
                      </a:r>
                      <a:endParaRPr sz="1200" u="none" strike="noStrike" cap="none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rgbClr val="00B05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✅</a:t>
                      </a:r>
                      <a:endParaRPr sz="1200" u="none" strike="noStrike" cap="none">
                        <a:solidFill>
                          <a:srgbClr val="00B05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2730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Видеонаблюдение за питомцем</a:t>
                      </a:r>
                      <a:endParaRPr sz="12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rgbClr val="00B05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✅</a:t>
                      </a:r>
                      <a:endParaRPr sz="1200" u="none" strike="noStrike" cap="none">
                        <a:solidFill>
                          <a:srgbClr val="00B05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rgbClr val="00B05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rgbClr val="FF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❌</a:t>
                      </a:r>
                      <a:endParaRPr sz="1200" u="none" strike="noStrike" cap="none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rgbClr val="00B05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✅</a:t>
                      </a:r>
                      <a:endParaRPr sz="1200" u="none" strike="noStrike" cap="none">
                        <a:solidFill>
                          <a:srgbClr val="00B05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71825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Выгул</a:t>
                      </a:r>
                      <a:endParaRPr sz="12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rgbClr val="00B05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✅</a:t>
                      </a:r>
                      <a:endParaRPr sz="1200" u="none" strike="noStrike" cap="none">
                        <a:solidFill>
                          <a:srgbClr val="00B05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rgbClr val="00B05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✅</a:t>
                      </a:r>
                      <a:endParaRPr sz="1200" u="none" strike="noStrike" cap="none">
                        <a:solidFill>
                          <a:srgbClr val="00B05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rgbClr val="00B05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✅</a:t>
                      </a:r>
                      <a:endParaRPr sz="1200" u="none" strike="noStrike" cap="none">
                        <a:solidFill>
                          <a:srgbClr val="00B05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7185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Груминг</a:t>
                      </a:r>
                      <a:endParaRPr sz="12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rgbClr val="00B05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✅</a:t>
                      </a:r>
                      <a:endParaRPr sz="1200" u="none" strike="noStrike" cap="none">
                        <a:solidFill>
                          <a:srgbClr val="00B05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rgbClr val="00B05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rgbClr val="FF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❌</a:t>
                      </a:r>
                      <a:endParaRPr sz="1200" u="none" strike="noStrike" cap="none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rgbClr val="00B05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✅</a:t>
                      </a:r>
                      <a:endParaRPr sz="1200" u="none" strike="noStrike" cap="none">
                        <a:solidFill>
                          <a:srgbClr val="00B05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4075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Автоматические кормушки/поилки</a:t>
                      </a:r>
                      <a:endParaRPr sz="12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rgbClr val="00B05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✅</a:t>
                      </a:r>
                      <a:endParaRPr sz="1200" u="none" strike="noStrike" cap="none">
                        <a:solidFill>
                          <a:srgbClr val="00B05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rgbClr val="00B05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rgbClr val="FF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❌</a:t>
                      </a:r>
                      <a:endParaRPr sz="1200" u="none" strike="noStrike" cap="none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rgbClr val="00B05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rgbClr val="FF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❌</a:t>
                      </a:r>
                      <a:endParaRPr sz="1200" u="none" strike="noStrike" cap="none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07375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Предоставление питания</a:t>
                      </a:r>
                      <a:endParaRPr sz="12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rgbClr val="00B05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✅</a:t>
                      </a:r>
                      <a:endParaRPr sz="1200" u="none" strike="noStrike" cap="none">
                        <a:solidFill>
                          <a:srgbClr val="00B05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rgbClr val="00B05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rgbClr val="FF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❌</a:t>
                      </a:r>
                      <a:endParaRPr sz="1200" u="none" strike="noStrike" cap="none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rgbClr val="00B05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✅</a:t>
                      </a:r>
                      <a:endParaRPr sz="1200" u="none" strike="noStrike" cap="none">
                        <a:solidFill>
                          <a:srgbClr val="00B05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8480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Ветеринарные услуги</a:t>
                      </a:r>
                      <a:endParaRPr sz="12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rgbClr val="00B05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✅</a:t>
                      </a:r>
                      <a:endParaRPr sz="1200" u="none" strike="noStrike" cap="none">
                        <a:solidFill>
                          <a:srgbClr val="00B05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rgbClr val="00B05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rgbClr val="FF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❌</a:t>
                      </a:r>
                      <a:endParaRPr sz="1200" u="none" strike="noStrike" cap="none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rgbClr val="00B05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rgbClr val="FF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❌</a:t>
                      </a:r>
                      <a:endParaRPr sz="1200" u="none" strike="noStrike" cap="none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8480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Чипирование</a:t>
                      </a:r>
                      <a:endParaRPr sz="12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rgbClr val="00B05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✅</a:t>
                      </a:r>
                      <a:endParaRPr sz="1200" u="none" strike="noStrike" cap="none">
                        <a:solidFill>
                          <a:srgbClr val="00B05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rgbClr val="00B05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rgbClr val="FF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❌</a:t>
                      </a:r>
                      <a:endParaRPr sz="1200" u="none" strike="noStrike" cap="none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rgbClr val="00B05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rgbClr val="FF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❌</a:t>
                      </a:r>
                      <a:endParaRPr sz="1200" u="none" strike="noStrike" cap="none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8480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Регистрация питомца</a:t>
                      </a:r>
                      <a:endParaRPr sz="12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rgbClr val="00B05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✅</a:t>
                      </a:r>
                      <a:endParaRPr sz="1200" u="none" strike="noStrike" cap="none">
                        <a:solidFill>
                          <a:srgbClr val="00B05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rgbClr val="00B05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rgbClr val="FF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❌</a:t>
                      </a:r>
                      <a:endParaRPr sz="1200" u="none" strike="noStrike" cap="none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rgbClr val="00B05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rgbClr val="FF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❌</a:t>
                      </a:r>
                      <a:endParaRPr sz="1200" u="none" strike="noStrike" cap="none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9775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Размещение кошек</a:t>
                      </a:r>
                      <a:endParaRPr sz="12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rgbClr val="00B05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✅</a:t>
                      </a:r>
                      <a:endParaRPr sz="1200" u="none" strike="noStrike" cap="none">
                        <a:solidFill>
                          <a:srgbClr val="00B05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rgbClr val="00B05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✅</a:t>
                      </a:r>
                      <a:endParaRPr sz="1200" u="none" strike="noStrike" cap="none">
                        <a:solidFill>
                          <a:srgbClr val="00B05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rgbClr val="00B05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✅</a:t>
                      </a:r>
                      <a:endParaRPr sz="1200" u="none" strike="noStrike" cap="none">
                        <a:solidFill>
                          <a:srgbClr val="00B05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9775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Размещение собак</a:t>
                      </a:r>
                      <a:endParaRPr sz="12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rgbClr val="00B05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✅</a:t>
                      </a:r>
                      <a:endParaRPr sz="1200" u="none" strike="noStrike" cap="none">
                        <a:solidFill>
                          <a:srgbClr val="00B05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rgbClr val="00B05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✅</a:t>
                      </a:r>
                      <a:endParaRPr sz="1200" u="none" strike="noStrike" cap="none">
                        <a:solidFill>
                          <a:srgbClr val="00B05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rgbClr val="00B05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rgbClr val="FF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❌</a:t>
                      </a:r>
                      <a:endParaRPr sz="1200" u="none" strike="noStrike" cap="none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75575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Продажа кормов/мисок</a:t>
                      </a:r>
                      <a:endParaRPr sz="12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rgbClr val="00B05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✅</a:t>
                      </a:r>
                      <a:endParaRPr sz="1200" u="none" strike="noStrike" cap="none">
                        <a:solidFill>
                          <a:srgbClr val="00B05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rgbClr val="00B05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rgbClr val="FF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❌</a:t>
                      </a:r>
                      <a:endParaRPr sz="1200" u="none" strike="noStrike" cap="none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rgbClr val="00B05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✅</a:t>
                      </a:r>
                      <a:endParaRPr sz="1200" u="none" strike="noStrike" cap="none">
                        <a:solidFill>
                          <a:srgbClr val="00B05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22" name="Google Shape;222;p38"/>
          <p:cNvSpPr/>
          <p:nvPr/>
        </p:nvSpPr>
        <p:spPr>
          <a:xfrm>
            <a:off x="488951" y="129867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38"/>
          <p:cNvSpPr txBox="1">
            <a:spLocks noGrp="1"/>
          </p:cNvSpPr>
          <p:nvPr>
            <p:ph type="title"/>
          </p:nvPr>
        </p:nvSpPr>
        <p:spPr>
          <a:xfrm>
            <a:off x="488950" y="95367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КОНКУРЕНТЫ</a:t>
            </a:r>
            <a:endParaRPr sz="3000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9"/>
          <p:cNvSpPr/>
          <p:nvPr/>
        </p:nvSpPr>
        <p:spPr>
          <a:xfrm>
            <a:off x="-15717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39"/>
          <p:cNvSpPr/>
          <p:nvPr/>
        </p:nvSpPr>
        <p:spPr>
          <a:xfrm>
            <a:off x="456826" y="132419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39"/>
          <p:cNvSpPr txBox="1">
            <a:spLocks noGrp="1"/>
          </p:cNvSpPr>
          <p:nvPr>
            <p:ph type="title"/>
          </p:nvPr>
        </p:nvSpPr>
        <p:spPr>
          <a:xfrm>
            <a:off x="456826" y="120144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БИЗНЕС-МОДЕЛЬ*</a:t>
            </a:r>
            <a:endParaRPr sz="3000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2" name="Google Shape;232;p3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3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3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9"/>
          <p:cNvSpPr txBox="1"/>
          <p:nvPr/>
        </p:nvSpPr>
        <p:spPr>
          <a:xfrm>
            <a:off x="426620" y="780699"/>
            <a:ext cx="8172000" cy="15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Для открытия зоогостиницы потребуется взять в аренду коттедж, площадью 200 кв.м. с земельным участком в 20 соток, находящегося в с. Красноярка. Расстояние до центра города составляет 50 км - 40 минут езды.</a:t>
            </a:r>
            <a:endParaRPr sz="14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2"/>
              </a:solidFill>
              <a:highlight>
                <a:srgbClr val="FFFFFF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sz="1800" b="0" i="0" u="none" strike="noStrike" cap="none">
              <a:solidFill>
                <a:srgbClr val="22222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37" name="Google Shape;237;p39"/>
          <p:cNvGraphicFramePr/>
          <p:nvPr/>
        </p:nvGraphicFramePr>
        <p:xfrm>
          <a:off x="497366" y="1742819"/>
          <a:ext cx="7977475" cy="822960"/>
        </p:xfrm>
        <a:graphic>
          <a:graphicData uri="http://schemas.openxmlformats.org/drawingml/2006/table">
            <a:tbl>
              <a:tblPr>
                <a:noFill/>
                <a:tableStyleId>{61825FBD-A369-416C-9C80-BD1BDD29BBAD}</a:tableStyleId>
              </a:tblPr>
              <a:tblGrid>
                <a:gridCol w="5087425"/>
                <a:gridCol w="2890050"/>
              </a:tblGrid>
              <a:tr h="195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" sz="18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Наименование платежей</a:t>
                      </a:r>
                      <a:endParaRPr sz="18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C0C0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C0C0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C0C0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C0C0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" sz="18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Стоимость, руб.</a:t>
                      </a:r>
                      <a:endParaRPr sz="18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C0C0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C0C0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C0C0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C0C0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95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" sz="18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Плата за аренду (ежемесячная)</a:t>
                      </a:r>
                      <a:endParaRPr sz="18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C0C0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C0C0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C0C0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C0C0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" sz="18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80 000</a:t>
                      </a:r>
                      <a:endParaRPr sz="18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C0C0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C0C0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C0C0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C0C0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31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" sz="18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Коммунальные платежи (ежемесячные)</a:t>
                      </a:r>
                      <a:endParaRPr sz="18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C0C0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C0C0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C0C0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C0C0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" sz="18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10 000</a:t>
                      </a:r>
                      <a:endParaRPr sz="18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C0C0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C0C0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C0C0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C0C0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pic>
        <p:nvPicPr>
          <p:cNvPr id="238" name="Google Shape;238;p39" descr="C:\Users\ADMIN\Downloads\Telegram Desktop\36_20231020_222313_0035.png"/>
          <p:cNvPicPr preferRelativeResize="0"/>
          <p:nvPr/>
        </p:nvPicPr>
        <p:blipFill rotWithShape="1">
          <a:blip r:embed="rId3">
            <a:alphaModFix/>
          </a:blip>
          <a:srcRect l="5702" t="25832" b="26802"/>
          <a:stretch/>
        </p:blipFill>
        <p:spPr>
          <a:xfrm>
            <a:off x="2677817" y="2917477"/>
            <a:ext cx="4462818" cy="2121245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39"/>
          <p:cNvSpPr txBox="1"/>
          <p:nvPr/>
        </p:nvSpPr>
        <p:spPr>
          <a:xfrm>
            <a:off x="2773347" y="3053957"/>
            <a:ext cx="3425595" cy="1692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ru" sz="13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Необходимо подбирать объект за пределами города. </a:t>
            </a:r>
            <a:endParaRPr sz="13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ru" sz="13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Это связано с требованиями санитарных служб, которые требуют располагать подобные организации в 150 метрах от жилых домов, а также с необходимостью постоянного выгула собак.</a:t>
            </a:r>
            <a:endParaRPr sz="13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40" name="Google Shape;240;p39" descr="C:\Users\ADMIN\Downloads\Telegram Desktop\photo_2022-11-10_18-06-59.jpg"/>
          <p:cNvPicPr preferRelativeResize="0"/>
          <p:nvPr/>
        </p:nvPicPr>
        <p:blipFill rotWithShape="1">
          <a:blip r:embed="rId4">
            <a:alphaModFix/>
          </a:blip>
          <a:srcRect l="65833" t="30838" r="7512" b="50869"/>
          <a:stretch/>
        </p:blipFill>
        <p:spPr>
          <a:xfrm>
            <a:off x="6701079" y="2733644"/>
            <a:ext cx="1649920" cy="20130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0"/>
          <p:cNvSpPr/>
          <p:nvPr/>
        </p:nvSpPr>
        <p:spPr>
          <a:xfrm>
            <a:off x="-15717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4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40"/>
          <p:cNvSpPr/>
          <p:nvPr/>
        </p:nvSpPr>
        <p:spPr>
          <a:xfrm>
            <a:off x="456826" y="132419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40"/>
          <p:cNvSpPr txBox="1">
            <a:spLocks noGrp="1"/>
          </p:cNvSpPr>
          <p:nvPr>
            <p:ph type="title"/>
          </p:nvPr>
        </p:nvSpPr>
        <p:spPr>
          <a:xfrm>
            <a:off x="456826" y="120144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БИЗНЕС-МОДЕЛЬ*</a:t>
            </a:r>
            <a:endParaRPr sz="3000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9" name="Google Shape;249;p4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4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4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4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40"/>
          <p:cNvSpPr txBox="1"/>
          <p:nvPr/>
        </p:nvSpPr>
        <p:spPr>
          <a:xfrm>
            <a:off x="542514" y="684344"/>
            <a:ext cx="8386500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1" i="0" u="sng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Капитальные затраты на открытие гостиницы для животных, руб.</a:t>
            </a:r>
            <a:endParaRPr sz="1400" b="1" i="0" u="sng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aphicFrame>
        <p:nvGraphicFramePr>
          <p:cNvPr id="254" name="Google Shape;254;p40"/>
          <p:cNvGraphicFramePr/>
          <p:nvPr/>
        </p:nvGraphicFramePr>
        <p:xfrm>
          <a:off x="586854" y="1080797"/>
          <a:ext cx="7983925" cy="3856395"/>
        </p:xfrm>
        <a:graphic>
          <a:graphicData uri="http://schemas.openxmlformats.org/drawingml/2006/table">
            <a:tbl>
              <a:tblPr>
                <a:noFill/>
                <a:tableStyleId>{61825FBD-A369-416C-9C80-BD1BDD29BBAD}</a:tableStyleId>
              </a:tblPr>
              <a:tblGrid>
                <a:gridCol w="4258100"/>
                <a:gridCol w="1119125"/>
                <a:gridCol w="1328300"/>
                <a:gridCol w="1278400"/>
              </a:tblGrid>
              <a:tr h="198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Наименование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Количество, шт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Цена за 1 шт., руб.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Стоимость, руб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98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Касса “Меркурий 115Ф”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8 000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8 000 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89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Ноутбук “Ноутбук DEXP Aquilon”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20 199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40 398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14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Камера видео/аудио наблюдения с датчиком движения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27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504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13 608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29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Автоматическая кормушка+поилка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25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2 290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57 250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29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0" i="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Считыватель микроидентификаторов стандарта ISO 11784/11785 Модель CH R 01</a:t>
                      </a:r>
                      <a:endParaRPr/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10 000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10 000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98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Вольер для крупных собак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5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5 000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25 000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98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Вольер для мелких собак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10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2 500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25 000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98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Вольер для кошек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10 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4 000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40 000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98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Воздухоочиститель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25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2 990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74 750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98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Лоток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20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1 530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30 600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98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Лежак для животного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25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1 500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37 500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98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Переноска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5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2 336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11 680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98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Поводок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25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1 006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25 150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98125">
                <a:tc gridSpan="3"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1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ИТОГО:</a:t>
                      </a:r>
                      <a:endParaRPr sz="1400" b="1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1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398 936</a:t>
                      </a:r>
                      <a:endParaRPr sz="1400" b="1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pic>
        <p:nvPicPr>
          <p:cNvPr id="255" name="Google Shape;255;p40" descr="C:\Users\ADMIN\Downloads\Telegram Desktop\IMG_4633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72043" y="210990"/>
            <a:ext cx="873433" cy="8734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41"/>
          <p:cNvSpPr/>
          <p:nvPr/>
        </p:nvSpPr>
        <p:spPr>
          <a:xfrm>
            <a:off x="-15717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4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41"/>
          <p:cNvSpPr/>
          <p:nvPr/>
        </p:nvSpPr>
        <p:spPr>
          <a:xfrm>
            <a:off x="456826" y="132419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41"/>
          <p:cNvSpPr txBox="1">
            <a:spLocks noGrp="1"/>
          </p:cNvSpPr>
          <p:nvPr>
            <p:ph type="title"/>
          </p:nvPr>
        </p:nvSpPr>
        <p:spPr>
          <a:xfrm>
            <a:off x="456826" y="120144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БИЗНЕС-МОДЕЛЬ*</a:t>
            </a:r>
            <a:endParaRPr sz="3000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4" name="Google Shape;264;p4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4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4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4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41"/>
          <p:cNvSpPr txBox="1"/>
          <p:nvPr/>
        </p:nvSpPr>
        <p:spPr>
          <a:xfrm>
            <a:off x="678994" y="629750"/>
            <a:ext cx="7386838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" sz="1800" b="1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Инвестиции на открытие, руб.</a:t>
            </a:r>
            <a:endParaRPr sz="1800" b="1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aphicFrame>
        <p:nvGraphicFramePr>
          <p:cNvPr id="269" name="Google Shape;269;p41"/>
          <p:cNvGraphicFramePr/>
          <p:nvPr>
            <p:extLst>
              <p:ext uri="{D42A27DB-BD31-4B8C-83A1-F6EECF244321}">
                <p14:modId xmlns:p14="http://schemas.microsoft.com/office/powerpoint/2010/main" val="3037593765"/>
              </p:ext>
            </p:extLst>
          </p:nvPr>
        </p:nvGraphicFramePr>
        <p:xfrm>
          <a:off x="546598" y="1094446"/>
          <a:ext cx="8076350" cy="1551800"/>
        </p:xfrm>
        <a:graphic>
          <a:graphicData uri="http://schemas.openxmlformats.org/drawingml/2006/table">
            <a:tbl>
              <a:tblPr>
                <a:noFill/>
                <a:tableStyleId>{61825FBD-A369-416C-9C80-BD1BDD29BBAD}</a:tableStyleId>
              </a:tblPr>
              <a:tblGrid>
                <a:gridCol w="5547200"/>
                <a:gridCol w="2529150"/>
              </a:tblGrid>
              <a:tr h="19402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Наименование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Стоимость, руб.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20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Регистрация, включая получение всех разрешений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10 000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06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Вывеска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20 000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06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Рекламные материалы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30 000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06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Закупка оборудования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398 936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06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Прочее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15 000</a:t>
                      </a:r>
                      <a:endParaRPr sz="1400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6485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1" u="none" strike="noStrike" cap="none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ИТОГО</a:t>
                      </a:r>
                      <a:endParaRPr sz="1400" b="1" u="none" strike="noStrike" cap="none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b="1" dirty="0">
                          <a:solidFill>
                            <a:schemeClr val="dk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473 936</a:t>
                      </a:r>
                      <a:endParaRPr sz="1400" b="1" u="none" strike="noStrike" cap="none" dirty="0">
                        <a:solidFill>
                          <a:schemeClr val="dk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pic>
        <p:nvPicPr>
          <p:cNvPr id="270" name="Google Shape;270;p41" descr="https://pichold.ru/wp-content/uploads/2022/11/source-2.gi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95748" y="3128036"/>
            <a:ext cx="3007782" cy="1828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2"/>
          <p:cNvSpPr/>
          <p:nvPr/>
        </p:nvSpPr>
        <p:spPr>
          <a:xfrm>
            <a:off x="-15717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4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42"/>
          <p:cNvSpPr/>
          <p:nvPr/>
        </p:nvSpPr>
        <p:spPr>
          <a:xfrm>
            <a:off x="456826" y="132419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42"/>
          <p:cNvSpPr txBox="1">
            <a:spLocks noGrp="1"/>
          </p:cNvSpPr>
          <p:nvPr>
            <p:ph type="title"/>
          </p:nvPr>
        </p:nvSpPr>
        <p:spPr>
          <a:xfrm>
            <a:off x="456826" y="120144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БИЗНЕС-МОДЕЛЬ*</a:t>
            </a:r>
            <a:endParaRPr sz="3000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9" name="Google Shape;279;p4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4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4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4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42"/>
          <p:cNvSpPr txBox="1"/>
          <p:nvPr/>
        </p:nvSpPr>
        <p:spPr>
          <a:xfrm>
            <a:off x="546598" y="684342"/>
            <a:ext cx="821864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" sz="1800" b="1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Персонал и зарплатный фонд (ЗФ)</a:t>
            </a:r>
            <a:endParaRPr sz="1800" b="1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aphicFrame>
        <p:nvGraphicFramePr>
          <p:cNvPr id="284" name="Google Shape;284;p42"/>
          <p:cNvGraphicFramePr/>
          <p:nvPr>
            <p:extLst>
              <p:ext uri="{D42A27DB-BD31-4B8C-83A1-F6EECF244321}">
                <p14:modId xmlns:p14="http://schemas.microsoft.com/office/powerpoint/2010/main" val="2642901996"/>
              </p:ext>
            </p:extLst>
          </p:nvPr>
        </p:nvGraphicFramePr>
        <p:xfrm>
          <a:off x="551853" y="1129642"/>
          <a:ext cx="8098400" cy="2072640"/>
        </p:xfrm>
        <a:graphic>
          <a:graphicData uri="http://schemas.openxmlformats.org/drawingml/2006/table">
            <a:tbl>
              <a:tblPr>
                <a:noFill/>
                <a:tableStyleId>{61825FBD-A369-416C-9C80-BD1BDD29BBAD}</a:tableStyleId>
              </a:tblPr>
              <a:tblGrid>
                <a:gridCol w="2127025"/>
                <a:gridCol w="1762150"/>
                <a:gridCol w="2461775"/>
                <a:gridCol w="1747450"/>
              </a:tblGrid>
              <a:tr h="133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" sz="1500" u="none" strike="noStrike" cap="none" dirty="0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Наименование</a:t>
                      </a:r>
                      <a:endParaRPr sz="1500" u="none" strike="noStrike" cap="none" dirty="0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" sz="15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Количество (шт.)</a:t>
                      </a:r>
                      <a:endParaRPr sz="15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" sz="15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Заработная плата, руб.</a:t>
                      </a:r>
                      <a:endParaRPr sz="15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" sz="15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Стоимость, руб.</a:t>
                      </a:r>
                      <a:endParaRPr sz="15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3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" sz="15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Администратор</a:t>
                      </a:r>
                      <a:endParaRPr sz="15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" sz="15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</a:t>
                      </a:r>
                      <a:endParaRPr sz="15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" sz="1500" u="none" strike="noStrike" cap="none" dirty="0" smtClean="0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21 600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" sz="1000" u="none" strike="noStrike" cap="none" dirty="0" smtClean="0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(с отчислениями(13%)</a:t>
                      </a:r>
                      <a:r>
                        <a:rPr lang="ru" sz="1000" u="none" strike="noStrike" cap="none" baseline="0" dirty="0" smtClean="0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18 792)</a:t>
                      </a:r>
                      <a:endParaRPr sz="1000" u="none" strike="noStrike" cap="none" dirty="0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" sz="15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40 000</a:t>
                      </a:r>
                      <a:endParaRPr sz="15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" sz="15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Ветеринарный врач</a:t>
                      </a:r>
                      <a:endParaRPr sz="15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" sz="15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</a:t>
                      </a:r>
                      <a:endParaRPr sz="15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 u="none" strike="noStrike" cap="none" dirty="0" smtClean="0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27 500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ru-RU" sz="1000" u="none" strike="noStrike" cap="none" dirty="0" smtClean="0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(с отчислениями(13%)</a:t>
                      </a:r>
                      <a:r>
                        <a:rPr lang="ru-RU" sz="1000" u="none" strike="noStrike" cap="none" baseline="0" dirty="0" smtClean="0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23 925)</a:t>
                      </a:r>
                      <a:endParaRPr lang="ru-RU" sz="1000" u="none" strike="noStrike" cap="none" dirty="0" smtClean="0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24 500</a:t>
                      </a:r>
                      <a:endParaRPr sz="15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76149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" sz="1500" u="none" strike="noStrike" cap="none" dirty="0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Уборщица</a:t>
                      </a:r>
                      <a:endParaRPr sz="1500" u="none" strike="noStrike" cap="none" dirty="0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" sz="1500" u="none" strike="noStrike" cap="none" dirty="0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</a:t>
                      </a:r>
                      <a:endParaRPr sz="1500" u="none" strike="noStrike" cap="none" dirty="0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" sz="1500" u="none" strike="noStrike" cap="none" dirty="0" smtClean="0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20 000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000" u="none" strike="noStrike" cap="none" dirty="0" smtClean="0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(с отчислениями(13%)</a:t>
                      </a:r>
                      <a:r>
                        <a:rPr lang="ru-RU" sz="1000" u="none" strike="noStrike" cap="none" baseline="0" dirty="0" smtClean="0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17 400</a:t>
                      </a:r>
                      <a:r>
                        <a:rPr lang="ru-RU" sz="1600" u="none" strike="noStrike" cap="none" baseline="0" dirty="0" smtClean="0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)</a:t>
                      </a:r>
                      <a:endParaRPr lang="ru-RU" sz="1600" u="none" strike="noStrike" cap="none" dirty="0" smtClean="0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" sz="1500" u="none" strike="noStrike" cap="none" dirty="0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32 000</a:t>
                      </a:r>
                      <a:endParaRPr sz="1500" u="none" strike="noStrike" cap="none" dirty="0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713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" sz="15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Грумер</a:t>
                      </a:r>
                      <a:endParaRPr sz="15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" sz="15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</a:t>
                      </a:r>
                      <a:endParaRPr sz="15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" sz="1500" u="none" strike="noStrike" cap="none" dirty="0" smtClean="0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25 000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  <a:tabLst/>
                        <a:defRPr/>
                      </a:pPr>
                      <a:r>
                        <a:rPr lang="ru-RU" sz="1000" u="none" strike="noStrike" cap="none" dirty="0" smtClean="0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(с отчислениями(13%)</a:t>
                      </a:r>
                      <a:r>
                        <a:rPr lang="ru-RU" sz="1000" u="none" strike="noStrike" cap="none" baseline="0" dirty="0" smtClean="0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21 750)</a:t>
                      </a:r>
                      <a:endParaRPr lang="ru-RU" sz="1000" u="none" strike="noStrike" cap="none" dirty="0" smtClean="0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" sz="15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20 000</a:t>
                      </a:r>
                      <a:endParaRPr sz="15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88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" sz="1500" b="1" u="none" strike="noStrike" cap="none" dirty="0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ИТОГО</a:t>
                      </a:r>
                      <a:endParaRPr sz="1500" b="1" u="none" strike="noStrike" cap="none" dirty="0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u="none" strike="noStrike" cap="none" dirty="0" smtClean="0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6</a:t>
                      </a:r>
                      <a:endParaRPr sz="1500" u="none" strike="noStrike" cap="none" dirty="0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" sz="1500" u="none" strike="noStrike" cap="none" dirty="0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Х</a:t>
                      </a:r>
                      <a:endParaRPr sz="1500" u="none" strike="noStrike" cap="none" dirty="0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" sz="1500" b="1" u="none" strike="noStrike" cap="none" dirty="0" smtClean="0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135 700</a:t>
                      </a:r>
                      <a:endParaRPr sz="1500" b="1" u="none" strike="noStrike" cap="none" dirty="0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pic>
        <p:nvPicPr>
          <p:cNvPr id="285" name="Google Shape;285;p42" descr="C:\Users\ADMIN\Downloads\Telegram Desktop\@pngstiker_ry_11-02-11.31.55.png"/>
          <p:cNvPicPr preferRelativeResize="0"/>
          <p:nvPr/>
        </p:nvPicPr>
        <p:blipFill rotWithShape="1">
          <a:blip r:embed="rId3">
            <a:alphaModFix/>
          </a:blip>
          <a:srcRect l="15553" t="37988" r="50947" b="32192"/>
          <a:stretch/>
        </p:blipFill>
        <p:spPr>
          <a:xfrm>
            <a:off x="3857173" y="3458689"/>
            <a:ext cx="1597490" cy="14455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3"/>
          <p:cNvSpPr/>
          <p:nvPr/>
        </p:nvSpPr>
        <p:spPr>
          <a:xfrm>
            <a:off x="-15717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" name="Google Shape;291;p4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43"/>
          <p:cNvSpPr/>
          <p:nvPr/>
        </p:nvSpPr>
        <p:spPr>
          <a:xfrm>
            <a:off x="456826" y="132419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43"/>
          <p:cNvSpPr txBox="1">
            <a:spLocks noGrp="1"/>
          </p:cNvSpPr>
          <p:nvPr>
            <p:ph type="title"/>
          </p:nvPr>
        </p:nvSpPr>
        <p:spPr>
          <a:xfrm>
            <a:off x="456826" y="120144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БИЗНЕС-МОДЕЛЬ*</a:t>
            </a:r>
            <a:endParaRPr sz="3000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4" name="Google Shape;294;p4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5" name="Google Shape;295;p4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6" name="Google Shape;296;p4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" name="Google Shape;297;p4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8" name="Google Shape;298;p43"/>
          <p:cNvSpPr txBox="1"/>
          <p:nvPr/>
        </p:nvSpPr>
        <p:spPr>
          <a:xfrm>
            <a:off x="546598" y="657046"/>
            <a:ext cx="821864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" sz="1800" b="1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Ежемесячные затраты, руб.</a:t>
            </a:r>
            <a:endParaRPr sz="1800" b="1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aphicFrame>
        <p:nvGraphicFramePr>
          <p:cNvPr id="299" name="Google Shape;299;p43"/>
          <p:cNvGraphicFramePr/>
          <p:nvPr>
            <p:extLst>
              <p:ext uri="{D42A27DB-BD31-4B8C-83A1-F6EECF244321}">
                <p14:modId xmlns:p14="http://schemas.microsoft.com/office/powerpoint/2010/main" val="1253261251"/>
              </p:ext>
            </p:extLst>
          </p:nvPr>
        </p:nvGraphicFramePr>
        <p:xfrm>
          <a:off x="592796" y="1041224"/>
          <a:ext cx="8022325" cy="2159160"/>
        </p:xfrm>
        <a:graphic>
          <a:graphicData uri="http://schemas.openxmlformats.org/drawingml/2006/table">
            <a:tbl>
              <a:tblPr>
                <a:noFill/>
                <a:tableStyleId>{61825FBD-A369-416C-9C80-BD1BDD29BBAD}</a:tableStyleId>
              </a:tblPr>
              <a:tblGrid>
                <a:gridCol w="6429425"/>
                <a:gridCol w="1592900"/>
              </a:tblGrid>
              <a:tr h="252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" sz="1500" u="none" strike="noStrike" cap="none" dirty="0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Наименование</a:t>
                      </a:r>
                      <a:endParaRPr sz="1500" u="none" strike="noStrike" cap="none" dirty="0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" sz="15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Стоимость, руб.</a:t>
                      </a:r>
                      <a:endParaRPr sz="15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" sz="15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Аренда помещения</a:t>
                      </a:r>
                      <a:endParaRPr sz="15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" sz="15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80 000</a:t>
                      </a:r>
                      <a:endParaRPr sz="15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" sz="15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Коммунальные услуги</a:t>
                      </a:r>
                      <a:endParaRPr sz="15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10 000</a:t>
                      </a:r>
                      <a:endParaRPr sz="15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" sz="15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Заработная плата сотрудников</a:t>
                      </a:r>
                      <a:endParaRPr sz="15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" sz="1500" u="none" strike="noStrike" cap="none" dirty="0" smtClean="0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135 700</a:t>
                      </a:r>
                      <a:endParaRPr sz="1500" u="none" strike="noStrike" cap="none" dirty="0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10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" sz="15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Закупка кормов, препаратов и других расходных материалов</a:t>
                      </a:r>
                      <a:endParaRPr sz="15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" sz="15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6</a:t>
                      </a:r>
                      <a:r>
                        <a:rPr lang="ru" sz="1500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</a:t>
                      </a:r>
                      <a:r>
                        <a:rPr lang="ru" sz="15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000</a:t>
                      </a:r>
                      <a:endParaRPr sz="15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10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" sz="1500" u="none" strike="noStrike" cap="none" dirty="0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Расход бензина на автомобиль для транспортировки питомцев</a:t>
                      </a:r>
                      <a:endParaRPr sz="1500" u="none" strike="noStrike" cap="none" dirty="0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" sz="1500" u="none" strike="noStrike" cap="none" dirty="0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19 929</a:t>
                      </a:r>
                      <a:endParaRPr sz="1500" u="none" strike="noStrike" cap="none" dirty="0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10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u="none" strike="noStrike" cap="none" dirty="0" smtClean="0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Реклама(</a:t>
                      </a:r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Arial"/>
                          <a:cs typeface="Arial"/>
                          <a:sym typeface="Arial"/>
                        </a:rPr>
                        <a:t>тематические форумы, сообщества владельцев домашних животных</a:t>
                      </a:r>
                      <a:r>
                        <a:rPr lang="ru-RU" sz="1400" b="0" i="0" u="none" strike="noStrike" cap="none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Arial"/>
                          <a:cs typeface="Arial"/>
                          <a:sym typeface="Arial"/>
                        </a:rPr>
                        <a:t> и др.)</a:t>
                      </a:r>
                      <a:endParaRPr sz="1500" u="none" strike="noStrike" cap="none" dirty="0">
                        <a:solidFill>
                          <a:schemeClr val="lt2"/>
                        </a:solidFill>
                        <a:latin typeface="Century Gothic" panose="020B0502020202020204" pitchFamily="34" charset="0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u="none" strike="noStrike" cap="none" dirty="0" smtClean="0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30 000</a:t>
                      </a:r>
                      <a:endParaRPr sz="1500" u="none" strike="noStrike" cap="none" dirty="0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" sz="1500" b="1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ИТОГО:</a:t>
                      </a:r>
                      <a:endParaRPr sz="1500" b="1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ru" sz="1500" b="1" u="none" strike="noStrike" cap="none" dirty="0" smtClean="0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338</a:t>
                      </a:r>
                      <a:r>
                        <a:rPr lang="ru" sz="1500" b="1" u="none" strike="noStrike" cap="none" baseline="0" dirty="0" smtClean="0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6</a:t>
                      </a:r>
                      <a:r>
                        <a:rPr lang="ru" sz="1500" b="1" u="none" strike="noStrike" cap="none" dirty="0" smtClean="0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29</a:t>
                      </a:r>
                      <a:endParaRPr sz="1500" b="1" u="none" strike="noStrike" cap="none" dirty="0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pic>
        <p:nvPicPr>
          <p:cNvPr id="300" name="Google Shape;300;p43" descr="C:\Users\ADMIN\Downloads\Telegram Desktop\@pngstiker_ry_12-22-10.39.46.png"/>
          <p:cNvPicPr preferRelativeResize="0"/>
          <p:nvPr/>
        </p:nvPicPr>
        <p:blipFill rotWithShape="1">
          <a:blip r:embed="rId3">
            <a:alphaModFix/>
          </a:blip>
          <a:srcRect l="18357" t="27888" r="61556" b="58095"/>
          <a:stretch/>
        </p:blipFill>
        <p:spPr>
          <a:xfrm>
            <a:off x="7111549" y="168689"/>
            <a:ext cx="1345780" cy="9390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5"/>
          <p:cNvSpPr/>
          <p:nvPr/>
        </p:nvSpPr>
        <p:spPr>
          <a:xfrm>
            <a:off x="-15717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6" name="Google Shape;306;p4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45"/>
          <p:cNvSpPr/>
          <p:nvPr/>
        </p:nvSpPr>
        <p:spPr>
          <a:xfrm>
            <a:off x="456826" y="132419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45"/>
          <p:cNvSpPr txBox="1">
            <a:spLocks noGrp="1"/>
          </p:cNvSpPr>
          <p:nvPr>
            <p:ph type="title"/>
          </p:nvPr>
        </p:nvSpPr>
        <p:spPr>
          <a:xfrm>
            <a:off x="456826" y="120144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БИЗНЕС-МОДЕЛЬ*</a:t>
            </a:r>
            <a:endParaRPr sz="3000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9" name="Google Shape;309;p4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0" name="Google Shape;310;p4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1" name="Google Shape;311;p4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2" name="Google Shape;312;p4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13" name="Google Shape;313;p45" title="Points scored"/>
          <p:cNvPicPr preferRelativeResize="0"/>
          <p:nvPr/>
        </p:nvPicPr>
        <p:blipFill rotWithShape="1">
          <a:blip r:embed="rId3">
            <a:alphaModFix/>
          </a:blip>
          <a:srcRect r="37758"/>
          <a:stretch/>
        </p:blipFill>
        <p:spPr>
          <a:xfrm>
            <a:off x="5976867" y="116646"/>
            <a:ext cx="2675814" cy="2477661"/>
          </a:xfrm>
          <a:prstGeom prst="rect">
            <a:avLst/>
          </a:prstGeom>
          <a:noFill/>
          <a:ln>
            <a:noFill/>
          </a:ln>
          <a:effectLst>
            <a:outerShdw algn="bl" rotWithShape="0">
              <a:srgbClr val="000000"/>
            </a:outerShdw>
          </a:effectLst>
        </p:spPr>
      </p:pic>
      <p:sp>
        <p:nvSpPr>
          <p:cNvPr id="314" name="Google Shape;314;p45"/>
          <p:cNvSpPr txBox="1"/>
          <p:nvPr/>
        </p:nvSpPr>
        <p:spPr>
          <a:xfrm>
            <a:off x="6217347" y="2534477"/>
            <a:ext cx="247537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Пакет «Стандарт»</a:t>
            </a:r>
            <a:endParaRPr sz="14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Пакет «Всё включено»</a:t>
            </a:r>
            <a:endParaRPr sz="1400" b="0" i="0" u="none" strike="noStrike" cap="none">
              <a:solidFill>
                <a:schemeClr val="l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5" name="Google Shape;315;p45"/>
          <p:cNvSpPr txBox="1"/>
          <p:nvPr/>
        </p:nvSpPr>
        <p:spPr>
          <a:xfrm>
            <a:off x="1043051" y="3057697"/>
            <a:ext cx="7440000" cy="59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" sz="15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 пакет </a:t>
            </a:r>
            <a:r>
              <a:rPr lang="ru" sz="1500" b="1" i="0" u="sng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“Стандарт”</a:t>
            </a:r>
            <a:r>
              <a:rPr lang="ru" sz="15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входит: проживание питомца в обычном вольере (без системы видео/аудио наблюдения автоматических кормушек/поилок), питание, выгул;</a:t>
            </a:r>
            <a:endParaRPr sz="1500" b="0" i="0" u="none" strike="noStrike" cap="none">
              <a:solidFill>
                <a:schemeClr val="l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" sz="15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 пакет </a:t>
            </a:r>
            <a:r>
              <a:rPr lang="ru" sz="1500" b="1" i="0" u="sng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“Всё включено”</a:t>
            </a:r>
            <a:r>
              <a:rPr lang="ru" sz="15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входит: проживание питомца в вольере, оснащенном системой видео/аудио наблюдения, воздухоочистителем, питание, выгул, контроль ветеринаром, доставка питомца, дополнительные услуги грумера</a:t>
            </a:r>
            <a:r>
              <a:rPr lang="ru" sz="1200" b="0" i="0" u="none" strike="noStrike" cap="none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1200" b="0" i="0" u="none" strike="noStrike" cap="none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16" name="Google Shape;316;p45" descr="C:\Users\ADMIN\Downloads\Telegram Desktop\Instagram Pngs [BEAPANDA] (12)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24939" y="1068540"/>
            <a:ext cx="583042" cy="493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45" descr="C:\Users\ADMIN\Downloads\Telegram Desktop\project_20230321_0840056-01.png"/>
          <p:cNvPicPr preferRelativeResize="0"/>
          <p:nvPr/>
        </p:nvPicPr>
        <p:blipFill rotWithShape="1">
          <a:blip r:embed="rId5">
            <a:alphaModFix/>
          </a:blip>
          <a:srcRect l="16537" t="17403" r="9422" b="15917"/>
          <a:stretch/>
        </p:blipFill>
        <p:spPr>
          <a:xfrm>
            <a:off x="609021" y="3897942"/>
            <a:ext cx="528452" cy="475918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45"/>
          <p:cNvSpPr/>
          <p:nvPr/>
        </p:nvSpPr>
        <p:spPr>
          <a:xfrm>
            <a:off x="6270214" y="2634514"/>
            <a:ext cx="138925" cy="130629"/>
          </a:xfrm>
          <a:prstGeom prst="ellipse">
            <a:avLst/>
          </a:prstGeom>
          <a:solidFill>
            <a:srgbClr val="5CBB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45"/>
          <p:cNvSpPr/>
          <p:nvPr/>
        </p:nvSpPr>
        <p:spPr>
          <a:xfrm>
            <a:off x="6270213" y="2847363"/>
            <a:ext cx="138925" cy="130628"/>
          </a:xfrm>
          <a:prstGeom prst="ellipse">
            <a:avLst/>
          </a:prstGeom>
          <a:solidFill>
            <a:srgbClr val="0A7CC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0" name="Google Shape;320;p45" descr="C:\Users\ADMIN\Downloads\Telegram Desktop\Instagram Pngs [BEAPANDA] (12)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21566" y="1149302"/>
            <a:ext cx="583042" cy="49312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21" name="Google Shape;321;p45"/>
          <p:cNvGraphicFramePr/>
          <p:nvPr/>
        </p:nvGraphicFramePr>
        <p:xfrm>
          <a:off x="401718" y="1269993"/>
          <a:ext cx="5522300" cy="878555"/>
        </p:xfrm>
        <a:graphic>
          <a:graphicData uri="http://schemas.openxmlformats.org/drawingml/2006/table">
            <a:tbl>
              <a:tblPr>
                <a:noFill/>
                <a:tableStyleId>{61825FBD-A369-416C-9C80-BD1BDD29BBAD}</a:tableStyleId>
              </a:tblPr>
              <a:tblGrid>
                <a:gridCol w="1848650"/>
                <a:gridCol w="1673225"/>
                <a:gridCol w="573825"/>
                <a:gridCol w="1426600"/>
              </a:tblGrid>
              <a:tr h="238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Пакет “Стандарт”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Пакет “Всё включено”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4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Собаки от 1 до 5 кг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440 руб./сут.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850 руб./сут.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7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Собаки от 5 до 10 кг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640 руб./сут.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1 150 руб./сут.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Кошки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420 руб./сут.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830 руб./сут.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46"/>
          <p:cNvSpPr/>
          <p:nvPr/>
        </p:nvSpPr>
        <p:spPr>
          <a:xfrm>
            <a:off x="-15717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7" name="Google Shape;327;p4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46"/>
          <p:cNvSpPr/>
          <p:nvPr/>
        </p:nvSpPr>
        <p:spPr>
          <a:xfrm>
            <a:off x="456826" y="132419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46"/>
          <p:cNvSpPr txBox="1">
            <a:spLocks noGrp="1"/>
          </p:cNvSpPr>
          <p:nvPr>
            <p:ph type="title"/>
          </p:nvPr>
        </p:nvSpPr>
        <p:spPr>
          <a:xfrm>
            <a:off x="456826" y="120144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БИЗНЕС-МОДЕЛЬ*</a:t>
            </a:r>
            <a:endParaRPr sz="3000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0" name="Google Shape;330;p4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1" name="Google Shape;331;p4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2" name="Google Shape;332;p4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3" name="Google Shape;333;p4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4" name="Google Shape;334;p46"/>
          <p:cNvSpPr txBox="1"/>
          <p:nvPr/>
        </p:nvSpPr>
        <p:spPr>
          <a:xfrm>
            <a:off x="509363" y="689125"/>
            <a:ext cx="8386500" cy="415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" sz="1500" b="1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Доходы от услуг по передержки домашних животных, руб.</a:t>
            </a:r>
            <a:endParaRPr sz="1500" b="1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5" name="Google Shape;335;p46"/>
          <p:cNvSpPr txBox="1"/>
          <p:nvPr/>
        </p:nvSpPr>
        <p:spPr>
          <a:xfrm>
            <a:off x="546597" y="984675"/>
            <a:ext cx="8106083" cy="17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360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" sz="18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На основании результатов опроса, мы планируем принимать от 5 до 15 питомцев в сутки (в среднем 10). </a:t>
            </a:r>
            <a:endParaRPr sz="1800" b="0" i="0" u="none" strike="noStrike" cap="none">
              <a:solidFill>
                <a:schemeClr val="l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360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" sz="18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Например: 3 собаки от 1 до 5 кг по пакету “Стандарт”, 4 собаки от 5 до 10 кг по пакету “Всё включено”, 1 кошки по пакету “Стандарт” и  2 кошки по пакету “Всё включено”. Получается следующее: </a:t>
            </a:r>
            <a:endParaRPr sz="1800" b="0" i="0" u="none" strike="noStrike" cap="none">
              <a:solidFill>
                <a:schemeClr val="l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360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" sz="18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(3*440 )+(4*1 150)+(1*420)+(2*830) = 8 000 руб./сут.</a:t>
            </a:r>
            <a:endParaRPr sz="1800" b="0" i="0" u="none" strike="noStrike" cap="none">
              <a:solidFill>
                <a:schemeClr val="l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360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" sz="18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Основываясь на данном расчете, можно рассчитать примерный доход в месяц:</a:t>
            </a:r>
            <a:endParaRPr sz="1800" b="0" i="0" u="none" strike="noStrike" cap="none">
              <a:solidFill>
                <a:schemeClr val="l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360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" sz="18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8 000 руб.сут.(за 10 питомцев) * 30 дней = 240 000 руб/мес.</a:t>
            </a:r>
            <a:endParaRPr sz="1800" b="0" i="0" u="none" strike="noStrike" cap="none">
              <a:solidFill>
                <a:schemeClr val="l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200" b="0" i="0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36" name="Google Shape;336;p46" descr="C:\Users\ADMIN\Downloads\Telegram Desktop\project_20230807_0828059-01.png"/>
          <p:cNvPicPr preferRelativeResize="0"/>
          <p:nvPr/>
        </p:nvPicPr>
        <p:blipFill rotWithShape="1">
          <a:blip r:embed="rId3">
            <a:alphaModFix/>
          </a:blip>
          <a:srcRect t="12178" b="31901"/>
          <a:stretch/>
        </p:blipFill>
        <p:spPr>
          <a:xfrm>
            <a:off x="3321211" y="3892404"/>
            <a:ext cx="2181030" cy="12196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47"/>
          <p:cNvSpPr/>
          <p:nvPr/>
        </p:nvSpPr>
        <p:spPr>
          <a:xfrm>
            <a:off x="-15717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2" name="Google Shape;342;p4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47"/>
          <p:cNvSpPr/>
          <p:nvPr/>
        </p:nvSpPr>
        <p:spPr>
          <a:xfrm>
            <a:off x="456826" y="132419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47"/>
          <p:cNvSpPr txBox="1">
            <a:spLocks noGrp="1"/>
          </p:cNvSpPr>
          <p:nvPr>
            <p:ph type="title"/>
          </p:nvPr>
        </p:nvSpPr>
        <p:spPr>
          <a:xfrm>
            <a:off x="456826" y="120144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БИЗНЕС-МОДЕЛЬ*</a:t>
            </a:r>
            <a:endParaRPr sz="3000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5" name="Google Shape;345;p4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6" name="Google Shape;346;p4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7" name="Google Shape;347;p4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8" name="Google Shape;348;p4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9" name="Google Shape;349;p47"/>
          <p:cNvSpPr txBox="1"/>
          <p:nvPr/>
        </p:nvSpPr>
        <p:spPr>
          <a:xfrm>
            <a:off x="663738" y="677250"/>
            <a:ext cx="7720233" cy="415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" sz="1500" b="1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Дополнительные услуги</a:t>
            </a:r>
            <a:endParaRPr sz="1500" b="1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aphicFrame>
        <p:nvGraphicFramePr>
          <p:cNvPr id="350" name="Google Shape;350;p47"/>
          <p:cNvGraphicFramePr/>
          <p:nvPr/>
        </p:nvGraphicFramePr>
        <p:xfrm>
          <a:off x="546598" y="1092665"/>
          <a:ext cx="8110525" cy="2133600"/>
        </p:xfrm>
        <a:graphic>
          <a:graphicData uri="http://schemas.openxmlformats.org/drawingml/2006/table">
            <a:tbl>
              <a:tblPr>
                <a:noFill/>
                <a:tableStyleId>{61825FBD-A369-416C-9C80-BD1BDD29BBAD}</a:tableStyleId>
              </a:tblPr>
              <a:tblGrid>
                <a:gridCol w="4417300"/>
                <a:gridCol w="3693225"/>
              </a:tblGrid>
              <a:tr h="142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Наименование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Стоимость, руб.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075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Ветеринарное обследование (анализы/УЗИ/приём вет.врача)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1 250 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Повторный приём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650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Консультация вет.врача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500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Чипирование кошки/собаки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450/550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Ветеринарный паспорт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220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Услуги грумера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550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Доставка питомца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800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80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Покупка лечебного корма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 упак. - 371, 6 упак. - 950 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351" name="Google Shape;351;p47"/>
          <p:cNvSpPr txBox="1"/>
          <p:nvPr/>
        </p:nvSpPr>
        <p:spPr>
          <a:xfrm>
            <a:off x="502963" y="3166175"/>
            <a:ext cx="8197800" cy="8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360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Данные дополнительные услуги могут добавляться к пакету “Стандарт” и “Всё включено”, а также использоваться отдельно.</a:t>
            </a:r>
            <a:endParaRPr sz="1400" b="0" i="0" u="none" strike="noStrike" cap="none">
              <a:solidFill>
                <a:schemeClr val="l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360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 учетом того, что нашу гостиницу будут посещать в среднем 10 клиентов (4 из них по пакету “Стандарты” и 6 по “Всё включено”) дополнительно ветеринарное обследование могут пройти 2 питомца, от этого мы можем получать 2*1 250 =2 500 руб. в день.</a:t>
            </a:r>
            <a:endParaRPr sz="1400" b="0" i="0" u="none" strike="noStrike" cap="none">
              <a:solidFill>
                <a:schemeClr val="l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360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Услуги грумера могут дополнительно оказаться также 3 животным, от этого мы можем получить 3 *550 = 1 650 руб. в день.</a:t>
            </a:r>
            <a:endParaRPr sz="1400" b="0" i="0" u="none" strike="noStrike" cap="none">
              <a:solidFill>
                <a:schemeClr val="l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0"/>
          <p:cNvSpPr txBox="1">
            <a:spLocks noGrp="1"/>
          </p:cNvSpPr>
          <p:nvPr>
            <p:ph type="title"/>
          </p:nvPr>
        </p:nvSpPr>
        <p:spPr>
          <a:xfrm>
            <a:off x="456817" y="215847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Century Gothic"/>
                <a:ea typeface="Century Gothic"/>
                <a:cs typeface="Century Gothic"/>
                <a:sym typeface="Century Gothic"/>
              </a:rPr>
              <a:t>ТЕКУЩИЕ РЕЗУЛЬТАТЫ</a:t>
            </a:r>
            <a:endParaRPr b="1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7" name="Google Shape;357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8" name="Google Shape;358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9" name="Google Shape;359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0" name="Google Shape;360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1" name="Google Shape;361;p10"/>
          <p:cNvSpPr txBox="1">
            <a:spLocks noGrp="1"/>
          </p:cNvSpPr>
          <p:nvPr>
            <p:ph type="body" idx="1"/>
          </p:nvPr>
        </p:nvSpPr>
        <p:spPr>
          <a:xfrm>
            <a:off x="575398" y="1132166"/>
            <a:ext cx="7993200" cy="3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360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8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На данный момент наши результаты следующие:</a:t>
            </a:r>
            <a:endParaRPr sz="1800">
              <a:solidFill>
                <a:schemeClr val="l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817200" lvl="0" indent="-360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Century Gothic"/>
              <a:buChar char="●"/>
            </a:pPr>
            <a:r>
              <a:rPr lang="ru" sz="18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Сформирована команда;</a:t>
            </a:r>
            <a:endParaRPr sz="1800">
              <a:solidFill>
                <a:schemeClr val="l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817200" lvl="0" indent="-360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Century Gothic"/>
              <a:buChar char="●"/>
            </a:pPr>
            <a:r>
              <a:rPr lang="ru" sz="18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Разработана идея;</a:t>
            </a:r>
            <a:endParaRPr sz="1800">
              <a:solidFill>
                <a:schemeClr val="l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817200" lvl="0" indent="-360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Century Gothic"/>
              <a:buChar char="●"/>
            </a:pPr>
            <a:r>
              <a:rPr lang="ru" sz="18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Проведены опрос и интервью среди потенциальных клиентов;</a:t>
            </a:r>
            <a:endParaRPr sz="1800">
              <a:solidFill>
                <a:schemeClr val="l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817200" lvl="0" indent="-360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Century Gothic"/>
              <a:buChar char="●"/>
            </a:pPr>
            <a:r>
              <a:rPr lang="ru" sz="18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Проведено интервью с потенциальными конкурентами;</a:t>
            </a:r>
            <a:endParaRPr sz="1800">
              <a:solidFill>
                <a:schemeClr val="l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817200" lvl="0" indent="-360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Century Gothic"/>
              <a:buChar char="●"/>
            </a:pPr>
            <a:r>
              <a:rPr lang="ru" sz="18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Составлена бизнес-модель;</a:t>
            </a:r>
            <a:endParaRPr sz="1800">
              <a:solidFill>
                <a:schemeClr val="l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817200" lvl="0" indent="-360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Century Gothic"/>
              <a:buChar char="●"/>
            </a:pPr>
            <a:r>
              <a:rPr lang="ru" sz="18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Рассчитаны расходы и доходы;</a:t>
            </a:r>
            <a:endParaRPr sz="1800">
              <a:solidFill>
                <a:schemeClr val="l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817200" lvl="0" indent="-360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Century Gothic"/>
              <a:buChar char="●"/>
            </a:pPr>
            <a:r>
              <a:rPr lang="ru" sz="18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Определены пути развития проекта.</a:t>
            </a:r>
            <a:endParaRPr sz="1800">
              <a:solidFill>
                <a:schemeClr val="l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endParaRPr/>
          </a:p>
        </p:txBody>
      </p:sp>
      <p:pic>
        <p:nvPicPr>
          <p:cNvPr id="362" name="Google Shape;362;p10" descr="C:\Users\ADMIN\Downloads\Telegram Desktop\photo_2022-11-10_18-06-59.jpg"/>
          <p:cNvPicPr preferRelativeResize="0"/>
          <p:nvPr/>
        </p:nvPicPr>
        <p:blipFill rotWithShape="1">
          <a:blip r:embed="rId3">
            <a:alphaModFix/>
          </a:blip>
          <a:srcRect l="36835" t="10159" r="42039" b="72210"/>
          <a:stretch/>
        </p:blipFill>
        <p:spPr>
          <a:xfrm>
            <a:off x="7245645" y="3062125"/>
            <a:ext cx="1211684" cy="17976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11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КОМАНДА СТАРТАПА</a:t>
            </a:r>
            <a:endParaRPr sz="30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68" name="Google Shape;368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9" name="Google Shape;369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1" name="Google Shape;371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2" name="Google Shape;372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3" name="Google Shape;373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374" name="Google Shape;374;p11"/>
          <p:cNvGraphicFramePr/>
          <p:nvPr/>
        </p:nvGraphicFramePr>
        <p:xfrm>
          <a:off x="546597" y="878765"/>
          <a:ext cx="8106075" cy="3019044"/>
        </p:xfrm>
        <a:graphic>
          <a:graphicData uri="http://schemas.openxmlformats.org/drawingml/2006/table">
            <a:tbl>
              <a:tblPr>
                <a:noFill/>
                <a:tableStyleId>{61825FBD-A369-416C-9C80-BD1BDD29BBAD}</a:tableStyleId>
              </a:tblPr>
              <a:tblGrid>
                <a:gridCol w="4053025"/>
                <a:gridCol w="4053050"/>
              </a:tblGrid>
              <a:tr h="152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РОЛЬ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ФАМИЛИЯ ИМЯ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92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Лидер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Дячук Алина Евгеньевна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23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Спикер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Мельникова Александра Маратовна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81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Разработчик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Алесько Алеся Александровна, Соломина Кристина Сергеевна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5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Статистик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Диц Екатерина Викторовна, Богданов Юрий Дмитриевич 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23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Дизайнер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Гусакова Валентина Алексеевна,Дорошкевич Франческо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43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Маркетолог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Евстафьев Андрей Николаевич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43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Писарь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Биримжанова Дана Сансысбаевна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43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Продажник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Ерохина Алена Валерьевна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43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Фиксатор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Гарбуз Елена Александровна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365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Таймкипер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4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Яркина Валентина Викторовна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pic>
        <p:nvPicPr>
          <p:cNvPr id="375" name="Google Shape;375;p11" descr="C:\Users\ADMIN\Downloads\Telegram Desktop\IMG_4389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49175" y="1070629"/>
            <a:ext cx="275571" cy="275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11" descr="C:\Users\ADMIN\Downloads\Telegram Desktop\IMG_4405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2892939" y="1314450"/>
            <a:ext cx="248740" cy="248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11" descr="C:\Users\ADMIN\Downloads\Telegram Desktop\IMG_4406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43796" y="1635504"/>
            <a:ext cx="255752" cy="255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11" descr="C:\Users\ADMIN\Downloads\Telegram Desktop\IMG_4404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033124" y="2037141"/>
            <a:ext cx="242509" cy="242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11" descr="C:\Users\ADMIN\Downloads\Telegram Desktop\IMG_4398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004533" y="2422677"/>
            <a:ext cx="355879" cy="355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11" descr="C:\Users\ADMIN\Downloads\Telegram Desktop\IMG_4394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067037" y="2790778"/>
            <a:ext cx="293375" cy="29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11" descr="C:\Users\ADMIN\Downloads\Telegram Desktop\IMG_4403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927481" y="3043611"/>
            <a:ext cx="197265" cy="197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11" descr="C:\Users\ADMIN\Downloads\Telegram Desktop\IMG_4637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074677" y="3236992"/>
            <a:ext cx="265239" cy="265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11" descr="C:\Users\ADMIN\Downloads\Telegram Desktop\project_20230321_0834049-01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061411" y="3414908"/>
            <a:ext cx="261742" cy="261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11" descr="C:\Users\ADMIN\Downloads\Telegram Desktop\IMG_4400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097183" y="3655670"/>
            <a:ext cx="255914" cy="2559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2"/>
          <p:cNvSpPr txBox="1">
            <a:spLocks noGrp="1"/>
          </p:cNvSpPr>
          <p:nvPr>
            <p:ph type="title"/>
          </p:nvPr>
        </p:nvSpPr>
        <p:spPr>
          <a:xfrm>
            <a:off x="1151196" y="284607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ПЛАНЫ РАЗВИТИЯ</a:t>
            </a:r>
            <a:endParaRPr sz="28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90" name="Google Shape;390;p12"/>
          <p:cNvSpPr/>
          <p:nvPr/>
        </p:nvSpPr>
        <p:spPr>
          <a:xfrm>
            <a:off x="-16959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1" name="Google Shape;391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p12"/>
          <p:cNvSpPr/>
          <p:nvPr/>
        </p:nvSpPr>
        <p:spPr>
          <a:xfrm>
            <a:off x="456818" y="210164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3" name="Google Shape;393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28408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5" name="Google Shape;395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6" name="Google Shape;396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7" name="Google Shape;397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398" name="Google Shape;398;p12"/>
          <p:cNvGraphicFramePr/>
          <p:nvPr/>
        </p:nvGraphicFramePr>
        <p:xfrm>
          <a:off x="461534" y="1344896"/>
          <a:ext cx="8106100" cy="2925930"/>
        </p:xfrm>
        <a:graphic>
          <a:graphicData uri="http://schemas.openxmlformats.org/drawingml/2006/table">
            <a:tbl>
              <a:tblPr>
                <a:noFill/>
                <a:tableStyleId>{61825FBD-A369-416C-9C80-BD1BDD29BBAD}</a:tableStyleId>
              </a:tblPr>
              <a:tblGrid>
                <a:gridCol w="3596075"/>
                <a:gridCol w="1808000"/>
                <a:gridCol w="2702025"/>
              </a:tblGrid>
              <a:tr h="279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 b="1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ЧТО ДЕЛАЕМ</a:t>
                      </a:r>
                      <a:endParaRPr sz="1200" b="1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 b="1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СРОК</a:t>
                      </a:r>
                      <a:endParaRPr sz="1200" b="1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 b="1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ОТВЕТСТВЕННЫЙ</a:t>
                      </a:r>
                      <a:endParaRPr sz="1200" b="1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720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Поиск инвесторов</a:t>
                      </a:r>
                      <a:endParaRPr sz="12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Январь 2024 г. (2-3 недели)</a:t>
                      </a:r>
                      <a:endParaRPr sz="12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Диц Екатерина Викторовна, Богданов Юрий Дмитриевич, Биримжанов Дана Сансысбаевна</a:t>
                      </a:r>
                      <a:endParaRPr sz="12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Продвижение проекта (реклама, сайт)</a:t>
                      </a:r>
                      <a:endParaRPr sz="12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Январь-февраль 2024 г. (2-3 недели)</a:t>
                      </a:r>
                      <a:endParaRPr sz="12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Дячук Алина Евгеньевна</a:t>
                      </a:r>
                      <a:endParaRPr sz="12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Приобретение </a:t>
                      </a:r>
                      <a:r>
                        <a:rPr lang="ru" sz="1200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здания</a:t>
                      </a:r>
                      <a:r>
                        <a:rPr lang="ru" sz="12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в собственность</a:t>
                      </a:r>
                      <a:endParaRPr sz="12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Март-май 2024 г.</a:t>
                      </a:r>
                      <a:endParaRPr sz="12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Ерохина Алена Валерьевна</a:t>
                      </a:r>
                      <a:endParaRPr sz="12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597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Открытие филиалов</a:t>
                      </a:r>
                      <a:endParaRPr sz="12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Май-август 2024 г.</a:t>
                      </a:r>
                      <a:endParaRPr sz="12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chemeClr val="lt2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Гусакова Валентина Алексеевна, Доршкевич Франческо</a:t>
                      </a:r>
                      <a:endParaRPr sz="1200" u="none" strike="noStrike" cap="none">
                        <a:solidFill>
                          <a:schemeClr val="lt2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04" name="Google Shape;404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p13"/>
          <p:cNvSpPr/>
          <p:nvPr/>
        </p:nvSpPr>
        <p:spPr>
          <a:xfrm>
            <a:off x="456818" y="114467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6" name="Google Shape;406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188379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08" name="Google Shape;408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09" name="Google Shape;409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10" name="Google Shape;410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11" name="Google Shape;411;p13" descr="C:\Users\ADMIN\Downloads\Telegram Desktop\photo_2022-11-10_18-06-59.jpg"/>
          <p:cNvPicPr preferRelativeResize="0"/>
          <p:nvPr/>
        </p:nvPicPr>
        <p:blipFill rotWithShape="1">
          <a:blip r:embed="rId4">
            <a:alphaModFix/>
          </a:blip>
          <a:srcRect l="37909" t="30064" r="37437" b="51221"/>
          <a:stretch/>
        </p:blipFill>
        <p:spPr>
          <a:xfrm>
            <a:off x="651046" y="2417862"/>
            <a:ext cx="1690577" cy="22816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13" descr="C:\Users\ADMIN\Downloads\Telegram Desktop\35_20231020_222313_0034.png"/>
          <p:cNvPicPr preferRelativeResize="0"/>
          <p:nvPr/>
        </p:nvPicPr>
        <p:blipFill rotWithShape="1">
          <a:blip r:embed="rId5">
            <a:alphaModFix/>
          </a:blip>
          <a:srcRect l="10711" t="26584" r="4656" b="27515"/>
          <a:stretch/>
        </p:blipFill>
        <p:spPr>
          <a:xfrm>
            <a:off x="2264735" y="1148316"/>
            <a:ext cx="5837273" cy="2179676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13"/>
          <p:cNvSpPr txBox="1">
            <a:spLocks noGrp="1"/>
          </p:cNvSpPr>
          <p:nvPr>
            <p:ph type="body" idx="1"/>
          </p:nvPr>
        </p:nvSpPr>
        <p:spPr>
          <a:xfrm>
            <a:off x="2543044" y="1618481"/>
            <a:ext cx="5673687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2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Дячук Алина Евгеньевна</a:t>
            </a:r>
            <a:endParaRPr sz="2000">
              <a:solidFill>
                <a:schemeClr val="l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06400" lvl="0" indent="-2032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lang="ru" sz="2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Конт. телефон: +7-950-219-61-54</a:t>
            </a:r>
            <a:endParaRPr sz="2000">
              <a:solidFill>
                <a:schemeClr val="l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06400" lvl="0" indent="-2032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lang="ru" sz="2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Почта: ae.dyachuk2106@omgau.org</a:t>
            </a:r>
            <a:endParaRPr sz="2000">
              <a:solidFill>
                <a:schemeClr val="l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14" name="Google Shape;414;p13"/>
          <p:cNvSpPr txBox="1">
            <a:spLocks noGrp="1"/>
          </p:cNvSpPr>
          <p:nvPr>
            <p:ph type="title"/>
          </p:nvPr>
        </p:nvSpPr>
        <p:spPr>
          <a:xfrm>
            <a:off x="1144718" y="179485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b="1" u="sng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КОНТАКТЫ ЛИДЕРА</a:t>
            </a:r>
            <a:endParaRPr sz="3000" b="1" u="sng">
              <a:solidFill>
                <a:schemeClr val="l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1425</Words>
  <Application>Microsoft Office PowerPoint</Application>
  <PresentationFormat>Экран (16:9)</PresentationFormat>
  <Paragraphs>348</Paragraphs>
  <Slides>20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9" baseType="lpstr">
      <vt:lpstr>Arial</vt:lpstr>
      <vt:lpstr>Raleway SemiBold</vt:lpstr>
      <vt:lpstr>Calibri</vt:lpstr>
      <vt:lpstr>Helvetica Neue</vt:lpstr>
      <vt:lpstr>Raleway</vt:lpstr>
      <vt:lpstr>Times New Roman</vt:lpstr>
      <vt:lpstr>Century Gothic</vt:lpstr>
      <vt:lpstr>Simple Light</vt:lpstr>
      <vt:lpstr>Simple Light</vt:lpstr>
      <vt:lpstr>Зоогостиница  «Пушистое чудо»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КОНКУРЕНТЫ</vt:lpstr>
      <vt:lpstr>БИЗНЕС-МОДЕЛЬ*</vt:lpstr>
      <vt:lpstr>БИЗНЕС-МОДЕЛЬ*</vt:lpstr>
      <vt:lpstr>БИЗНЕС-МОДЕЛЬ*</vt:lpstr>
      <vt:lpstr>БИЗНЕС-МОДЕЛЬ*</vt:lpstr>
      <vt:lpstr>БИЗНЕС-МОДЕЛЬ*</vt:lpstr>
      <vt:lpstr>БИЗНЕС-МОДЕЛЬ*</vt:lpstr>
      <vt:lpstr>БИЗНЕС-МОДЕЛЬ*</vt:lpstr>
      <vt:lpstr>БИЗНЕС-МОДЕЛЬ*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Зоогостиница  «Пушистое чудо»</dc:title>
  <cp:lastModifiedBy>Пользователь</cp:lastModifiedBy>
  <cp:revision>4</cp:revision>
  <dcterms:modified xsi:type="dcterms:W3CDTF">2023-12-02T06:54:12Z</dcterms:modified>
</cp:coreProperties>
</file>