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57" r:id="rId2"/>
  </p:sldMasterIdLst>
  <p:notesMasterIdLst>
    <p:notesMasterId r:id="rId21"/>
  </p:notesMasterIdLst>
  <p:sldIdLst>
    <p:sldId id="256" r:id="rId3"/>
    <p:sldId id="257" r:id="rId4"/>
    <p:sldId id="258" r:id="rId5"/>
    <p:sldId id="284" r:id="rId6"/>
    <p:sldId id="275" r:id="rId7"/>
    <p:sldId id="269" r:id="rId8"/>
    <p:sldId id="270" r:id="rId9"/>
    <p:sldId id="271" r:id="rId10"/>
    <p:sldId id="285" r:id="rId11"/>
    <p:sldId id="283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73" r:id="rId20"/>
  </p:sldIdLst>
  <p:sldSz cx="9144000" cy="5143500" type="screen16x9"/>
  <p:notesSz cx="6858000" cy="9144000"/>
  <p:embeddedFontLst>
    <p:embeddedFont>
      <p:font typeface="Century Gothic" pitchFamily="34" charset="0"/>
      <p:regular r:id="rId22"/>
      <p:bold r:id="rId23"/>
      <p:italic r:id="rId24"/>
      <p:boldItalic r:id="rId25"/>
    </p:embeddedFont>
    <p:embeddedFont>
      <p:font typeface="Roboto Condensed" charset="0"/>
      <p:regular r:id="rId26"/>
      <p:bold r:id="rId27"/>
      <p:italic r:id="rId28"/>
      <p:boldItalic r:id="rId29"/>
    </p:embeddedFont>
    <p:embeddedFont>
      <p:font typeface="Roboto Condensed Light" charset="0"/>
      <p:regular r:id="rId30"/>
      <p:bold r:id="rId31"/>
      <p:italic r:id="rId32"/>
      <p:boldItalic r:id="rId33"/>
    </p:embeddedFont>
    <p:embeddedFont>
      <p:font typeface="Arvo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iNGbVNo/AJC6Dbi7ybDUaHbqCt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62FC"/>
    <a:srgbClr val="A177A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B18BAEA3-2590-4430-8640-623D126093F1}">
  <a:tblStyle styleId="{B18BAEA3-2590-4430-8640-623D126093F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734B54-E25E-4A96-8510-F71B0AE2404C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0F0F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0F0F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0F0F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0F0F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0F0F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0F0F0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DEBEE"/>
          </a:solidFill>
        </a:fill>
      </a:tcStyle>
    </a:wholeTbl>
    <a:band1H>
      <a:tcTxStyle/>
      <a:tcStyle>
        <a:tcBdr/>
        <a:fill>
          <a:solidFill>
            <a:srgbClr val="DAD4D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AD4D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0F0F0"/>
      </a:tcTxStyle>
      <a:tcStyle>
        <a:tcBdr/>
        <a:fill>
          <a:solidFill>
            <a:srgbClr val="4285F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0F0F0"/>
      </a:tcTxStyle>
      <a:tcStyle>
        <a:tcBdr/>
        <a:fill>
          <a:solidFill>
            <a:srgbClr val="4285F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0F0F0"/>
      </a:tcTxStyle>
      <a:tcStyle>
        <a:tcBdr>
          <a:top>
            <a:ln w="38100" cap="flat" cmpd="sng">
              <a:solidFill>
                <a:srgbClr val="F0F0F0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285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0F0F0"/>
      </a:tcTxStyle>
      <a:tcStyle>
        <a:tcBdr>
          <a:bottom>
            <a:ln w="38100" cap="flat" cmpd="sng">
              <a:solidFill>
                <a:srgbClr val="F0F0F0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285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484" autoAdjust="0"/>
  </p:normalViewPr>
  <p:slideViewPr>
    <p:cSldViewPr>
      <p:cViewPr>
        <p:scale>
          <a:sx n="100" d="100"/>
          <a:sy n="100" d="100"/>
        </p:scale>
        <p:origin x="-618" y="-2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25433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1a8a4b5d835_7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g1a8a4b5d835_7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g1a8a4b5d835_7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a8a4b5d835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a8a4b5d835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a8a4b5d835_7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1a8a4b5d835_7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9db45750f1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9db45750f1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9db45750f1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9db45750f1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1abf7de085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1abf7de085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/>
            </a:r>
            <a:br>
              <a:rPr lang="ru-RU"/>
            </a:b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9db45750f1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9db45750f1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a8a4b5d835_15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g1a8a4b5d835_15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g1a8a4b5d835_15_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9db45750f1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9db45750f1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9db45750f1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9db45750f1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9db45750f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9db45750f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9db45750f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29db45750f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9db45750f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9db45750f1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9db45750f1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29db45750f1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9db45750f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9db45750f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9db45750f1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9db45750f1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9db45750f1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29db45750f1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9db45750f1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9db45750f1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16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16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6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16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7" cy="6522736"/>
          </a:xfrm>
        </p:grpSpPr>
        <p:sp>
          <p:nvSpPr>
            <p:cNvPr id="15" name="Google Shape;15;p16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16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16"/>
          <p:cNvGrpSpPr/>
          <p:nvPr/>
        </p:nvGrpSpPr>
        <p:grpSpPr>
          <a:xfrm>
            <a:off x="3677236" y="4278349"/>
            <a:ext cx="5480828" cy="432996"/>
            <a:chOff x="5582265" y="4646738"/>
            <a:chExt cx="5480828" cy="432996"/>
          </a:xfrm>
        </p:grpSpPr>
        <p:sp>
          <p:nvSpPr>
            <p:cNvPr id="18" name="Google Shape;18;p16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" name="Google Shape;19;p16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16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6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2" name="Google Shape;22;p16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17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25" name="Google Shape;25;p17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26" name="Google Shape;26;p17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27" name="Google Shape;27;p17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28" name="Google Shape;28;p17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29" name="Google Shape;29;p17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30" name="Google Shape;30;p17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31" name="Google Shape;31;p17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32" name="Google Shape;32;p17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3" name="Google Shape;33;p17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" name="Google Shape;34;p17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5" name="Google Shape;35;p17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17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" name="Google Shape;37;p17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8" name="Google Shape;38;p17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17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0" name="Google Shape;40;p17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1 column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18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46" name="Google Shape;46;p18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" name="Google Shape;47;p18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48" name="Google Shape;48;p18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18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" name="Google Shape;50;p18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51" name="Google Shape;51;p18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18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3" name="Google Shape;53;p18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54" name="Google Shape;54;p18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55" name="Google Shape;55;p18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56" name="Google Shape;56;p18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57" name="Google Shape;57;p18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58" name="Google Shape;58;p18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59" name="Google Shape;59;p18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0" name="Google Shape;60;p18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sp>
        <p:nvSpPr>
          <p:cNvPr id="61" name="Google Shape;61;p18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2pPr>
            <a:lvl3pPr marL="1371600" lvl="2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3pPr>
            <a:lvl4pPr marL="1828800" lvl="3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4pPr>
            <a:lvl5pPr marL="2286000" lvl="4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5pPr>
            <a:lvl6pPr marL="2743200" lvl="5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6pPr>
            <a:lvl7pPr marL="3200400" lvl="6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7pPr>
            <a:lvl8pPr marL="3657600" lvl="7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8pPr>
            <a:lvl9pPr marL="4114800" lvl="8" indent="-3810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9"/>
          <p:cNvGrpSpPr/>
          <p:nvPr/>
        </p:nvGrpSpPr>
        <p:grpSpPr>
          <a:xfrm rot="10800000">
            <a:off x="-8" y="-2"/>
            <a:ext cx="2202830" cy="670795"/>
            <a:chOff x="5575242" y="4472723"/>
            <a:chExt cx="2202830" cy="670795"/>
          </a:xfrm>
        </p:grpSpPr>
        <p:sp>
          <p:nvSpPr>
            <p:cNvPr id="66" name="Google Shape;66;p19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7" name="Google Shape;67;p19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68" name="Google Shape;68;p19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19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" name="Google Shape;70;p19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71" name="Google Shape;71;p19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19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3" name="Google Shape;73;p19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74" name="Google Shape;74;p19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" name="Google Shape;75;p19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76" name="Google Shape;76;p19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19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" name="Google Shape;78;p19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79" name="Google Shape;79;p19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19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3 columns">
  <p:cSld name="TITLE_AND_TWO_COLUMNS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20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84" name="Google Shape;84;p20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5" name="Google Shape;85;p20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6" name="Google Shape;86;p20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7" name="Google Shape;87;p20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8" name="Google Shape;88;p20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9" name="Google Shape;89;p20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90" name="Google Shape;90;p20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1" name="Google Shape;91;p20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92" name="Google Shape;92;p2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3" name="Google Shape;93;p2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4" name="Google Shape;94;p2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2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6" name="Google Shape;96;p2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7" name="Google Shape;97;p2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2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870450" y="1545076"/>
            <a:ext cx="2247900" cy="27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2"/>
          </p:nvPr>
        </p:nvSpPr>
        <p:spPr>
          <a:xfrm>
            <a:off x="3233637" y="1545076"/>
            <a:ext cx="2247900" cy="27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3"/>
          </p:nvPr>
        </p:nvSpPr>
        <p:spPr>
          <a:xfrm>
            <a:off x="5540650" y="1545076"/>
            <a:ext cx="2247900" cy="27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21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106" name="Google Shape;106;p21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107" name="Google Shape;107;p21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108" name="Google Shape;108;p21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09" name="Google Shape;109;p21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110" name="Google Shape;110;p21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111" name="Google Shape;111;p21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12" name="Google Shape;112;p21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113" name="Google Shape;113;p21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14" name="Google Shape;114;p21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5" name="Google Shape;115;p21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16" name="Google Shape;116;p21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21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8" name="Google Shape;118;p21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19" name="Google Shape;119;p21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21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TITLE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25" name="Google Shape;125;p2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6" name="Google Shape;126;p2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28" name="Google Shape;128;p22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129" name="Google Shape;129;p22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30" name="Google Shape;130;p2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31" name="Google Shape;131;p22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32" name="Google Shape;132;p22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3" name="Google Shape;133;p22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34" name="Google Shape;134;p22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22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6" name="Google Shape;136;p22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37" name="Google Shape;137;p22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22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39" name="Google Shape;139;p22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>
  <p:cSld name="TITLE_2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g1a7f4e04d53_0_249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144" name="Google Shape;144;g1a7f4e04d53_0_24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g1a7f4e04d53_0_249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46" name="Google Shape;146;g1a7f4e04d53_0_249"/>
          <p:cNvSpPr txBox="1">
            <a:spLocks noGrp="1"/>
          </p:cNvSpPr>
          <p:nvPr>
            <p:ph type="ctrTitle"/>
          </p:nvPr>
        </p:nvSpPr>
        <p:spPr>
          <a:xfrm>
            <a:off x="866216" y="1574800"/>
            <a:ext cx="6619200" cy="20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Century Gothic"/>
              <a:buNone/>
              <a:defRPr sz="4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1a7f4e04d53_0_249"/>
          <p:cNvSpPr txBox="1">
            <a:spLocks noGrp="1"/>
          </p:cNvSpPr>
          <p:nvPr>
            <p:ph type="subTitle" idx="1"/>
          </p:nvPr>
        </p:nvSpPr>
        <p:spPr>
          <a:xfrm>
            <a:off x="866216" y="3583035"/>
            <a:ext cx="6619200" cy="6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cap="none">
                <a:solidFill>
                  <a:srgbClr val="EE52A4"/>
                </a:solidFill>
              </a:defRPr>
            </a:lvl1pPr>
            <a:lvl2pPr lvl="1" algn="ctr" rtl="0">
              <a:spcBef>
                <a:spcPts val="80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g1a7f4e04d53_0_249"/>
          <p:cNvSpPr txBox="1">
            <a:spLocks noGrp="1"/>
          </p:cNvSpPr>
          <p:nvPr>
            <p:ph type="dt" idx="10"/>
          </p:nvPr>
        </p:nvSpPr>
        <p:spPr>
          <a:xfrm rot="5400000">
            <a:off x="7619162" y="1344243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b="0" i="0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49" name="Google Shape;149;g1a7f4e04d53_0_249"/>
          <p:cNvSpPr txBox="1">
            <a:spLocks noGrp="1"/>
          </p:cNvSpPr>
          <p:nvPr>
            <p:ph type="ftr" idx="11"/>
          </p:nvPr>
        </p:nvSpPr>
        <p:spPr>
          <a:xfrm rot="5400000">
            <a:off x="6713905" y="2420951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b="0" i="0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50" name="Google Shape;150;g1a7f4e04d53_0_249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1a7f4e04d53_0_249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g1a7f4e04d53_0_544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171" name="Google Shape;171;g1a7f4e04d53_0_54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g1a7f4e04d53_0_544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73" name="Google Shape;173;g1a7f4e04d53_0_544"/>
          <p:cNvSpPr txBox="1">
            <a:spLocks noGrp="1"/>
          </p:cNvSpPr>
          <p:nvPr>
            <p:ph type="ctrTitle"/>
          </p:nvPr>
        </p:nvSpPr>
        <p:spPr>
          <a:xfrm>
            <a:off x="866216" y="1574800"/>
            <a:ext cx="6619200" cy="20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Century Gothic"/>
              <a:buNone/>
              <a:defRPr sz="4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g1a7f4e04d53_0_544"/>
          <p:cNvSpPr txBox="1">
            <a:spLocks noGrp="1"/>
          </p:cNvSpPr>
          <p:nvPr>
            <p:ph type="subTitle" idx="1"/>
          </p:nvPr>
        </p:nvSpPr>
        <p:spPr>
          <a:xfrm>
            <a:off x="866216" y="3583035"/>
            <a:ext cx="6619200" cy="6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cap="none">
                <a:solidFill>
                  <a:srgbClr val="EE52A4"/>
                </a:solidFill>
              </a:defRPr>
            </a:lvl1pPr>
            <a:lvl2pPr lvl="1" algn="ctr" rtl="0">
              <a:spcBef>
                <a:spcPts val="80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80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g1a7f4e04d53_0_544"/>
          <p:cNvSpPr txBox="1">
            <a:spLocks noGrp="1"/>
          </p:cNvSpPr>
          <p:nvPr>
            <p:ph type="dt" idx="10"/>
          </p:nvPr>
        </p:nvSpPr>
        <p:spPr>
          <a:xfrm rot="5400000">
            <a:off x="7619162" y="1344243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g1a7f4e04d53_0_544"/>
          <p:cNvSpPr txBox="1">
            <a:spLocks noGrp="1"/>
          </p:cNvSpPr>
          <p:nvPr>
            <p:ph type="ftr" idx="11"/>
          </p:nvPr>
        </p:nvSpPr>
        <p:spPr>
          <a:xfrm rot="5400000">
            <a:off x="6713905" y="2420951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g1a7f4e04d53_0_544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1a7f4e04d53_0_544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g1a7f4e04d53_0_560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187" name="Google Shape;187;g1a7f4e04d53_0_56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g1a7f4e04d53_0_56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g1a7f4e04d53_0_56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g1a7f4e04d53_0_56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g1a7f4e04d53_0_56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g1a7f4e04d53_0_56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g1a7f4e04d53_0_560"/>
            <p:cNvSpPr/>
            <p:nvPr/>
          </p:nvSpPr>
          <p:spPr>
            <a:xfrm>
              <a:off x="7289800" y="402165"/>
              <a:ext cx="4479000" cy="605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g1a7f4e04d53_0_560"/>
            <p:cNvSpPr/>
            <p:nvPr/>
          </p:nvSpPr>
          <p:spPr>
            <a:xfrm rot="-5400000">
              <a:off x="3787243" y="2801717"/>
              <a:ext cx="6053675" cy="12545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5" name="Google Shape;195;g1a7f4e04d53_0_560"/>
            <p:cNvSpPr/>
            <p:nvPr/>
          </p:nvSpPr>
          <p:spPr>
            <a:xfrm rot="-5677505">
              <a:off x="4698346" y="1826074"/>
              <a:ext cx="3299419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g1a7f4e04d53_0_560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97" name="Google Shape;197;g1a7f4e04d53_0_560"/>
          <p:cNvSpPr txBox="1">
            <a:spLocks noGrp="1"/>
          </p:cNvSpPr>
          <p:nvPr>
            <p:ph type="title"/>
          </p:nvPr>
        </p:nvSpPr>
        <p:spPr>
          <a:xfrm>
            <a:off x="866215" y="2008234"/>
            <a:ext cx="3263100" cy="17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Gothic"/>
              <a:buNone/>
              <a:defRPr sz="3000" b="0" cap="none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g1a7f4e04d53_0_560"/>
          <p:cNvSpPr txBox="1">
            <a:spLocks noGrp="1"/>
          </p:cNvSpPr>
          <p:nvPr>
            <p:ph type="body" idx="1"/>
          </p:nvPr>
        </p:nvSpPr>
        <p:spPr>
          <a:xfrm>
            <a:off x="5171669" y="2008233"/>
            <a:ext cx="2818200" cy="17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cap="none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g1a7f4e04d53_0_560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g1a7f4e04d53_0_560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g1a7f4e04d53_0_560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1a7f4e04d53_0_560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Два объекта" type="twoObj">
  <p:cSld name="TWO_OBJECTS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a7f4e04d53_0_578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g1a7f4e04d53_0_578"/>
          <p:cNvSpPr txBox="1">
            <a:spLocks noGrp="1"/>
          </p:cNvSpPr>
          <p:nvPr>
            <p:ph type="body" idx="1"/>
          </p:nvPr>
        </p:nvSpPr>
        <p:spPr>
          <a:xfrm>
            <a:off x="866215" y="1952625"/>
            <a:ext cx="3618900" cy="25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1pPr>
            <a:lvl2pPr marL="914400" lvl="1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2pPr>
            <a:lvl3pPr marL="1371600" lvl="2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3pPr>
            <a:lvl4pPr marL="1828800" lvl="3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4pPr>
            <a:lvl5pPr marL="2286000" lvl="4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5pPr>
            <a:lvl6pPr marL="2743200" lvl="5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6pPr>
            <a:lvl7pPr marL="3200400" lvl="6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7pPr>
            <a:lvl8pPr marL="3657600" lvl="7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8pPr>
            <a:lvl9pPr marL="4114800" lvl="8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9pPr>
          </a:lstStyle>
          <a:p>
            <a:endParaRPr/>
          </a:p>
        </p:txBody>
      </p:sp>
      <p:sp>
        <p:nvSpPr>
          <p:cNvPr id="206" name="Google Shape;206;g1a7f4e04d53_0_578"/>
          <p:cNvSpPr txBox="1">
            <a:spLocks noGrp="1"/>
          </p:cNvSpPr>
          <p:nvPr>
            <p:ph type="body" idx="2"/>
          </p:nvPr>
        </p:nvSpPr>
        <p:spPr>
          <a:xfrm>
            <a:off x="4656534" y="1952625"/>
            <a:ext cx="3618900" cy="25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1pPr>
            <a:lvl2pPr marL="914400" lvl="1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2pPr>
            <a:lvl3pPr marL="1371600" lvl="2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3pPr>
            <a:lvl4pPr marL="1828800" lvl="3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4pPr>
            <a:lvl5pPr marL="2286000" lvl="4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5pPr>
            <a:lvl6pPr marL="2743200" lvl="5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6pPr>
            <a:lvl7pPr marL="3200400" lvl="6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7pPr>
            <a:lvl8pPr marL="3657600" lvl="7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8pPr>
            <a:lvl9pPr marL="4114800" lvl="8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9pPr>
          </a:lstStyle>
          <a:p>
            <a:endParaRPr/>
          </a:p>
        </p:txBody>
      </p:sp>
      <p:sp>
        <p:nvSpPr>
          <p:cNvPr id="207" name="Google Shape;207;g1a7f4e04d53_0_578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g1a7f4e04d53_0_578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g1a7f4e04d53_0_578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a7f4e04d53_0_585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g1a7f4e04d53_0_585"/>
          <p:cNvSpPr txBox="1">
            <a:spLocks noGrp="1"/>
          </p:cNvSpPr>
          <p:nvPr>
            <p:ph type="body" idx="1"/>
          </p:nvPr>
        </p:nvSpPr>
        <p:spPr>
          <a:xfrm>
            <a:off x="866215" y="1952625"/>
            <a:ext cx="36189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400"/>
              <a:buNone/>
              <a:defRPr sz="1800" b="0">
                <a:solidFill>
                  <a:schemeClr val="accent1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 b="1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9pPr>
          </a:lstStyle>
          <a:p>
            <a:endParaRPr/>
          </a:p>
        </p:txBody>
      </p:sp>
      <p:sp>
        <p:nvSpPr>
          <p:cNvPr id="213" name="Google Shape;213;g1a7f4e04d53_0_585"/>
          <p:cNvSpPr txBox="1">
            <a:spLocks noGrp="1"/>
          </p:cNvSpPr>
          <p:nvPr>
            <p:ph type="body" idx="2"/>
          </p:nvPr>
        </p:nvSpPr>
        <p:spPr>
          <a:xfrm>
            <a:off x="866215" y="2384821"/>
            <a:ext cx="3618900" cy="21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1pPr>
            <a:lvl2pPr marL="914400" lvl="1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2pPr>
            <a:lvl3pPr marL="1371600" lvl="2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3pPr>
            <a:lvl4pPr marL="1828800" lvl="3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4pPr>
            <a:lvl5pPr marL="2286000" lvl="4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5pPr>
            <a:lvl6pPr marL="2743200" lvl="5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6pPr>
            <a:lvl7pPr marL="3200400" lvl="6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7pPr>
            <a:lvl8pPr marL="3657600" lvl="7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8pPr>
            <a:lvl9pPr marL="4114800" lvl="8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9pPr>
          </a:lstStyle>
          <a:p>
            <a:endParaRPr/>
          </a:p>
        </p:txBody>
      </p:sp>
      <p:sp>
        <p:nvSpPr>
          <p:cNvPr id="214" name="Google Shape;214;g1a7f4e04d53_0_585"/>
          <p:cNvSpPr txBox="1">
            <a:spLocks noGrp="1"/>
          </p:cNvSpPr>
          <p:nvPr>
            <p:ph type="body" idx="3"/>
          </p:nvPr>
        </p:nvSpPr>
        <p:spPr>
          <a:xfrm>
            <a:off x="4656534" y="1952625"/>
            <a:ext cx="36189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400"/>
              <a:buNone/>
              <a:defRPr sz="1800" b="0">
                <a:solidFill>
                  <a:schemeClr val="accent1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 b="1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9pPr>
          </a:lstStyle>
          <a:p>
            <a:endParaRPr/>
          </a:p>
        </p:txBody>
      </p:sp>
      <p:sp>
        <p:nvSpPr>
          <p:cNvPr id="215" name="Google Shape;215;g1a7f4e04d53_0_585"/>
          <p:cNvSpPr txBox="1">
            <a:spLocks noGrp="1"/>
          </p:cNvSpPr>
          <p:nvPr>
            <p:ph type="body" idx="4"/>
          </p:nvPr>
        </p:nvSpPr>
        <p:spPr>
          <a:xfrm>
            <a:off x="4656534" y="2384821"/>
            <a:ext cx="3618900" cy="21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 sz="1400"/>
            </a:lvl1pPr>
            <a:lvl2pPr marL="914400" lvl="1" indent="-292100" algn="l" rtl="0">
              <a:spcBef>
                <a:spcPts val="800"/>
              </a:spcBef>
              <a:spcAft>
                <a:spcPts val="0"/>
              </a:spcAft>
              <a:buSzPts val="1000"/>
              <a:buChar char="►"/>
              <a:defRPr sz="1200"/>
            </a:lvl2pPr>
            <a:lvl3pPr marL="1371600" lvl="2" indent="-279400" algn="l" rtl="0">
              <a:spcBef>
                <a:spcPts val="800"/>
              </a:spcBef>
              <a:spcAft>
                <a:spcPts val="0"/>
              </a:spcAft>
              <a:buSzPts val="800"/>
              <a:buChar char="►"/>
              <a:defRPr sz="1100"/>
            </a:lvl3pPr>
            <a:lvl4pPr marL="1828800" lvl="3" indent="-273050" algn="l" rtl="0">
              <a:spcBef>
                <a:spcPts val="800"/>
              </a:spcBef>
              <a:spcAft>
                <a:spcPts val="0"/>
              </a:spcAft>
              <a:buSzPts val="700"/>
              <a:buChar char="►"/>
              <a:defRPr sz="900"/>
            </a:lvl4pPr>
            <a:lvl5pPr marL="2286000" lvl="4" indent="-273050" algn="l" rtl="0">
              <a:spcBef>
                <a:spcPts val="800"/>
              </a:spcBef>
              <a:spcAft>
                <a:spcPts val="0"/>
              </a:spcAft>
              <a:buSzPts val="700"/>
              <a:buChar char="►"/>
              <a:defRPr sz="900"/>
            </a:lvl5pPr>
            <a:lvl6pPr marL="2743200" lvl="5" indent="-273050" algn="l" rtl="0">
              <a:spcBef>
                <a:spcPts val="800"/>
              </a:spcBef>
              <a:spcAft>
                <a:spcPts val="0"/>
              </a:spcAft>
              <a:buSzPts val="700"/>
              <a:buChar char="►"/>
              <a:defRPr sz="900"/>
            </a:lvl6pPr>
            <a:lvl7pPr marL="3200400" lvl="6" indent="-273050" algn="l" rtl="0">
              <a:spcBef>
                <a:spcPts val="800"/>
              </a:spcBef>
              <a:spcAft>
                <a:spcPts val="0"/>
              </a:spcAft>
              <a:buSzPts val="700"/>
              <a:buChar char="►"/>
              <a:defRPr sz="900"/>
            </a:lvl7pPr>
            <a:lvl8pPr marL="3657600" lvl="7" indent="-273050" algn="l" rtl="0">
              <a:spcBef>
                <a:spcPts val="800"/>
              </a:spcBef>
              <a:spcAft>
                <a:spcPts val="0"/>
              </a:spcAft>
              <a:buSzPts val="700"/>
              <a:buChar char="►"/>
              <a:defRPr sz="900"/>
            </a:lvl8pPr>
            <a:lvl9pPr marL="4114800" lvl="8" indent="-273050" algn="l" rtl="0">
              <a:spcBef>
                <a:spcPts val="800"/>
              </a:spcBef>
              <a:spcAft>
                <a:spcPts val="0"/>
              </a:spcAft>
              <a:buSzPts val="700"/>
              <a:buChar char="►"/>
              <a:defRPr sz="900"/>
            </a:lvl9pPr>
          </a:lstStyle>
          <a:p>
            <a:endParaRPr/>
          </a:p>
        </p:txBody>
      </p:sp>
      <p:sp>
        <p:nvSpPr>
          <p:cNvPr id="216" name="Google Shape;216;g1a7f4e04d53_0_585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g1a7f4e04d53_0_585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g1a7f4e04d53_0_585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олько заголовок" type="titleOnly">
  <p:cSld name="TITLE_ONLY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a7f4e04d53_0_594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g1a7f4e04d53_0_594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g1a7f4e04d53_0_594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g1a7f4e04d53_0_594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a7f4e04d53_0_599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g1a7f4e04d53_0_599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g1a7f4e04d53_0_599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1a7f4e04d53_0_599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g1a7f4e04d53_0_604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231" name="Google Shape;231;g1a7f4e04d53_0_60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g1a7f4e04d53_0_60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g1a7f4e04d53_0_60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g1a7f4e04d53_0_60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g1a7f4e04d53_0_60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g1a7f4e04d53_0_60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g1a7f4e04d53_0_604"/>
            <p:cNvSpPr/>
            <p:nvPr/>
          </p:nvSpPr>
          <p:spPr>
            <a:xfrm>
              <a:off x="5713412" y="402165"/>
              <a:ext cx="6055200" cy="605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g1a7f4e04d53_0_604"/>
            <p:cNvSpPr/>
            <p:nvPr/>
          </p:nvSpPr>
          <p:spPr>
            <a:xfrm rot="-5677505">
              <a:off x="3140479" y="1826074"/>
              <a:ext cx="3299419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g1a7f4e04d53_0_604"/>
            <p:cNvSpPr/>
            <p:nvPr/>
          </p:nvSpPr>
          <p:spPr>
            <a:xfrm rot="-5400000">
              <a:off x="2229376" y="2801718"/>
              <a:ext cx="6053675" cy="12545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40" name="Google Shape;240;g1a7f4e04d53_0_604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41" name="Google Shape;241;g1a7f4e04d53_0_604"/>
          <p:cNvSpPr txBox="1">
            <a:spLocks noGrp="1"/>
          </p:cNvSpPr>
          <p:nvPr>
            <p:ph type="title"/>
          </p:nvPr>
        </p:nvSpPr>
        <p:spPr>
          <a:xfrm>
            <a:off x="866216" y="971550"/>
            <a:ext cx="20949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Century Gothic"/>
              <a:buNone/>
              <a:defRPr sz="1800" b="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g1a7f4e04d53_0_604"/>
          <p:cNvSpPr txBox="1">
            <a:spLocks noGrp="1"/>
          </p:cNvSpPr>
          <p:nvPr>
            <p:ph type="body" idx="1"/>
          </p:nvPr>
        </p:nvSpPr>
        <p:spPr>
          <a:xfrm>
            <a:off x="4335860" y="1085850"/>
            <a:ext cx="38925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1pPr>
            <a:lvl2pPr marL="914400" lvl="1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2pPr>
            <a:lvl3pPr marL="1371600" lvl="2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3pPr>
            <a:lvl4pPr marL="1828800" lvl="3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4pPr>
            <a:lvl5pPr marL="2286000" lvl="4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5pPr>
            <a:lvl6pPr marL="2743200" lvl="5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6pPr>
            <a:lvl7pPr marL="3200400" lvl="6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7pPr>
            <a:lvl8pPr marL="3657600" lvl="7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8pPr>
            <a:lvl9pPr marL="4114800" lvl="8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9pPr>
          </a:lstStyle>
          <a:p>
            <a:endParaRPr/>
          </a:p>
        </p:txBody>
      </p:sp>
      <p:sp>
        <p:nvSpPr>
          <p:cNvPr id="243" name="Google Shape;243;g1a7f4e04d53_0_604"/>
          <p:cNvSpPr txBox="1">
            <a:spLocks noGrp="1"/>
          </p:cNvSpPr>
          <p:nvPr>
            <p:ph type="body" idx="2"/>
          </p:nvPr>
        </p:nvSpPr>
        <p:spPr>
          <a:xfrm>
            <a:off x="866215" y="2346960"/>
            <a:ext cx="2094900" cy="2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244" name="Google Shape;244;g1a7f4e04d53_0_604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g1a7f4e04d53_0_604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g1a7f4e04d53_0_604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1a7f4e04d53_0_604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g1a7f4e04d53_0_623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250" name="Google Shape;250;g1a7f4e04d53_0_62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g1a7f4e04d53_0_62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g1a7f4e04d53_0_62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g1a7f4e04d53_0_623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g1a7f4e04d53_0_6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g1a7f4e04d53_0_623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g1a7f4e04d53_0_623"/>
            <p:cNvSpPr/>
            <p:nvPr/>
          </p:nvSpPr>
          <p:spPr>
            <a:xfrm>
              <a:off x="6172200" y="402165"/>
              <a:ext cx="5596500" cy="605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g1a7f4e04d53_0_623"/>
            <p:cNvSpPr/>
            <p:nvPr/>
          </p:nvSpPr>
          <p:spPr>
            <a:xfrm rot="-5677505">
              <a:off x="4203588" y="1826074"/>
              <a:ext cx="3299419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g1a7f4e04d53_0_623"/>
            <p:cNvSpPr/>
            <p:nvPr/>
          </p:nvSpPr>
          <p:spPr>
            <a:xfrm rot="-5400000">
              <a:off x="3295431" y="2801718"/>
              <a:ext cx="6053675" cy="12545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59" name="Google Shape;259;g1a7f4e04d53_0_623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60" name="Google Shape;260;g1a7f4e04d53_0_623"/>
          <p:cNvSpPr txBox="1">
            <a:spLocks noGrp="1"/>
          </p:cNvSpPr>
          <p:nvPr>
            <p:ph type="title"/>
          </p:nvPr>
        </p:nvSpPr>
        <p:spPr>
          <a:xfrm>
            <a:off x="866216" y="1270000"/>
            <a:ext cx="2898900" cy="1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  <a:defRPr sz="2700" b="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g1a7f4e04d53_0_623"/>
          <p:cNvSpPr>
            <a:spLocks noGrp="1"/>
          </p:cNvSpPr>
          <p:nvPr>
            <p:ph type="pic" idx="2"/>
          </p:nvPr>
        </p:nvSpPr>
        <p:spPr>
          <a:xfrm>
            <a:off x="4910903" y="857250"/>
            <a:ext cx="2420400" cy="3429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50"/>
              </a:srgbClr>
            </a:outerShdw>
          </a:effectLst>
        </p:spPr>
      </p:sp>
      <p:sp>
        <p:nvSpPr>
          <p:cNvPr id="262" name="Google Shape;262;g1a7f4e04d53_0_623"/>
          <p:cNvSpPr txBox="1">
            <a:spLocks noGrp="1"/>
          </p:cNvSpPr>
          <p:nvPr>
            <p:ph type="body" idx="1"/>
          </p:nvPr>
        </p:nvSpPr>
        <p:spPr>
          <a:xfrm>
            <a:off x="866215" y="2743200"/>
            <a:ext cx="28944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263" name="Google Shape;263;g1a7f4e04d53_0_623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g1a7f4e04d53_0_623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g1a7f4e04d53_0_623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1a7f4e04d53_0_623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анорамный рисунок с подписью">
  <p:cSld name="Панорамный рисунок с подписью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g1a7f4e04d53_0_642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269" name="Google Shape;269;g1a7f4e04d53_0_64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g1a7f4e04d53_0_64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g1a7f4e04d53_0_64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g1a7f4e04d53_0_64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g1a7f4e04d53_0_64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g1a7f4e04d53_0_642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g1a7f4e04d53_0_642"/>
            <p:cNvSpPr/>
            <p:nvPr/>
          </p:nvSpPr>
          <p:spPr>
            <a:xfrm rot="10371517">
              <a:off x="263779" y="4438261"/>
              <a:ext cx="3299395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g1a7f4e04d53_0_642"/>
            <p:cNvSpPr/>
            <p:nvPr/>
          </p:nvSpPr>
          <p:spPr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77" name="Google Shape;277;g1a7f4e04d53_0_642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78" name="Google Shape;278;g1a7f4e04d53_0_642"/>
          <p:cNvSpPr txBox="1">
            <a:spLocks noGrp="1"/>
          </p:cNvSpPr>
          <p:nvPr>
            <p:ph type="title"/>
          </p:nvPr>
        </p:nvSpPr>
        <p:spPr>
          <a:xfrm>
            <a:off x="866215" y="3727445"/>
            <a:ext cx="66192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Century Gothic"/>
              <a:buNone/>
              <a:defRPr sz="1800" b="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g1a7f4e04d53_0_642"/>
          <p:cNvSpPr>
            <a:spLocks noGrp="1"/>
          </p:cNvSpPr>
          <p:nvPr>
            <p:ph type="pic" idx="2"/>
          </p:nvPr>
        </p:nvSpPr>
        <p:spPr>
          <a:xfrm>
            <a:off x="866215" y="514350"/>
            <a:ext cx="6619200" cy="25719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50"/>
              </a:srgbClr>
            </a:outerShdw>
          </a:effectLst>
        </p:spPr>
      </p:sp>
      <p:sp>
        <p:nvSpPr>
          <p:cNvPr id="280" name="Google Shape;280;g1a7f4e04d53_0_642"/>
          <p:cNvSpPr txBox="1">
            <a:spLocks noGrp="1"/>
          </p:cNvSpPr>
          <p:nvPr>
            <p:ph type="body" idx="1"/>
          </p:nvPr>
        </p:nvSpPr>
        <p:spPr>
          <a:xfrm>
            <a:off x="866215" y="4152499"/>
            <a:ext cx="66192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281" name="Google Shape;281;g1a7f4e04d53_0_642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g1a7f4e04d53_0_642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g1a7f4e04d53_0_642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1a7f4e04d53_0_642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подпись">
  <p:cSld name="Заголовок и подпись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g1a7f4e04d53_0_660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287" name="Google Shape;287;g1a7f4e04d53_0_66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g1a7f4e04d53_0_66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g1a7f4e04d53_0_66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g1a7f4e04d53_0_66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g1a7f4e04d53_0_66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g1a7f4e04d53_0_66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g1a7f4e04d53_0_660"/>
            <p:cNvSpPr/>
            <p:nvPr/>
          </p:nvSpPr>
          <p:spPr>
            <a:xfrm rot="-589939">
              <a:off x="8490949" y="2714870"/>
              <a:ext cx="3299413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g1a7f4e04d53_0_660"/>
            <p:cNvSpPr/>
            <p:nvPr/>
          </p:nvSpPr>
          <p:spPr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 extrusionOk="0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95" name="Google Shape;295;g1a7f4e04d53_0_660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96" name="Google Shape;296;g1a7f4e04d53_0_660"/>
          <p:cNvSpPr txBox="1">
            <a:spLocks noGrp="1"/>
          </p:cNvSpPr>
          <p:nvPr>
            <p:ph type="title"/>
          </p:nvPr>
        </p:nvSpPr>
        <p:spPr>
          <a:xfrm>
            <a:off x="861599" y="797563"/>
            <a:ext cx="6623700" cy="10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Gothic"/>
              <a:buNone/>
              <a:defRPr sz="3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g1a7f4e04d53_0_660"/>
          <p:cNvSpPr txBox="1">
            <a:spLocks noGrp="1"/>
          </p:cNvSpPr>
          <p:nvPr>
            <p:ph type="body" idx="1"/>
          </p:nvPr>
        </p:nvSpPr>
        <p:spPr>
          <a:xfrm>
            <a:off x="866215" y="2657475"/>
            <a:ext cx="6619200" cy="1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/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298" name="Google Shape;298;g1a7f4e04d53_0_660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g1a7f4e04d53_0_660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g1a7f4e04d53_0_660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1a7f4e04d53_0_660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Цитата с подписью">
  <p:cSld name="Цитата с подписью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g1a7f4e04d53_0_677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304" name="Google Shape;304;g1a7f4e04d53_0_67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g1a7f4e04d53_0_67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g1a7f4e04d53_0_67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g1a7f4e04d53_0_67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g1a7f4e04d53_0_67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g1a7f4e04d53_0_677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g1a7f4e04d53_0_677"/>
            <p:cNvSpPr/>
            <p:nvPr/>
          </p:nvSpPr>
          <p:spPr>
            <a:xfrm rot="-589939">
              <a:off x="8490949" y="4185113"/>
              <a:ext cx="3299413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g1a7f4e04d53_0_677"/>
            <p:cNvSpPr/>
            <p:nvPr/>
          </p:nvSpPr>
          <p:spPr>
            <a:xfrm>
              <a:off x="455612" y="4241801"/>
              <a:ext cx="11277600" cy="23371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12" name="Google Shape;312;g1a7f4e04d53_0_677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13" name="Google Shape;313;g1a7f4e04d53_0_677"/>
          <p:cNvSpPr txBox="1"/>
          <p:nvPr/>
        </p:nvSpPr>
        <p:spPr>
          <a:xfrm>
            <a:off x="661174" y="455502"/>
            <a:ext cx="6015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0" i="0" u="none" strike="noStrike" cap="none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 sz="1100"/>
          </a:p>
        </p:txBody>
      </p:sp>
      <p:sp>
        <p:nvSpPr>
          <p:cNvPr id="314" name="Google Shape;314;g1a7f4e04d53_0_677"/>
          <p:cNvSpPr txBox="1"/>
          <p:nvPr/>
        </p:nvSpPr>
        <p:spPr>
          <a:xfrm>
            <a:off x="7413344" y="1960340"/>
            <a:ext cx="4896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0" i="0" u="none" strike="noStrike" cap="none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 sz="1100"/>
          </a:p>
        </p:txBody>
      </p:sp>
      <p:sp>
        <p:nvSpPr>
          <p:cNvPr id="315" name="Google Shape;315;g1a7f4e04d53_0_677"/>
          <p:cNvSpPr txBox="1">
            <a:spLocks noGrp="1"/>
          </p:cNvSpPr>
          <p:nvPr>
            <p:ph type="title"/>
          </p:nvPr>
        </p:nvSpPr>
        <p:spPr>
          <a:xfrm>
            <a:off x="1186409" y="736601"/>
            <a:ext cx="6340500" cy="2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Gothic"/>
              <a:buNone/>
              <a:defRPr sz="3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g1a7f4e04d53_0_677"/>
          <p:cNvSpPr txBox="1">
            <a:spLocks noGrp="1"/>
          </p:cNvSpPr>
          <p:nvPr>
            <p:ph type="body" idx="1"/>
          </p:nvPr>
        </p:nvSpPr>
        <p:spPr>
          <a:xfrm>
            <a:off x="1459459" y="2759075"/>
            <a:ext cx="5798400" cy="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 b="0" i="0" cap="small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317" name="Google Shape;317;g1a7f4e04d53_0_677"/>
          <p:cNvSpPr txBox="1">
            <a:spLocks noGrp="1"/>
          </p:cNvSpPr>
          <p:nvPr>
            <p:ph type="body" idx="2"/>
          </p:nvPr>
        </p:nvSpPr>
        <p:spPr>
          <a:xfrm>
            <a:off x="866215" y="3771899"/>
            <a:ext cx="6933600" cy="7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/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318" name="Google Shape;318;g1a7f4e04d53_0_677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g1a7f4e04d53_0_677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g1a7f4e04d53_0_677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g1a7f4e04d53_0_677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Карточка с именем">
  <p:cSld name="Карточка с именем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g1a7f4e04d53_0_697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324" name="Google Shape;324;g1a7f4e04d53_0_69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g1a7f4e04d53_0_69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g1a7f4e04d53_0_69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g1a7f4e04d53_0_69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g1a7f4e04d53_0_69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g1a7f4e04d53_0_697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g1a7f4e04d53_0_697"/>
            <p:cNvSpPr/>
            <p:nvPr/>
          </p:nvSpPr>
          <p:spPr>
            <a:xfrm rot="-589939">
              <a:off x="8490949" y="4193579"/>
              <a:ext cx="3299413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g1a7f4e04d53_0_697"/>
            <p:cNvSpPr/>
            <p:nvPr/>
          </p:nvSpPr>
          <p:spPr>
            <a:xfrm>
              <a:off x="455612" y="4241801"/>
              <a:ext cx="11277600" cy="23371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32" name="Google Shape;332;g1a7f4e04d53_0_697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33" name="Google Shape;333;g1a7f4e04d53_0_697"/>
          <p:cNvSpPr txBox="1">
            <a:spLocks noGrp="1"/>
          </p:cNvSpPr>
          <p:nvPr>
            <p:ph type="title"/>
          </p:nvPr>
        </p:nvSpPr>
        <p:spPr>
          <a:xfrm>
            <a:off x="866215" y="1778000"/>
            <a:ext cx="6619200" cy="13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Gothic"/>
              <a:buNone/>
              <a:defRPr sz="3000" b="0" cap="none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g1a7f4e04d53_0_697"/>
          <p:cNvSpPr txBox="1">
            <a:spLocks noGrp="1"/>
          </p:cNvSpPr>
          <p:nvPr>
            <p:ph type="body" idx="1"/>
          </p:nvPr>
        </p:nvSpPr>
        <p:spPr>
          <a:xfrm>
            <a:off x="866215" y="3768725"/>
            <a:ext cx="66192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cap="none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5" name="Google Shape;335;g1a7f4e04d53_0_697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g1a7f4e04d53_0_697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g1a7f4e04d53_0_697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g1a7f4e04d53_0_697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ройной столбец">
  <p:cSld name="Тройной столбец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1a7f4e04d53_0_714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619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  <a:defRPr sz="27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g1a7f4e04d53_0_714"/>
          <p:cNvSpPr txBox="1">
            <a:spLocks noGrp="1"/>
          </p:cNvSpPr>
          <p:nvPr>
            <p:ph type="body" idx="1"/>
          </p:nvPr>
        </p:nvSpPr>
        <p:spPr>
          <a:xfrm>
            <a:off x="866215" y="1952627"/>
            <a:ext cx="23565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400"/>
              <a:buNone/>
              <a:defRPr sz="1800" b="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 b="1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9pPr>
          </a:lstStyle>
          <a:p>
            <a:endParaRPr/>
          </a:p>
        </p:txBody>
      </p:sp>
      <p:sp>
        <p:nvSpPr>
          <p:cNvPr id="342" name="Google Shape;342;g1a7f4e04d53_0_714"/>
          <p:cNvSpPr txBox="1">
            <a:spLocks noGrp="1"/>
          </p:cNvSpPr>
          <p:nvPr>
            <p:ph type="body" idx="2"/>
          </p:nvPr>
        </p:nvSpPr>
        <p:spPr>
          <a:xfrm>
            <a:off x="866215" y="2384823"/>
            <a:ext cx="2356500" cy="21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/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343" name="Google Shape;343;g1a7f4e04d53_0_714"/>
          <p:cNvSpPr txBox="1">
            <a:spLocks noGrp="1"/>
          </p:cNvSpPr>
          <p:nvPr>
            <p:ph type="body" idx="3"/>
          </p:nvPr>
        </p:nvSpPr>
        <p:spPr>
          <a:xfrm>
            <a:off x="3384541" y="1952625"/>
            <a:ext cx="23601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400"/>
              <a:buNone/>
              <a:defRPr sz="1800" b="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 b="1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9pPr>
          </a:lstStyle>
          <a:p>
            <a:endParaRPr/>
          </a:p>
        </p:txBody>
      </p:sp>
      <p:sp>
        <p:nvSpPr>
          <p:cNvPr id="344" name="Google Shape;344;g1a7f4e04d53_0_714"/>
          <p:cNvSpPr txBox="1">
            <a:spLocks noGrp="1"/>
          </p:cNvSpPr>
          <p:nvPr>
            <p:ph type="body" idx="4"/>
          </p:nvPr>
        </p:nvSpPr>
        <p:spPr>
          <a:xfrm>
            <a:off x="3384541" y="2384822"/>
            <a:ext cx="2360100" cy="21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/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345" name="Google Shape;345;g1a7f4e04d53_0_714"/>
          <p:cNvSpPr txBox="1">
            <a:spLocks noGrp="1"/>
          </p:cNvSpPr>
          <p:nvPr>
            <p:ph type="body" idx="5"/>
          </p:nvPr>
        </p:nvSpPr>
        <p:spPr>
          <a:xfrm>
            <a:off x="5916101" y="1952626"/>
            <a:ext cx="23595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400"/>
              <a:buNone/>
              <a:defRPr sz="1800" b="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 b="1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9pPr>
          </a:lstStyle>
          <a:p>
            <a:endParaRPr/>
          </a:p>
        </p:txBody>
      </p:sp>
      <p:sp>
        <p:nvSpPr>
          <p:cNvPr id="346" name="Google Shape;346;g1a7f4e04d53_0_714"/>
          <p:cNvSpPr txBox="1">
            <a:spLocks noGrp="1"/>
          </p:cNvSpPr>
          <p:nvPr>
            <p:ph type="body" idx="6"/>
          </p:nvPr>
        </p:nvSpPr>
        <p:spPr>
          <a:xfrm>
            <a:off x="5916247" y="2384821"/>
            <a:ext cx="2359200" cy="21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/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cxnSp>
        <p:nvCxnSpPr>
          <p:cNvPr id="347" name="Google Shape;347;g1a7f4e04d53_0_714"/>
          <p:cNvCxnSpPr/>
          <p:nvPr/>
        </p:nvCxnSpPr>
        <p:spPr>
          <a:xfrm>
            <a:off x="3302978" y="1927225"/>
            <a:ext cx="0" cy="2619300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g1a7f4e04d53_0_714"/>
          <p:cNvCxnSpPr/>
          <p:nvPr/>
        </p:nvCxnSpPr>
        <p:spPr>
          <a:xfrm>
            <a:off x="5829301" y="1927225"/>
            <a:ext cx="0" cy="2619300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9" name="Google Shape;349;g1a7f4e04d53_0_714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g1a7f4e04d53_0_714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g1a7f4e04d53_0_714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толбец с тремя рисунками">
  <p:cSld name="Столбец с тремя рисунками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a7f4e04d53_0_727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619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  <a:defRPr sz="27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g1a7f4e04d53_0_727"/>
          <p:cNvSpPr txBox="1">
            <a:spLocks noGrp="1"/>
          </p:cNvSpPr>
          <p:nvPr>
            <p:ph type="body" idx="1"/>
          </p:nvPr>
        </p:nvSpPr>
        <p:spPr>
          <a:xfrm>
            <a:off x="866215" y="3399633"/>
            <a:ext cx="22878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400"/>
              <a:buNone/>
              <a:defRPr sz="1800" b="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 b="1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9pPr>
          </a:lstStyle>
          <a:p>
            <a:endParaRPr/>
          </a:p>
        </p:txBody>
      </p:sp>
      <p:sp>
        <p:nvSpPr>
          <p:cNvPr id="355" name="Google Shape;355;g1a7f4e04d53_0_727"/>
          <p:cNvSpPr>
            <a:spLocks noGrp="1"/>
          </p:cNvSpPr>
          <p:nvPr>
            <p:ph type="pic" idx="2"/>
          </p:nvPr>
        </p:nvSpPr>
        <p:spPr>
          <a:xfrm>
            <a:off x="1000915" y="1952625"/>
            <a:ext cx="2018400" cy="11937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50"/>
              </a:srgbClr>
            </a:outerShdw>
          </a:effectLst>
        </p:spPr>
      </p:sp>
      <p:sp>
        <p:nvSpPr>
          <p:cNvPr id="356" name="Google Shape;356;g1a7f4e04d53_0_727"/>
          <p:cNvSpPr txBox="1">
            <a:spLocks noGrp="1"/>
          </p:cNvSpPr>
          <p:nvPr>
            <p:ph type="body" idx="3"/>
          </p:nvPr>
        </p:nvSpPr>
        <p:spPr>
          <a:xfrm>
            <a:off x="866215" y="3831830"/>
            <a:ext cx="228780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/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357" name="Google Shape;357;g1a7f4e04d53_0_727"/>
          <p:cNvSpPr txBox="1">
            <a:spLocks noGrp="1"/>
          </p:cNvSpPr>
          <p:nvPr>
            <p:ph type="body" idx="4"/>
          </p:nvPr>
        </p:nvSpPr>
        <p:spPr>
          <a:xfrm>
            <a:off x="3426649" y="3399633"/>
            <a:ext cx="22878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400"/>
              <a:buNone/>
              <a:defRPr sz="1800" b="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 b="1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9pPr>
          </a:lstStyle>
          <a:p>
            <a:endParaRPr/>
          </a:p>
        </p:txBody>
      </p:sp>
      <p:sp>
        <p:nvSpPr>
          <p:cNvPr id="358" name="Google Shape;358;g1a7f4e04d53_0_727"/>
          <p:cNvSpPr>
            <a:spLocks noGrp="1"/>
          </p:cNvSpPr>
          <p:nvPr>
            <p:ph type="pic" idx="5"/>
          </p:nvPr>
        </p:nvSpPr>
        <p:spPr>
          <a:xfrm>
            <a:off x="3561346" y="1952625"/>
            <a:ext cx="2018400" cy="11937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50"/>
              </a:srgbClr>
            </a:outerShdw>
          </a:effectLst>
        </p:spPr>
      </p:sp>
      <p:sp>
        <p:nvSpPr>
          <p:cNvPr id="359" name="Google Shape;359;g1a7f4e04d53_0_727"/>
          <p:cNvSpPr txBox="1">
            <a:spLocks noGrp="1"/>
          </p:cNvSpPr>
          <p:nvPr>
            <p:ph type="body" idx="6"/>
          </p:nvPr>
        </p:nvSpPr>
        <p:spPr>
          <a:xfrm>
            <a:off x="3427629" y="3831829"/>
            <a:ext cx="228780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/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360" name="Google Shape;360;g1a7f4e04d53_0_727"/>
          <p:cNvSpPr txBox="1">
            <a:spLocks noGrp="1"/>
          </p:cNvSpPr>
          <p:nvPr>
            <p:ph type="body" idx="7"/>
          </p:nvPr>
        </p:nvSpPr>
        <p:spPr>
          <a:xfrm>
            <a:off x="5987081" y="3399634"/>
            <a:ext cx="22881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1400"/>
              <a:buNone/>
              <a:defRPr sz="1800" b="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1100"/>
              <a:buNone/>
              <a:defRPr sz="1400" b="1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1000"/>
              <a:buNone/>
              <a:defRPr sz="1200" b="1"/>
            </a:lvl9pPr>
          </a:lstStyle>
          <a:p>
            <a:endParaRPr/>
          </a:p>
        </p:txBody>
      </p:sp>
      <p:sp>
        <p:nvSpPr>
          <p:cNvPr id="361" name="Google Shape;361;g1a7f4e04d53_0_727"/>
          <p:cNvSpPr>
            <a:spLocks noGrp="1"/>
          </p:cNvSpPr>
          <p:nvPr>
            <p:ph type="pic" idx="8"/>
          </p:nvPr>
        </p:nvSpPr>
        <p:spPr>
          <a:xfrm>
            <a:off x="6122273" y="1952625"/>
            <a:ext cx="2018400" cy="11937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50"/>
              </a:srgbClr>
            </a:outerShdw>
          </a:effectLst>
        </p:spPr>
      </p:sp>
      <p:sp>
        <p:nvSpPr>
          <p:cNvPr id="362" name="Google Shape;362;g1a7f4e04d53_0_727"/>
          <p:cNvSpPr txBox="1">
            <a:spLocks noGrp="1"/>
          </p:cNvSpPr>
          <p:nvPr>
            <p:ph type="body" idx="9"/>
          </p:nvPr>
        </p:nvSpPr>
        <p:spPr>
          <a:xfrm>
            <a:off x="5987081" y="3831828"/>
            <a:ext cx="228810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800"/>
              </a:spcBef>
              <a:spcAft>
                <a:spcPts val="0"/>
              </a:spcAft>
              <a:buSzPts val="800"/>
              <a:buNone/>
              <a:defRPr sz="1100"/>
            </a:lvl1pPr>
            <a:lvl2pPr marL="914400" lvl="1" indent="-228600" algn="l" rtl="0">
              <a:spcBef>
                <a:spcPts val="800"/>
              </a:spcBef>
              <a:spcAft>
                <a:spcPts val="0"/>
              </a:spcAft>
              <a:buSzPts val="700"/>
              <a:buNone/>
              <a:defRPr sz="900"/>
            </a:lvl2pPr>
            <a:lvl3pPr marL="1371600" lvl="2" indent="-228600" algn="l" rtl="0">
              <a:spcBef>
                <a:spcPts val="800"/>
              </a:spcBef>
              <a:spcAft>
                <a:spcPts val="0"/>
              </a:spcAft>
              <a:buSzPts val="600"/>
              <a:buNone/>
              <a:defRPr sz="800"/>
            </a:lvl3pPr>
            <a:lvl4pPr marL="1828800" lvl="3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4pPr>
            <a:lvl5pPr marL="2286000" lvl="4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5pPr>
            <a:lvl6pPr marL="2743200" lvl="5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6pPr>
            <a:lvl7pPr marL="3200400" lvl="6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7pPr>
            <a:lvl8pPr marL="3657600" lvl="7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8pPr>
            <a:lvl9pPr marL="4114800" lvl="8" indent="-228600" algn="l" rtl="0">
              <a:spcBef>
                <a:spcPts val="80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cxnSp>
        <p:nvCxnSpPr>
          <p:cNvPr id="363" name="Google Shape;363;g1a7f4e04d53_0_727"/>
          <p:cNvCxnSpPr/>
          <p:nvPr/>
        </p:nvCxnSpPr>
        <p:spPr>
          <a:xfrm>
            <a:off x="3304373" y="1927225"/>
            <a:ext cx="0" cy="2619300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4" name="Google Shape;364;g1a7f4e04d53_0_727"/>
          <p:cNvCxnSpPr/>
          <p:nvPr/>
        </p:nvCxnSpPr>
        <p:spPr>
          <a:xfrm>
            <a:off x="5848352" y="1927225"/>
            <a:ext cx="0" cy="2619300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5" name="Google Shape;365;g1a7f4e04d53_0_727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g1a7f4e04d53_0_727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7333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g1a7f4e04d53_0_727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вертикальный текст" type="vertTx">
  <p:cSld name="VERTICAL_TEX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a7f4e04d53_0_743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619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g1a7f4e04d53_0_743"/>
          <p:cNvSpPr txBox="1">
            <a:spLocks noGrp="1"/>
          </p:cNvSpPr>
          <p:nvPr>
            <p:ph type="body" idx="1"/>
          </p:nvPr>
        </p:nvSpPr>
        <p:spPr>
          <a:xfrm rot="5400000">
            <a:off x="2894710" y="-75825"/>
            <a:ext cx="2562300" cy="6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1pPr>
            <a:lvl2pPr marL="914400" lvl="1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2pPr>
            <a:lvl3pPr marL="1371600" lvl="2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3pPr>
            <a:lvl4pPr marL="1828800" lvl="3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4pPr>
            <a:lvl5pPr marL="2286000" lvl="4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5pPr>
            <a:lvl6pPr marL="2743200" lvl="5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6pPr>
            <a:lvl7pPr marL="3200400" lvl="6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7pPr>
            <a:lvl8pPr marL="3657600" lvl="7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8pPr>
            <a:lvl9pPr marL="4114800" lvl="8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9pPr>
          </a:lstStyle>
          <a:p>
            <a:endParaRPr/>
          </a:p>
        </p:txBody>
      </p:sp>
      <p:sp>
        <p:nvSpPr>
          <p:cNvPr id="371" name="Google Shape;371;g1a7f4e04d53_0_743"/>
          <p:cNvSpPr txBox="1">
            <a:spLocks noGrp="1"/>
          </p:cNvSpPr>
          <p:nvPr>
            <p:ph type="dt" idx="10"/>
          </p:nvPr>
        </p:nvSpPr>
        <p:spPr>
          <a:xfrm>
            <a:off x="8021579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g1a7f4e04d53_0_743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g1a7f4e04d53_0_743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g1a7f4e04d53_0_749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376" name="Google Shape;376;g1a7f4e04d53_0_74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g1a7f4e04d53_0_74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g1a7f4e04d53_0_74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g1a7f4e04d53_0_74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g1a7f4e04d53_0_74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g1a7f4e04d53_0_74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g1a7f4e04d53_0_749"/>
            <p:cNvSpPr/>
            <p:nvPr/>
          </p:nvSpPr>
          <p:spPr>
            <a:xfrm>
              <a:off x="414867" y="402165"/>
              <a:ext cx="6510900" cy="605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g1a7f4e04d53_0_749"/>
            <p:cNvSpPr/>
            <p:nvPr/>
          </p:nvSpPr>
          <p:spPr>
            <a:xfrm rot="5101739">
              <a:off x="6294738" y="4577733"/>
              <a:ext cx="3299410" cy="44093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g1a7f4e04d53_0_749"/>
            <p:cNvSpPr/>
            <p:nvPr/>
          </p:nvSpPr>
          <p:spPr>
            <a:xfrm rot="5400000">
              <a:off x="4449229" y="2801723"/>
              <a:ext cx="6053675" cy="12545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85" name="Google Shape;385;g1a7f4e04d53_0_749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86" name="Google Shape;386;g1a7f4e04d53_0_749"/>
          <p:cNvSpPr txBox="1">
            <a:spLocks noGrp="1"/>
          </p:cNvSpPr>
          <p:nvPr>
            <p:ph type="title"/>
          </p:nvPr>
        </p:nvSpPr>
        <p:spPr>
          <a:xfrm rot="5400000">
            <a:off x="5186850" y="2210900"/>
            <a:ext cx="35616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g1a7f4e04d53_0_749"/>
          <p:cNvSpPr txBox="1">
            <a:spLocks noGrp="1"/>
          </p:cNvSpPr>
          <p:nvPr>
            <p:ph type="body" idx="1"/>
          </p:nvPr>
        </p:nvSpPr>
        <p:spPr>
          <a:xfrm rot="5400000">
            <a:off x="1431434" y="393650"/>
            <a:ext cx="3561600" cy="46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1pPr>
            <a:lvl2pPr marL="914400" lvl="1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2pPr>
            <a:lvl3pPr marL="1371600" lvl="2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3pPr>
            <a:lvl4pPr marL="1828800" lvl="3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4pPr>
            <a:lvl5pPr marL="2286000" lvl="4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5pPr>
            <a:lvl6pPr marL="2743200" lvl="5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6pPr>
            <a:lvl7pPr marL="3200400" lvl="6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7pPr>
            <a:lvl8pPr marL="3657600" lvl="7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8pPr>
            <a:lvl9pPr marL="4114800" lvl="8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9pPr>
          </a:lstStyle>
          <a:p>
            <a:endParaRPr/>
          </a:p>
        </p:txBody>
      </p:sp>
      <p:sp>
        <p:nvSpPr>
          <p:cNvPr id="388" name="Google Shape;388;g1a7f4e04d53_0_749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4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g1a7f4e04d53_0_749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g1a7f4e04d53_0_749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g1a7f4e04d53_0_749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 dpi="0" rotWithShape="1">
          <a:blip r:embed="rId10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g1a7f4e04d53_0_527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154" name="Google Shape;154;g1a7f4e04d53_0_52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g1a7f4e04d53_0_52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g1a7f4e04d53_0_52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g1a7f4e04d53_0_52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g1a7f4e04d53_0_52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g1a7f4e04d53_0_527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/>
              </a:path>
              <a:tileRect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g1a7f4e04d53_0_527"/>
            <p:cNvSpPr/>
            <p:nvPr/>
          </p:nvSpPr>
          <p:spPr>
            <a:xfrm rot="-589939">
              <a:off x="8490949" y="1797513"/>
              <a:ext cx="3299413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g1a7f4e04d53_0_527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62" name="Google Shape;162;g1a7f4e04d53_0_527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63" name="Google Shape;163;g1a7f4e04d53_0_527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  <a:defRPr sz="27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g1a7f4e04d53_0_527"/>
          <p:cNvSpPr txBox="1">
            <a:spLocks noGrp="1"/>
          </p:cNvSpPr>
          <p:nvPr>
            <p:ph type="body" idx="1"/>
          </p:nvPr>
        </p:nvSpPr>
        <p:spPr>
          <a:xfrm>
            <a:off x="866215" y="1952625"/>
            <a:ext cx="6571200" cy="25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29845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210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7940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Char char="►"/>
              <a:defRPr sz="11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7305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7305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7305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7305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7305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7305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5" name="Google Shape;165;g1a7f4e04d53_0_527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6" name="Google Shape;166;g1a7f4e04d53_0_527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7" name="Google Shape;167;g1a7f4e04d53_0_527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1a7f4e04d53_0_527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65000"/>
          </a:schemeClr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g1a8a4b5d835_7_14" descr="сиреневая доска"/>
          <p:cNvPicPr preferRelativeResize="0"/>
          <p:nvPr/>
        </p:nvPicPr>
        <p:blipFill rotWithShape="1">
          <a:blip r:embed="rId3">
            <a:alphaModFix amt="55000"/>
          </a:blip>
          <a:srcRect b="2125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g1a8a4b5d835_7_14"/>
          <p:cNvSpPr/>
          <p:nvPr/>
        </p:nvSpPr>
        <p:spPr>
          <a:xfrm>
            <a:off x="1376575" y="450525"/>
            <a:ext cx="67131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248" marR="2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Платформа университетского технологического предпринимательства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1a8a4b5d835_7_14"/>
          <p:cNvSpPr txBox="1">
            <a:spLocks noGrp="1"/>
          </p:cNvSpPr>
          <p:nvPr>
            <p:ph type="ctrTitle"/>
          </p:nvPr>
        </p:nvSpPr>
        <p:spPr>
          <a:xfrm>
            <a:off x="558425" y="1507225"/>
            <a:ext cx="80676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-RU" sz="28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позиционирования персонала и техники предприятия</a:t>
            </a:r>
            <a:endParaRPr sz="2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2" name="Google Shape;402;g1a8a4b5d835_7_14"/>
          <p:cNvSpPr/>
          <p:nvPr/>
        </p:nvSpPr>
        <p:spPr>
          <a:xfrm>
            <a:off x="558425" y="2771825"/>
            <a:ext cx="73773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103" marR="1813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НТИ: «</a:t>
            </a:r>
            <a:r>
              <a:rPr lang="ru-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TechNet, Autonet</a:t>
            </a:r>
            <a:r>
              <a:rPr lang="ru-RU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ru-RU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Сквозн</a:t>
            </a:r>
            <a:r>
              <a:rPr lang="ru-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ые</a:t>
            </a:r>
            <a:r>
              <a:rPr lang="ru-RU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технологи</a:t>
            </a:r>
            <a:r>
              <a:rPr lang="ru-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lang="ru-RU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«</a:t>
            </a:r>
            <a:r>
              <a:rPr lang="ru-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Новые производственные технологии. Технологии беспроводной связи и “Интернета вещей”</a:t>
            </a:r>
            <a:r>
              <a:rPr lang="ru-RU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g1a8a4b5d835_7_14"/>
          <p:cNvSpPr/>
          <p:nvPr/>
        </p:nvSpPr>
        <p:spPr>
          <a:xfrm>
            <a:off x="558424" y="4060375"/>
            <a:ext cx="815698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248" marR="2501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Акселерационная программа: 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48" marR="2501">
              <a:buSzPts val="1400"/>
            </a:pPr>
            <a:r>
              <a:rPr lang="ru-RU" sz="14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Школа студенческого технологического предпринимательства «Мой </a:t>
            </a:r>
            <a:r>
              <a:rPr lang="ru-RU" sz="1400" b="1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стартап</a:t>
            </a:r>
            <a:r>
              <a:rPr lang="ru-RU" sz="1400" b="1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	             </a:t>
            </a:r>
          </a:p>
          <a:p>
            <a:pPr marL="6248" marR="2501">
              <a:buSzPts val="1400"/>
            </a:pPr>
            <a:r>
              <a:rPr lang="ru-RU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2023, РГРТУ</a:t>
            </a:r>
            <a:endParaRPr lang="ru-RU" dirty="0" smtClean="0">
              <a:solidFill>
                <a:schemeClr val="lt1"/>
              </a:solidFill>
            </a:endParaRPr>
          </a:p>
          <a:p>
            <a:pPr marL="6248" marR="2501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ru-RU" sz="14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5" name="Google Shape;405;g1a8a4b5d835_7_14" descr="C:\Users\pankratov.in\YandexDisk\!NTI\DOCS\ProjectPresentation\icons\PNG\256\13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2130" y="543083"/>
            <a:ext cx="553501" cy="55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a8a4b5d835_7_0"/>
          <p:cNvSpPr/>
          <p:nvPr/>
        </p:nvSpPr>
        <p:spPr>
          <a:xfrm>
            <a:off x="180000" y="900000"/>
            <a:ext cx="4558500" cy="13365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проекта</a:t>
            </a: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Разработать и вывести на рынок систему, позволяющую отслеживать положение объектов интереса на ограниченной территории, снабженной необходимой инфраструктурой, с дальнейшим сохранением и визуализацией полученной информации</a:t>
            </a:r>
            <a:endParaRPr sz="15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Google Shape;411;g1a8a4b5d835_7_0"/>
          <p:cNvSpPr/>
          <p:nvPr/>
        </p:nvSpPr>
        <p:spPr>
          <a:xfrm>
            <a:off x="214282" y="2357436"/>
            <a:ext cx="4558500" cy="2428892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 проекта</a:t>
            </a:r>
            <a:endParaRPr sz="1600">
              <a:solidFill>
                <a:schemeClr val="lt1"/>
              </a:solidFill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</a:t>
            </a:r>
            <a:r>
              <a:rPr lang="ru-RU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аппаратно-программного продукта на базе модулей с широкой полосой используемых радиочастот и возможностью интеграции ультразвукового канала. Продукт позволяет с высокой точностью определять местоположение объекта интереса на ограниченной территории с последующей передачей этой информации для визуализации и сохранения с целью накопления статистики.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412" name="Google Shape;412;g1a8a4b5d835_7_0"/>
          <p:cNvSpPr/>
          <p:nvPr/>
        </p:nvSpPr>
        <p:spPr>
          <a:xfrm>
            <a:off x="4857752" y="857238"/>
            <a:ext cx="3397800" cy="3882638"/>
          </a:xfrm>
          <a:prstGeom prst="roundRect">
            <a:avLst>
              <a:gd name="adj" fmla="val 13332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</a:t>
            </a:r>
            <a:r>
              <a:rPr lang="ru-RU" sz="180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 проекта:</a:t>
            </a:r>
            <a:endParaRPr sz="1800" i="0" u="none" strike="noStrike" cap="none">
              <a:solidFill>
                <a:schemeClr val="lt1"/>
              </a:solidFill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митрий </a:t>
            </a:r>
            <a:r>
              <a:rPr lang="ru-RU"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Лифантьев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lang="ru-RU"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онструктор, </a:t>
            </a: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сборщик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Флоров Артём</a:t>
            </a:r>
            <a:endParaRPr sz="1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Программист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Гульняшкин Олег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Программист</a:t>
            </a:r>
            <a:r>
              <a:rPr lang="ru-RU"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Кассама Селсу</a:t>
            </a:r>
            <a:endParaRPr>
              <a:solidFill>
                <a:schemeClr val="lt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Экономист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Шустов Виктор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Программист</a:t>
            </a:r>
            <a:endParaRPr sz="1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Козлов Андрей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Бизнес-аналитик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13" name="Google Shape;413;g1a8a4b5d835_7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20" y="928676"/>
            <a:ext cx="460275" cy="46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g1a8a4b5d835_7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596" y="2428874"/>
            <a:ext cx="394175" cy="3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1a8a4b5d835_7_0"/>
          <p:cNvSpPr/>
          <p:nvPr/>
        </p:nvSpPr>
        <p:spPr>
          <a:xfrm flipH="1">
            <a:off x="180000" y="180000"/>
            <a:ext cx="3600000" cy="540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Профиль проекта</a:t>
            </a: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16" name="Google Shape;416;g1a8a4b5d835_7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628" y="1498048"/>
            <a:ext cx="460275" cy="46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g1a8a4b5d835_7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628" y="3498823"/>
            <a:ext cx="460275" cy="46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g1a8a4b5d835_7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628" y="1998223"/>
            <a:ext cx="460275" cy="46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g1a8a4b5d835_7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0628" y="3038549"/>
            <a:ext cx="460275" cy="46027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g1a8a4b5d835_7_0"/>
          <p:cNvSpPr txBox="1">
            <a:spLocks noGrp="1"/>
          </p:cNvSpPr>
          <p:nvPr>
            <p:ph type="sldNum" idx="12"/>
          </p:nvPr>
        </p:nvSpPr>
        <p:spPr>
          <a:xfrm>
            <a:off x="8572528" y="0"/>
            <a:ext cx="571472" cy="5757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dirty="0"/>
          </a:p>
        </p:txBody>
      </p:sp>
      <p:pic>
        <p:nvPicPr>
          <p:cNvPr id="421" name="Google Shape;421;g1a8a4b5d835_7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628" y="2498435"/>
            <a:ext cx="460275" cy="46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g1a8a4b5d835_7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628" y="4012348"/>
            <a:ext cx="460275" cy="460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a8a4b5d835_7_60"/>
          <p:cNvSpPr/>
          <p:nvPr/>
        </p:nvSpPr>
        <p:spPr>
          <a:xfrm flipH="1">
            <a:off x="180000" y="180000"/>
            <a:ext cx="3433500" cy="5433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продукта </a:t>
            </a:r>
            <a:endParaRPr/>
          </a:p>
        </p:txBody>
      </p:sp>
      <p:sp>
        <p:nvSpPr>
          <p:cNvPr id="428" name="Google Shape;428;g1a8a4b5d835_7_60"/>
          <p:cNvSpPr/>
          <p:nvPr/>
        </p:nvSpPr>
        <p:spPr>
          <a:xfrm>
            <a:off x="180000" y="900000"/>
            <a:ext cx="8392528" cy="1311710"/>
          </a:xfrm>
          <a:prstGeom prst="roundRect">
            <a:avLst>
              <a:gd name="adj" fmla="val 9755"/>
            </a:avLst>
          </a:prstGeom>
          <a:noFill/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Разрабатываемая</a:t>
            </a: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обеспечивает идентификацию, определение координат, отображение на плане контролируемых объектов в пределах территории, охваченной</a:t>
            </a: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необходимой инфраструктурой. </a:t>
            </a:r>
            <a:r>
              <a:rPr lang="ru-RU" sz="160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</a:t>
            </a:r>
            <a:r>
              <a:rPr lang="ru-RU" sz="160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позволяет </a:t>
            </a:r>
            <a:r>
              <a:rPr lang="ru-RU" sz="160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передавать и накапливать информацию для последующего анализа, а также </a:t>
            </a:r>
            <a:r>
              <a:rPr lang="ru-RU" sz="160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сигнализировать о</a:t>
            </a: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любых нештатных ситуациях</a:t>
            </a:r>
            <a:r>
              <a:rPr lang="ru-RU" sz="1600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0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30" name="Google Shape;430;g1a8a4b5d835_7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31775"/>
            <a:ext cx="4716042" cy="271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g1a8a4b5d835_7_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0900" y="2428874"/>
            <a:ext cx="5123100" cy="27146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9db45750f1_0_130"/>
          <p:cNvSpPr/>
          <p:nvPr/>
        </p:nvSpPr>
        <p:spPr>
          <a:xfrm flipH="1">
            <a:off x="543123" y="522100"/>
            <a:ext cx="7269236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разрабатываемого продукта</a:t>
            </a:r>
            <a:endParaRPr dirty="0"/>
          </a:p>
        </p:txBody>
      </p:sp>
      <p:sp>
        <p:nvSpPr>
          <p:cNvPr id="515" name="Google Shape;515;g29db45750f1_0_130"/>
          <p:cNvSpPr/>
          <p:nvPr/>
        </p:nvSpPr>
        <p:spPr>
          <a:xfrm>
            <a:off x="542525" y="1225275"/>
            <a:ext cx="7643700" cy="34974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Достигаемая точность измерений в 2 см. больше чем у компаний-конкурентов.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Загрузка карты помещения в различных цифровых форматах.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Алгоритм для оптимального размещения опорных точек.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Цена товара 13000 руб., что ниже среднерыночной цены.</a:t>
            </a:r>
            <a:endParaRPr sz="2200"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3260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9db45750f1_0_116"/>
          <p:cNvSpPr/>
          <p:nvPr/>
        </p:nvSpPr>
        <p:spPr>
          <a:xfrm flipH="1">
            <a:off x="179512" y="159475"/>
            <a:ext cx="2736304" cy="4335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dirty="0"/>
          </a:p>
        </p:txBody>
      </p:sp>
      <p:sp>
        <p:nvSpPr>
          <p:cNvPr id="502" name="Google Shape;502;g29db45750f1_0_116"/>
          <p:cNvSpPr/>
          <p:nvPr/>
        </p:nvSpPr>
        <p:spPr>
          <a:xfrm>
            <a:off x="179512" y="699542"/>
            <a:ext cx="8856983" cy="432048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just" rtl="0">
              <a:lnSpc>
                <a:spcPct val="30909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503" name="Google Shape;503;g29db45750f1_0_116"/>
          <p:cNvGraphicFramePr/>
          <p:nvPr>
            <p:extLst>
              <p:ext uri="{D42A27DB-BD31-4B8C-83A1-F6EECF244321}">
                <p14:modId xmlns:p14="http://schemas.microsoft.com/office/powerpoint/2010/main" xmlns="" val="1888387605"/>
              </p:ext>
            </p:extLst>
          </p:nvPr>
        </p:nvGraphicFramePr>
        <p:xfrm>
          <a:off x="179513" y="627534"/>
          <a:ext cx="8856982" cy="4574221"/>
        </p:xfrm>
        <a:graphic>
          <a:graphicData uri="http://schemas.openxmlformats.org/drawingml/2006/table">
            <a:tbl>
              <a:tblPr>
                <a:noFill/>
                <a:tableStyleId>{B18BAEA3-2590-4430-8640-623D126093F1}</a:tableStyleId>
              </a:tblPr>
              <a:tblGrid>
                <a:gridCol w="3300659"/>
                <a:gridCol w="5556323"/>
              </a:tblGrid>
              <a:tr h="648072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Потребительские сегменты</a:t>
                      </a: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Продукт преимущественно ориентирован 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на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ru-RU" baseline="0" smtClean="0">
                          <a:solidFill>
                            <a:schemeClr val="lt1"/>
                          </a:solidFill>
                        </a:rPr>
                        <a:t>крупные промышленные предприятия.</a:t>
                      </a:r>
                      <a:endParaRPr lang="ru-RU" dirty="0" smtClean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7230">
                <a:tc>
                  <a:txBody>
                    <a:bodyPr/>
                    <a:lstStyle/>
                    <a:p>
                      <a:pPr marL="0" lvl="0" indent="457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Каналы сбыта и продвижения</a:t>
                      </a:r>
                      <a:endParaRPr lang="ru-RU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Основные каналы продвижения продукта – 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участие в бизнес-форумах и промышленных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выставках.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4380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Взаимоотношения с 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потребителями</a:t>
                      </a: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Решение о параметрах,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а также способе установки и 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обслуживания </a:t>
                      </a: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предлагаемой системы достигается в ходе 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частных консультаций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с заказчиками.</a:t>
                      </a:r>
                      <a:endParaRPr lang="ru-RU" dirty="0" smtClean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194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Ключевые ресурсы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Интеллектуальные,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материальные и финансовые.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9295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Ключевые виды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деятельности</a:t>
                      </a:r>
                      <a:endParaRPr lang="ru-RU" dirty="0" smtClean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Разработка и сборка модулей на базе </a:t>
                      </a:r>
                      <a:r>
                        <a:rPr lang="en-US" dirty="0" err="1" smtClean="0">
                          <a:solidFill>
                            <a:schemeClr val="lt1"/>
                          </a:solidFill>
                        </a:rPr>
                        <a:t>uwb</a:t>
                      </a: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 с 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возможностью  дополнения ультразвуковым каналом.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Разработка и поддержка программного обеспечения с 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графическим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интерфейсом.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716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Ключевые партнеры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457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Логистические компании,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инвесторы, поставщики.</a:t>
                      </a:r>
                      <a:endParaRPr lang="ru-RU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9295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Структура издержек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457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Переменные и постоянные.</a:t>
                      </a:r>
                      <a:endParaRPr lang="ru-RU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85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8" name="Google Shape;508;g1abf7de085d_1_0"/>
          <p:cNvGraphicFramePr/>
          <p:nvPr>
            <p:extLst>
              <p:ext uri="{D42A27DB-BD31-4B8C-83A1-F6EECF244321}">
                <p14:modId xmlns:p14="http://schemas.microsoft.com/office/powerpoint/2010/main" xmlns="" val="3644025421"/>
              </p:ext>
            </p:extLst>
          </p:nvPr>
        </p:nvGraphicFramePr>
        <p:xfrm>
          <a:off x="25" y="0"/>
          <a:ext cx="9143975" cy="5151529"/>
        </p:xfrm>
        <a:graphic>
          <a:graphicData uri="http://schemas.openxmlformats.org/drawingml/2006/table">
            <a:tbl>
              <a:tblPr firstRow="1" bandRow="1">
                <a:noFill/>
                <a:tableStyleId>{97734B54-E25E-4A96-8510-F71B0AE2404C}</a:tableStyleId>
              </a:tblPr>
              <a:tblGrid>
                <a:gridCol w="650750"/>
                <a:gridCol w="884000"/>
                <a:gridCol w="1130175"/>
                <a:gridCol w="1048075"/>
                <a:gridCol w="2947193"/>
                <a:gridCol w="1512168"/>
                <a:gridCol w="971614"/>
              </a:tblGrid>
              <a:tr h="411510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300" b="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Сравнение с конкурентами   </a:t>
                      </a:r>
                      <a:endParaRPr sz="13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Точность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Зона покрытия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одного модуля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Частота определения местоположения, Гц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Физический тип сенсора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Дополнительные функции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</a:t>
                      </a: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системы, (производитель) 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Цена 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4929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см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20*20 м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 1 до 50/количество отслеживаемых меток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UWB </a:t>
                      </a:r>
                      <a:r>
                        <a:rPr lang="ru-RU" sz="1000" dirty="0" err="1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радиомодуль</a:t>
                      </a:r>
                      <a:endParaRPr lang="ru-RU" sz="1000" dirty="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UWB </a:t>
                      </a:r>
                      <a:r>
                        <a:rPr lang="ru-RU" sz="1000" dirty="0" err="1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радиомодуль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УЗ</a:t>
                      </a:r>
                      <a:r>
                        <a:rPr lang="ru-RU" sz="1000" baseline="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сенсор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Акселерометр, световая индикация,</a:t>
                      </a:r>
                      <a:r>
                        <a:rPr lang="ru-RU" sz="1000" baseline="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вибросигнал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экстренная кнопка, возможность 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подключения 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внешних 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датчиков.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aseline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Возможность подключения дополнительного ультразвукового измерительного канала.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aseline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Возможность отслеживания смартфонов с предустановленным программным обеспечением.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LPS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starter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kit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 4 маяка, 1 метка (Базовая комплектация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LPS </a:t>
                      </a:r>
                      <a:r>
                        <a:rPr lang="ru-RU" sz="1000" dirty="0" err="1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starter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kit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Расширенная 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комплектация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13000 р</a:t>
                      </a:r>
                      <a:r>
                        <a:rPr lang="ru-RU" sz="11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100" dirty="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100" dirty="0" smtClean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 согласованию</a:t>
                      </a:r>
                      <a:endParaRPr sz="11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91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см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м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 0.1 до 25/количество отслеживаемых меток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УЗ сенсор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Акселерометр и гироскоп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Starter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Set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Super-MP-3D: 4 маяка, 1 метка (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Marvelmind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robotics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 </a:t>
                      </a:r>
                      <a:endParaRPr sz="1000" u="none" strike="noStrike" cap="none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599 $ (</a:t>
                      </a:r>
                      <a:r>
                        <a:rPr lang="ru-RU" sz="10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≈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52700 руб.)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</a:tr>
              <a:tr h="6337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см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 м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UWB радиомодуль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Питание маяка через силовой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ethernet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/DC 12V.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Измерение сердечного ритма, акселерометр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1800"/>
                        </a:spcBef>
                        <a:spcAft>
                          <a:spcPts val="400"/>
                        </a:spcAft>
                        <a:buSzPts val="1100"/>
                        <a:buNone/>
                      </a:pP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Starter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Kit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 5 маяков, 8 меток различного назначения (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Ubitrack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18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2799 $ (</a:t>
                      </a:r>
                      <a:r>
                        <a:rPr lang="ru-RU" sz="10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≈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246300 руб.)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</a:tr>
              <a:tr h="64883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см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50м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UWB радиомодуль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Питание через силовой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ethernet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usb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Световая индикация, акселерометр, вибросигнал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Inpixon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UWB RTLS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anchor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Inpixon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Personnel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Tag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(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inpixon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 </a:t>
                      </a:r>
                      <a:endParaRPr sz="1000" u="none" strike="noStrike" cap="none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Цена по запросу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</a:tr>
              <a:tr h="70006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м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BLE радиомодуль</a:t>
                      </a:r>
                      <a:endParaRPr sz="1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Акселерометр, экстренная кнопка, возможность подключения датчика температуры, влажности, давления и освещенности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insoft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2.13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inch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tag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infsoft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Locator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Node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AoA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1200 (</a:t>
                      </a:r>
                      <a:r>
                        <a:rPr lang="ru-RU" sz="1000" dirty="0" err="1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insoft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  € (</a:t>
                      </a:r>
                      <a:r>
                        <a:rPr lang="ru-RU" sz="10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≈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2400 руб.)</a:t>
                      </a:r>
                      <a:endParaRPr sz="10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280 € </a:t>
                      </a:r>
                      <a:endParaRPr sz="1000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</a:t>
                      </a:r>
                      <a:r>
                        <a:rPr lang="ru-RU" sz="10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≈</a:t>
                      </a:r>
                      <a:r>
                        <a:rPr lang="ru-RU" sz="1000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26900 руб</a:t>
                      </a:r>
                      <a:r>
                        <a:rPr lang="ru-RU" sz="1000" dirty="0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.)</a:t>
                      </a:r>
                      <a:endParaRPr sz="1000" u="none" strike="noStrike" cap="none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9db45750f1_0_130"/>
          <p:cNvSpPr/>
          <p:nvPr/>
        </p:nvSpPr>
        <p:spPr>
          <a:xfrm flipH="1">
            <a:off x="543125" y="522100"/>
            <a:ext cx="6835500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конкурентные преимущества</a:t>
            </a:r>
            <a:endParaRPr/>
          </a:p>
        </p:txBody>
      </p:sp>
      <p:sp>
        <p:nvSpPr>
          <p:cNvPr id="515" name="Google Shape;515;g29db45750f1_0_130"/>
          <p:cNvSpPr/>
          <p:nvPr/>
        </p:nvSpPr>
        <p:spPr>
          <a:xfrm>
            <a:off x="542525" y="1225275"/>
            <a:ext cx="7643700" cy="1346475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Достигаемая точность измерений в 2 см. больше чем у компаний-конкурентов.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Загрузка карты помещения в различных цифровых форматах.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Алгоритм для оптимального размещения опорных точек.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Цена товара 13000 руб., что ниже среднерыночной цены.</a:t>
            </a:r>
            <a:endParaRPr sz="2200"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65000"/>
          </a:schemeClr>
        </a:solidFill>
        <a:effectLst/>
      </p:bgPr>
    </p:bg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g1a8a4b5d835_15_37" descr="сиреневая доска"/>
          <p:cNvPicPr preferRelativeResize="0"/>
          <p:nvPr/>
        </p:nvPicPr>
        <p:blipFill rotWithShape="1">
          <a:blip r:embed="rId3">
            <a:alphaModFix amt="55000"/>
          </a:blip>
          <a:srcRect b="2125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g1a8a4b5d835_15_37"/>
          <p:cNvSpPr txBox="1">
            <a:spLocks noGrp="1"/>
          </p:cNvSpPr>
          <p:nvPr>
            <p:ph type="ctrTitle"/>
          </p:nvPr>
        </p:nvSpPr>
        <p:spPr>
          <a:xfrm>
            <a:off x="355600" y="355600"/>
            <a:ext cx="8432700" cy="473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Century Gothic"/>
              <a:buNone/>
            </a:pP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ru-RU" dirty="0" smtClean="0">
                <a:solidFill>
                  <a:srgbClr val="FFFFFF"/>
                </a:solidFill>
              </a:rPr>
              <a:t>Спасибо </a:t>
            </a:r>
            <a:r>
              <a:rPr lang="ru-RU" dirty="0">
                <a:solidFill>
                  <a:srgbClr val="FFFFFF"/>
                </a:solidFill>
              </a:rPr>
              <a:t>за внимание</a:t>
            </a:r>
            <a:r>
              <a:rPr lang="ru-RU" dirty="0" smtClean="0">
                <a:solidFill>
                  <a:srgbClr val="FFFFFF"/>
                </a:solidFill>
              </a:rPr>
              <a:t>!</a:t>
            </a: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ru-RU" sz="2800" dirty="0" smtClean="0">
                <a:solidFill>
                  <a:srgbClr val="FFFFFF"/>
                </a:solidFill>
              </a:rPr>
              <a:t>Контакты: </a:t>
            </a:r>
            <a:r>
              <a:rPr lang="en-US" sz="2800" dirty="0" smtClean="0">
                <a:solidFill>
                  <a:srgbClr val="FFFFFF"/>
                </a:solidFill>
              </a:rPr>
              <a:t/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ru-RU" sz="2800" dirty="0" smtClean="0">
                <a:solidFill>
                  <a:srgbClr val="FFFFFF"/>
                </a:solidFill>
              </a:rPr>
              <a:t>Лидер команды – Лифантьев Дмитрий</a:t>
            </a:r>
            <a:br>
              <a:rPr lang="ru-RU" sz="2800" dirty="0" smtClean="0">
                <a:solidFill>
                  <a:srgbClr val="FFFFFF"/>
                </a:solidFill>
              </a:rPr>
            </a:br>
            <a:r>
              <a:rPr lang="ru-RU" sz="2800" dirty="0" smtClean="0">
                <a:solidFill>
                  <a:srgbClr val="FFFFFF"/>
                </a:solidFill>
              </a:rPr>
              <a:t>Телефон: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olidFill>
                  <a:srgbClr val="FFFFFF"/>
                </a:solidFill>
              </a:rPr>
              <a:t>+7 996 910 82 61</a:t>
            </a:r>
            <a:br>
              <a:rPr lang="ru-RU" sz="2800" dirty="0" smtClean="0">
                <a:solidFill>
                  <a:srgbClr val="FFFFFF"/>
                </a:solidFill>
              </a:rPr>
            </a:br>
            <a:r>
              <a:rPr lang="ru-RU" sz="2800" dirty="0" smtClean="0">
                <a:solidFill>
                  <a:srgbClr val="FFFFFF"/>
                </a:solidFill>
              </a:rPr>
              <a:t>Почта: </a:t>
            </a:r>
            <a:r>
              <a:rPr lang="en-US" sz="2800" dirty="0" smtClean="0">
                <a:solidFill>
                  <a:srgbClr val="FFFFFF"/>
                </a:solidFill>
              </a:rPr>
              <a:t>lifantievdv@gmail.com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9db45750f1_0_130"/>
          <p:cNvSpPr/>
          <p:nvPr/>
        </p:nvSpPr>
        <p:spPr>
          <a:xfrm flipH="1">
            <a:off x="543124" y="522100"/>
            <a:ext cx="3956868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проекта</a:t>
            </a:r>
            <a:endParaRPr dirty="0"/>
          </a:p>
        </p:txBody>
      </p:sp>
      <p:sp>
        <p:nvSpPr>
          <p:cNvPr id="515" name="Google Shape;515;g29db45750f1_0_130"/>
          <p:cNvSpPr/>
          <p:nvPr/>
        </p:nvSpPr>
        <p:spPr>
          <a:xfrm>
            <a:off x="542525" y="1225275"/>
            <a:ext cx="7643700" cy="1562499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r>
              <a:rPr lang="ru-RU" sz="1600" dirty="0" smtClean="0">
                <a:solidFill>
                  <a:schemeClr val="lt1"/>
                </a:solidFill>
              </a:rPr>
              <a:t>	Согласно полученным при анкетировании ответам: 2 из 3 человек считают данную проблему актуальной для их сферы деятельности и считают предложенное решение интересным для предприятий их сферы деятельности. </a:t>
            </a:r>
          </a:p>
          <a:p>
            <a:pPr marL="1270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</a:pPr>
            <a:r>
              <a:rPr lang="ru-RU" sz="1600" dirty="0" smtClean="0">
                <a:solidFill>
                  <a:schemeClr val="lt1"/>
                </a:solidFill>
              </a:rPr>
              <a:t>	Основными критериями при выборе способа решения проблемы были указаны: Функционал продукта, его цена и удобство в применение.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9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9db45750f1_0_94"/>
          <p:cNvSpPr/>
          <p:nvPr/>
        </p:nvSpPr>
        <p:spPr>
          <a:xfrm flipH="1">
            <a:off x="542525" y="530275"/>
            <a:ext cx="4985100" cy="8178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Потенциальные потребители и их проблемы</a:t>
            </a:r>
            <a:endParaRPr/>
          </a:p>
        </p:txBody>
      </p:sp>
      <p:sp>
        <p:nvSpPr>
          <p:cNvPr id="438" name="Google Shape;438;g29db45750f1_0_94"/>
          <p:cNvSpPr/>
          <p:nvPr/>
        </p:nvSpPr>
        <p:spPr>
          <a:xfrm>
            <a:off x="542525" y="1522125"/>
            <a:ext cx="7643700" cy="32004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5080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 ориентирован преимущественно на крупные предприятия промышленные и добывающие предприятия с численностью персонала более 250 человек. </a:t>
            </a:r>
            <a:endParaRPr sz="16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5080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 помогает решить несколько следующих задач:</a:t>
            </a:r>
            <a:endParaRPr sz="16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508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AutoNum type="arabicPeriod"/>
            </a:pP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Устранить потери рабочего времени из-за человеческого </a:t>
            </a:r>
            <a:r>
              <a:rPr lang="ru-RU" sz="1600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фактора.</a:t>
            </a:r>
            <a:endParaRPr sz="16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508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AutoNum type="arabicPeriod"/>
            </a:pP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Сделать прозрачным перемещение ценных, опасных и режимных </a:t>
            </a:r>
            <a:r>
              <a:rPr lang="ru-RU" sz="1600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объектов.</a:t>
            </a:r>
            <a:endParaRPr sz="16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508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AutoNum type="arabicPeriod"/>
            </a:pP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Снизить риск чрезвычайных происшествий.</a:t>
            </a:r>
            <a:endParaRPr sz="16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508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AutoNum type="arabicPeriod"/>
            </a:pP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Наглядно и объективно анализировать ситуации и </a:t>
            </a:r>
            <a:r>
              <a:rPr lang="ru-RU" sz="1600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процессы.</a:t>
            </a:r>
            <a:endParaRPr sz="16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508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AutoNum type="arabicPeriod"/>
            </a:pPr>
            <a:r>
              <a:rPr lang="ru-RU" sz="1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Повысить эффективность технологических и бизнес </a:t>
            </a:r>
            <a:r>
              <a:rPr lang="ru-RU" sz="1600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процессов.</a:t>
            </a:r>
            <a:endParaRPr sz="16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85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9db45750f1_0_16"/>
          <p:cNvSpPr/>
          <p:nvPr/>
        </p:nvSpPr>
        <p:spPr>
          <a:xfrm flipH="1">
            <a:off x="542650" y="530275"/>
            <a:ext cx="4534500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</a:t>
            </a:r>
            <a:endParaRPr dirty="0"/>
          </a:p>
        </p:txBody>
      </p:sp>
      <p:sp>
        <p:nvSpPr>
          <p:cNvPr id="445" name="Google Shape;445;g29db45750f1_0_16"/>
          <p:cNvSpPr/>
          <p:nvPr/>
        </p:nvSpPr>
        <p:spPr>
          <a:xfrm>
            <a:off x="542525" y="1225275"/>
            <a:ext cx="7643700" cy="34974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</a:rPr>
              <a:t>Наш продукт обладает следующими преимуществами</a:t>
            </a:r>
            <a:r>
              <a:rPr lang="ru-RU" sz="1600" dirty="0" smtClean="0">
                <a:solidFill>
                  <a:schemeClr val="lt1"/>
                </a:solidFill>
              </a:rPr>
              <a:t>:</a:t>
            </a:r>
          </a:p>
          <a:p>
            <a:pPr marL="0" lvl="0" indent="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lt1"/>
                </a:solidFill>
              </a:rPr>
              <a:t>Объединение  </a:t>
            </a:r>
            <a:r>
              <a:rPr lang="ru-RU" sz="1600" dirty="0">
                <a:solidFill>
                  <a:schemeClr val="lt1"/>
                </a:solidFill>
              </a:rPr>
              <a:t>ультразвукового и широкополосного радиоканала позволяет определять положение объекта интереса с повышенной надежностью и точностью, достигающей 2 см.</a:t>
            </a:r>
            <a:endParaRPr sz="1600" dirty="0">
              <a:solidFill>
                <a:schemeClr val="lt1"/>
              </a:solidFill>
            </a:endParaRPr>
          </a:p>
          <a:p>
            <a:pPr marL="0" lvl="0" indent="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</a:rPr>
              <a:t>Предоставляемое вместе с модулями программное обеспечение позволяет загружать планы помещений в различных форматах. Также доступно автоматическое определение оптимального положения модулей на загруженном плане.</a:t>
            </a:r>
            <a:endParaRPr sz="1600" dirty="0">
              <a:solidFill>
                <a:schemeClr val="lt1"/>
              </a:solidFill>
            </a:endParaRPr>
          </a:p>
          <a:p>
            <a:pPr marL="0" lvl="0" indent="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chemeClr val="lt1"/>
                </a:solidFill>
              </a:rPr>
              <a:t>Расчетная цена продукта ниже чем у конкурентов.</a:t>
            </a:r>
            <a:endParaRPr sz="2000" dirty="0">
              <a:solidFill>
                <a:schemeClr val="lt1"/>
              </a:solidFill>
            </a:endParaRPr>
          </a:p>
          <a:p>
            <a:pPr marL="0" marR="508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487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9db45750f1_0_26"/>
          <p:cNvSpPr/>
          <p:nvPr/>
        </p:nvSpPr>
        <p:spPr>
          <a:xfrm flipH="1">
            <a:off x="542625" y="530275"/>
            <a:ext cx="5402700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сбыта и продвижения</a:t>
            </a:r>
            <a:endParaRPr/>
          </a:p>
        </p:txBody>
      </p:sp>
      <p:sp>
        <p:nvSpPr>
          <p:cNvPr id="452" name="Google Shape;452;g29db45750f1_0_26"/>
          <p:cNvSpPr/>
          <p:nvPr/>
        </p:nvSpPr>
        <p:spPr>
          <a:xfrm>
            <a:off x="542525" y="1225275"/>
            <a:ext cx="7643700" cy="34974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В качестве основных каналов продвижения продукта были выбраны участия в бизнес-форумы и промышленные выставки, где потенциальный потребитель может напрямую ознакомиться с товаром и предоставить свои данные для дальнейшего заказа</a:t>
            </a:r>
            <a:endParaRPr dirty="0">
              <a:solidFill>
                <a:schemeClr val="lt1"/>
              </a:solidFill>
            </a:endParaRPr>
          </a:p>
          <a:p>
            <a:pPr marL="0" marR="5080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Продвижение в сети интернет будет производится с помощью контекстной и SEO рекламы - наиболее востребованные и эффективные виды рекламы, которые сами находят потребителя через его поисковые запросы. </a:t>
            </a:r>
            <a:endParaRPr dirty="0">
              <a:solidFill>
                <a:schemeClr val="lt1"/>
              </a:solidFill>
            </a:endParaRPr>
          </a:p>
          <a:p>
            <a:pPr marL="0" marR="5080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Реализация продукта будет происходить по прямым каналам сбыта через разработанный сайт. Потребитель может оставить заявку на получение дополнительной информации на e-</a:t>
            </a:r>
            <a:r>
              <a:rPr lang="ru-RU" dirty="0" err="1">
                <a:solidFill>
                  <a:schemeClr val="lt1"/>
                </a:solidFill>
              </a:rPr>
              <a:t>mail</a:t>
            </a:r>
            <a:r>
              <a:rPr lang="ru-RU" dirty="0">
                <a:solidFill>
                  <a:schemeClr val="lt1"/>
                </a:solidFill>
              </a:rPr>
              <a:t>, а также напрямую связаться посредством горячих звонков.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28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9db45750f1_0_36"/>
          <p:cNvSpPr/>
          <p:nvPr/>
        </p:nvSpPr>
        <p:spPr>
          <a:xfrm flipH="1">
            <a:off x="542775" y="530275"/>
            <a:ext cx="6123300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Взаимоотношения с потребителями</a:t>
            </a:r>
            <a:endParaRPr/>
          </a:p>
        </p:txBody>
      </p:sp>
      <p:sp>
        <p:nvSpPr>
          <p:cNvPr id="459" name="Google Shape;459;g29db45750f1_0_36"/>
          <p:cNvSpPr/>
          <p:nvPr/>
        </p:nvSpPr>
        <p:spPr>
          <a:xfrm>
            <a:off x="542525" y="1225275"/>
            <a:ext cx="7643700" cy="34974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</a:rPr>
              <a:t>Параметры устанавливаемой системы позиционирования будут зависеть от масштабов деятельности и запросов клиентов, поэтому мы окончательное решение будет приниматься в ходе частных консультаций с заказчиками. Это позволит максимально учесть их потребности и выбрать оптимальный способ установки и обслуживания системы.</a:t>
            </a:r>
            <a:endParaRPr sz="16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Способы получения дохода</a:t>
            </a:r>
            <a:endParaRPr sz="28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chemeClr val="lt1"/>
                </a:solidFill>
              </a:rPr>
              <a:t>Продажи будут осуществляться двумя способами: </a:t>
            </a:r>
            <a:r>
              <a:rPr lang="ru-RU" sz="1600" dirty="0" err="1">
                <a:solidFill>
                  <a:schemeClr val="lt1"/>
                </a:solidFill>
              </a:rPr>
              <a:t>единоразовая</a:t>
            </a:r>
            <a:r>
              <a:rPr lang="ru-RU" sz="1600" dirty="0">
                <a:solidFill>
                  <a:schemeClr val="lt1"/>
                </a:solidFill>
              </a:rPr>
              <a:t> покупка (оплата оборудования, установки и лицензии на ПО) или подписка с фиксированными периодическими платежами. Выбор той или иной модели будет осуществляться после консультации с клиентом</a:t>
            </a:r>
            <a:endParaRPr sz="28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just" rtl="0">
              <a:lnSpc>
                <a:spcPct val="3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lt1"/>
              </a:solidFill>
            </a:endParaRPr>
          </a:p>
          <a:p>
            <a:pPr marL="0" marR="5080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61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9db45750f1_0_58"/>
          <p:cNvSpPr/>
          <p:nvPr/>
        </p:nvSpPr>
        <p:spPr>
          <a:xfrm flipH="1">
            <a:off x="542800" y="522100"/>
            <a:ext cx="3404100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Ключевые ресурсы</a:t>
            </a:r>
            <a:endParaRPr/>
          </a:p>
        </p:txBody>
      </p:sp>
      <p:sp>
        <p:nvSpPr>
          <p:cNvPr id="466" name="Google Shape;466;g29db45750f1_0_58"/>
          <p:cNvSpPr/>
          <p:nvPr/>
        </p:nvSpPr>
        <p:spPr>
          <a:xfrm>
            <a:off x="542525" y="1225275"/>
            <a:ext cx="7643700" cy="34974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chemeClr val="lt1"/>
                </a:solidFill>
              </a:rPr>
              <a:t>Интеллектуальные (поскольку разрабатываемый продукт функционирует на основе программного обеспечения, то наиболее важной составляющей является его разработка, совершенствование и обеспечение стабильной работы, что требует значительных интеллектуальных усилий)</a:t>
            </a:r>
            <a:endParaRPr sz="1600" dirty="0">
              <a:solidFill>
                <a:schemeClr val="lt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chemeClr val="lt1"/>
                </a:solidFill>
              </a:rPr>
              <a:t>Материальные (разработанное ПО реализовывается посредствам сборочных модулей, для сборки необходимы материалы)</a:t>
            </a:r>
            <a:endParaRPr sz="1600" dirty="0">
              <a:solidFill>
                <a:schemeClr val="lt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</a:rPr>
              <a:t>Финансовые (оплата персонала, закупка материалов, аренда помещения и разработка сайта - все этапы </a:t>
            </a:r>
            <a:r>
              <a:rPr lang="ru-RU" sz="1600" dirty="0" err="1">
                <a:solidFill>
                  <a:schemeClr val="lt1"/>
                </a:solidFill>
              </a:rPr>
              <a:t>стартапа</a:t>
            </a:r>
            <a:r>
              <a:rPr lang="ru-RU" sz="1600" dirty="0">
                <a:solidFill>
                  <a:schemeClr val="lt1"/>
                </a:solidFill>
              </a:rPr>
              <a:t> невозможно представить без соответствующей финансовой поддержки)</a:t>
            </a:r>
            <a:endParaRPr sz="1600" dirty="0">
              <a:solidFill>
                <a:schemeClr val="lt1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lt1"/>
                </a:solidFill>
              </a:rPr>
              <a:t>Ключевые виды деятельности:</a:t>
            </a:r>
            <a:endParaRPr sz="1600" b="1" dirty="0"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Разработка и сборка модулей на базе </a:t>
            </a:r>
            <a:r>
              <a:rPr lang="ru-RU" sz="1600" dirty="0" err="1">
                <a:solidFill>
                  <a:schemeClr val="lt1"/>
                </a:solidFill>
              </a:rPr>
              <a:t>uwb</a:t>
            </a:r>
            <a:r>
              <a:rPr lang="ru-RU" sz="1600" dirty="0">
                <a:solidFill>
                  <a:schemeClr val="lt1"/>
                </a:solidFill>
              </a:rPr>
              <a:t> </a:t>
            </a:r>
            <a:r>
              <a:rPr lang="ru-RU" sz="1600" dirty="0" smtClean="0">
                <a:solidFill>
                  <a:schemeClr val="lt1"/>
                </a:solidFill>
              </a:rPr>
              <a:t>с </a:t>
            </a:r>
            <a:r>
              <a:rPr lang="ru-RU" sz="1600" dirty="0" err="1" smtClean="0">
                <a:solidFill>
                  <a:schemeClr val="lt1"/>
                </a:solidFill>
              </a:rPr>
              <a:t>возможнотсью</a:t>
            </a:r>
            <a:r>
              <a:rPr lang="ru-RU" sz="1600" dirty="0" smtClean="0">
                <a:solidFill>
                  <a:schemeClr val="lt1"/>
                </a:solidFill>
              </a:rPr>
              <a:t> подключения ультразвукового измерительного канала</a:t>
            </a:r>
            <a:endParaRPr sz="1600" dirty="0">
              <a:solidFill>
                <a:schemeClr val="lt1"/>
              </a:solidFill>
            </a:endParaRPr>
          </a:p>
          <a:p>
            <a:pPr marL="457200" marR="5080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Разработка и поддержка программного обеспечения с графическим интерфейсом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4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29db45750f1_0_72"/>
          <p:cNvSpPr/>
          <p:nvPr/>
        </p:nvSpPr>
        <p:spPr>
          <a:xfrm flipH="1">
            <a:off x="542825" y="522100"/>
            <a:ext cx="3707100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Ключевые партнеры</a:t>
            </a:r>
            <a:endParaRPr/>
          </a:p>
        </p:txBody>
      </p:sp>
      <p:sp>
        <p:nvSpPr>
          <p:cNvPr id="473" name="Google Shape;473;g29db45750f1_0_72"/>
          <p:cNvSpPr/>
          <p:nvPr/>
        </p:nvSpPr>
        <p:spPr>
          <a:xfrm>
            <a:off x="542525" y="1225275"/>
            <a:ext cx="7643700" cy="34974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Логистические компании (предприятия промышленного сектора экономики редко располагаются в крупных городах, поэтому для получения потребителем разработанного продукта, необходимо заключить договор с крупной логистической компанией);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Инвесторы (для реализации любого </a:t>
            </a:r>
            <a:r>
              <a:rPr lang="ru-RU" sz="1600" dirty="0" err="1">
                <a:solidFill>
                  <a:schemeClr val="lt1"/>
                </a:solidFill>
              </a:rPr>
              <a:t>стартапа</a:t>
            </a:r>
            <a:r>
              <a:rPr lang="ru-RU" sz="1600" dirty="0">
                <a:solidFill>
                  <a:schemeClr val="lt1"/>
                </a:solidFill>
              </a:rPr>
              <a:t> важнейшим партнером является инвестор. В качестве такого источника инвестиций может выступать государство(субсидирование), коммерческая организация (грант), банк(кредитование) или бизнес-ангел и венчурные фонды);</a:t>
            </a:r>
            <a:endParaRPr sz="1600" dirty="0">
              <a:solidFill>
                <a:schemeClr val="lt1"/>
              </a:solidFill>
            </a:endParaRPr>
          </a:p>
          <a:p>
            <a:pPr marL="457200" marR="508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Поставщики (для сборки модулей необходим определенный перечень материалов и комплектующих, наличие которых обеспечивают поставщики).</a:t>
            </a:r>
            <a:endParaRPr sz="2200"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294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9db45750f1_0_79"/>
          <p:cNvSpPr/>
          <p:nvPr/>
        </p:nvSpPr>
        <p:spPr>
          <a:xfrm flipH="1">
            <a:off x="542825" y="522100"/>
            <a:ext cx="3707100" cy="575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издержек</a:t>
            </a:r>
            <a:endParaRPr/>
          </a:p>
        </p:txBody>
      </p:sp>
      <p:sp>
        <p:nvSpPr>
          <p:cNvPr id="480" name="Google Shape;480;g29db45750f1_0_79"/>
          <p:cNvSpPr/>
          <p:nvPr/>
        </p:nvSpPr>
        <p:spPr>
          <a:xfrm>
            <a:off x="542525" y="1225275"/>
            <a:ext cx="7643700" cy="34974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 	Переменные (к ним можно отнести материалы (платы, провода, аккумуляторы, блок питания, корпус, плата зарядки аккумулятора, провода питания), заработная плата сборщиков и паяльников модулей, тара и упаковка)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ru-RU" sz="1600" dirty="0">
                <a:solidFill>
                  <a:schemeClr val="lt1"/>
                </a:solidFill>
              </a:rPr>
              <a:t>	Постоянные (заработная плата администратора сайта, бухгалтера и специалиста тех. поддержки программного обеспечения, аренда помещения, коммунальные услуги, договор с лизинговой компанией, рекламные расходы)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754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9db45750f1_0_86"/>
          <p:cNvSpPr/>
          <p:nvPr/>
        </p:nvSpPr>
        <p:spPr>
          <a:xfrm flipH="1">
            <a:off x="542875" y="522100"/>
            <a:ext cx="6786600" cy="867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Организационные, производственные и финансовые параметры бизнеса</a:t>
            </a:r>
            <a:endParaRPr/>
          </a:p>
        </p:txBody>
      </p:sp>
      <p:sp>
        <p:nvSpPr>
          <p:cNvPr id="487" name="Google Shape;487;g29db45750f1_0_86"/>
          <p:cNvSpPr/>
          <p:nvPr/>
        </p:nvSpPr>
        <p:spPr>
          <a:xfrm>
            <a:off x="542525" y="1552875"/>
            <a:ext cx="7643700" cy="316980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Для реализации </a:t>
            </a:r>
            <a:r>
              <a:rPr lang="ru-RU" dirty="0" err="1">
                <a:solidFill>
                  <a:schemeClr val="lt1"/>
                </a:solidFill>
              </a:rPr>
              <a:t>стартапа</a:t>
            </a:r>
            <a:r>
              <a:rPr lang="ru-RU" dirty="0">
                <a:solidFill>
                  <a:schemeClr val="lt1"/>
                </a:solidFill>
              </a:rPr>
              <a:t> будет создано юридическое лицо в форме ООО. Потребуется привлечение гранта на сумму 2 млн. руб. и собственных средств 500 тыс. руб. для покрытия стартовых затрат на запуск бизнеса. На разработку ПО потребуется около года. </a:t>
            </a:r>
            <a:endParaRPr dirty="0">
              <a:solidFill>
                <a:schemeClr val="lt1"/>
              </a:solidFill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lt1"/>
                </a:solidFill>
              </a:rPr>
              <a:t>Предполагается перейти на серийный выпуск продукции за счет привлечения дополнительных инвестиций на сумму 1 млн. руб. Сборка модулей будет осуществляться вручную из приобретаемых компонентов.</a:t>
            </a:r>
            <a:endParaRPr dirty="0">
              <a:solidFill>
                <a:schemeClr val="lt1"/>
              </a:solidFill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Переменные затраты на производство одной серийной модели составят 11 228 руб. Периодические затраты составят приблизительно 1 834 724 руб. в месяц. При средней цене реализации комплекта модулей в 13 тыс. руб., маржинальный доход с единицы продукции составит 1 772 руб.. При предполагаемом объеме реализации в 144 комплектов в месяц (1 728 комплектов в год) и годовой подписке на программное обеспечение в 24 тыс. руб. годовая прибыль от продаж составит 821 734 руб.</a:t>
            </a:r>
            <a:endParaRPr sz="2000" dirty="0">
              <a:solidFill>
                <a:schemeClr val="lt1"/>
              </a:solidFill>
            </a:endParaRPr>
          </a:p>
        </p:txBody>
      </p:sp>
      <p:sp>
        <p:nvSpPr>
          <p:cNvPr id="5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22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9db45750f1_0_116"/>
          <p:cNvSpPr/>
          <p:nvPr/>
        </p:nvSpPr>
        <p:spPr>
          <a:xfrm flipH="1">
            <a:off x="179512" y="159475"/>
            <a:ext cx="6786600" cy="43350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Отчёт о </a:t>
            </a:r>
            <a:r>
              <a:rPr lang="ru-RU" sz="2800" b="1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прибыли </a:t>
            </a:r>
            <a:r>
              <a:rPr lang="ru-RU" sz="2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убытках</a:t>
            </a:r>
            <a:endParaRPr dirty="0"/>
          </a:p>
        </p:txBody>
      </p:sp>
      <p:sp>
        <p:nvSpPr>
          <p:cNvPr id="502" name="Google Shape;502;g29db45750f1_0_116"/>
          <p:cNvSpPr/>
          <p:nvPr/>
        </p:nvSpPr>
        <p:spPr>
          <a:xfrm>
            <a:off x="542525" y="771550"/>
            <a:ext cx="7643700" cy="4371950"/>
          </a:xfrm>
          <a:prstGeom prst="roundRect">
            <a:avLst>
              <a:gd name="adj" fmla="val 4863"/>
            </a:avLst>
          </a:prstGeom>
          <a:noFill/>
          <a:ln w="254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just" rtl="0">
              <a:lnSpc>
                <a:spcPct val="30909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503" name="Google Shape;503;g29db45750f1_0_116"/>
          <p:cNvGraphicFramePr/>
          <p:nvPr>
            <p:extLst>
              <p:ext uri="{D42A27DB-BD31-4B8C-83A1-F6EECF244321}">
                <p14:modId xmlns:p14="http://schemas.microsoft.com/office/powerpoint/2010/main" xmlns="" val="84458458"/>
              </p:ext>
            </p:extLst>
          </p:nvPr>
        </p:nvGraphicFramePr>
        <p:xfrm>
          <a:off x="542525" y="751012"/>
          <a:ext cx="7643700" cy="4358310"/>
        </p:xfrm>
        <a:graphic>
          <a:graphicData uri="http://schemas.openxmlformats.org/drawingml/2006/table">
            <a:tbl>
              <a:tblPr>
                <a:noFill/>
                <a:tableStyleId>{B18BAEA3-2590-4430-8640-623D126093F1}</a:tableStyleId>
              </a:tblPr>
              <a:tblGrid>
                <a:gridCol w="3821850"/>
                <a:gridCol w="3821850"/>
              </a:tblGrid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Выручка</a:t>
                      </a: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26 611 200 р.</a:t>
                      </a: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с/с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19 929 152 р.</a:t>
                      </a: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lvl="0" indent="457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Валовая прибыль</a:t>
                      </a:r>
                      <a:endParaRPr lang="ru-RU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6 682 048 р.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Коммерческие расходы</a:t>
                      </a: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1 398 000 р.</a:t>
                      </a: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Управленческие расходы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689 532 р.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Прибыль от продаж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4 594 516 р.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Прочие расходы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457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3 567 348 р.</a:t>
                      </a:r>
                      <a:endParaRPr lang="ru-RU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Прибыль до налога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1 027 167 р.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Налог на прибыль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205433 р.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101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Чистая прибыль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821 734 р.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5956">
                <a:tc>
                  <a:txBody>
                    <a:bodyPr/>
                    <a:lstStyle/>
                    <a:p>
                      <a:pPr marL="0" lvl="0" indent="457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Рентабельность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457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23,883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Google Shape;420;g1a8a4b5d835_7_0"/>
          <p:cNvSpPr txBox="1">
            <a:spLocks/>
          </p:cNvSpPr>
          <p:nvPr/>
        </p:nvSpPr>
        <p:spPr>
          <a:xfrm>
            <a:off x="8572528" y="0"/>
            <a:ext cx="571472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21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lang="ru-RU" sz="21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292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263248"/>
      </a:dk1>
      <a:lt1>
        <a:srgbClr val="FFFFFF"/>
      </a:lt1>
      <a:dk2>
        <a:srgbClr val="434343"/>
      </a:dk2>
      <a:lt2>
        <a:srgbClr val="E0E4E9"/>
      </a:lt2>
      <a:accent1>
        <a:srgbClr val="3F5378"/>
      </a:accent1>
      <a:accent2>
        <a:srgbClr val="263248"/>
      </a:accent2>
      <a:accent3>
        <a:srgbClr val="92A8C8"/>
      </a:accent3>
      <a:accent4>
        <a:srgbClr val="C7D3E6"/>
      </a:accent4>
      <a:accent5>
        <a:srgbClr val="FF9800"/>
      </a:accent5>
      <a:accent6>
        <a:srgbClr val="D26F00"/>
      </a:accent6>
      <a:hlink>
        <a:srgbClr val="3F537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он (конференц-зал)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1309</Words>
  <Application>Microsoft Office PowerPoint</Application>
  <PresentationFormat>Экран (16:9)</PresentationFormat>
  <Paragraphs>214</Paragraphs>
  <Slides>18</Slides>
  <Notes>18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Times New Roman</vt:lpstr>
      <vt:lpstr>Century Gothic</vt:lpstr>
      <vt:lpstr>Roboto Condensed</vt:lpstr>
      <vt:lpstr>Roboto Condensed Light</vt:lpstr>
      <vt:lpstr>Noto Sans Symbols</vt:lpstr>
      <vt:lpstr>Arvo</vt:lpstr>
      <vt:lpstr>Salerio template</vt:lpstr>
      <vt:lpstr>Ион (конференц-зал)</vt:lpstr>
      <vt:lpstr>Система позиционирования персонала и техники предприятия</vt:lpstr>
      <vt:lpstr>Слайд 2</vt:lpstr>
      <vt:lpstr>Слайд 3</vt:lpstr>
      <vt:lpstr>Слайд 4</vt:lpstr>
      <vt:lpstr>Слайд 5</vt:lpstr>
      <vt:lpstr>Слайд 6</vt:lpstr>
      <vt:lpstr>Слайд 7</vt:lpstr>
      <vt:lpstr>   Спасибо за внимание!  Контакты:  Лидер команды – Лифантьев Дмитрий Телефон: +7 996 910 82 61 Почта: lifantievdv@gmail.com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позиционирования персонала и техники предприятия</dc:title>
  <dc:creator>ESM</dc:creator>
  <cp:lastModifiedBy>ESM</cp:lastModifiedBy>
  <cp:revision>43</cp:revision>
  <dcterms:modified xsi:type="dcterms:W3CDTF">2023-11-24T06:56:39Z</dcterms:modified>
</cp:coreProperties>
</file>