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662"/>
    <a:srgbClr val="4A6894"/>
    <a:srgbClr val="DA7700"/>
    <a:srgbClr val="F8D7CD"/>
    <a:srgbClr val="FCECE8"/>
    <a:srgbClr val="FFD097"/>
    <a:srgbClr val="8CA3C5"/>
    <a:srgbClr val="FFB154"/>
    <a:srgbClr val="F68700"/>
    <a:srgbClr val="C0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81" d="100"/>
          <a:sy n="81" d="100"/>
        </p:scale>
        <p:origin x="6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264075061787443"/>
          <c:y val="1.1288228029099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Ростата на 2021 год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8CA3C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DA77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462713436533496"/>
                  <c:y val="-0.152221526908635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DB0064-0992-48B3-BD30-D1E3455D7DC8}" type="VALUE">
                      <a:rPr lang="en-US" sz="240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02087771037155"/>
                      <c:h val="0.119552268501854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588524919562947E-2"/>
                  <c:y val="7.38063905739694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12F09FC-9A9D-4FC4-8112-829262EBBCEB}" type="VALUE">
                      <a:rPr lang="en-US" sz="200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184435287981046E-2"/>
                      <c:h val="6.6184932683004155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2918611103515094E-2"/>
                  <c:y val="6.77225572202720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ИП</c:v>
                </c:pt>
                <c:pt idx="1">
                  <c:v>Малые предприятия</c:v>
                </c:pt>
                <c:pt idx="2">
                  <c:v>Микропредприятия</c:v>
                </c:pt>
                <c:pt idx="3">
                  <c:v>Сельхозорганизации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0.84</c:v>
                </c:pt>
                <c:pt idx="1">
                  <c:v>0.03</c:v>
                </c:pt>
                <c:pt idx="2">
                  <c:v>0.08</c:v>
                </c:pt>
                <c:pt idx="3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4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A8FA97-15A9-3466-DA82-ED1FC39AE6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BFA71C9A-C121-A93C-9BCD-69BF387716AD}"/>
              </a:ext>
            </a:extLst>
          </p:cNvPr>
          <p:cNvSpPr/>
          <p:nvPr userDrawn="1"/>
        </p:nvSpPr>
        <p:spPr>
          <a:xfrm>
            <a:off x="588818" y="371183"/>
            <a:ext cx="6126019" cy="5985167"/>
          </a:xfrm>
          <a:prstGeom prst="ellipse">
            <a:avLst/>
          </a:prstGeom>
          <a:solidFill>
            <a:schemeClr val="bg1"/>
          </a:solidFill>
          <a:ln w="12700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BD6470-F61C-040D-40DD-BC69C2E68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491" y="1973701"/>
            <a:ext cx="5682672" cy="2910598"/>
          </a:xfrm>
          <a:ln cmpd="thickThin">
            <a:noFill/>
          </a:ln>
        </p:spPr>
        <p:txBody>
          <a:bodyPr anchor="ctr" anchorCtr="0">
            <a:normAutofit/>
          </a:bodyPr>
          <a:lstStyle>
            <a:lvl1pPr algn="ctr">
              <a:defRPr sz="7200" b="1">
                <a:solidFill>
                  <a:srgbClr val="DA7700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31EE35D-95DA-D6F2-C08D-2E77295CEA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8364" y="4908497"/>
            <a:ext cx="5107709" cy="818048"/>
          </a:xfrm>
        </p:spPr>
        <p:txBody>
          <a:bodyPr anchor="ctr" anchorCtr="0"/>
          <a:lstStyle>
            <a:lvl1pPr marL="0" indent="0" algn="ctr">
              <a:buNone/>
              <a:defRPr sz="2400" b="1">
                <a:solidFill>
                  <a:srgbClr val="4A689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A884DA-4409-F87A-7F41-0E74E11F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25F7A99-9094-E884-17B8-1798D02C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24CF71-E0B1-9E10-3027-CF491754C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105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45B39C-897F-B29B-3A9B-B93CB8FFD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32D506-28CD-A6F6-DC71-2D6146B9F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CAD2E9-6B49-BE3D-6516-62A0647E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1CDA43-4D7F-1CCE-4092-F0939E2E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27BB7D-FDD2-0CDA-002C-A0944FC2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359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876B2C-53B1-4908-5DEB-88F41B6B7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A9ADAB4-B710-B568-CBE9-62075E9BF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00D50A-C0D4-F62C-FFEC-AFE0426C7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121D00-D7D0-AD2B-09F4-041064C4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1916EA3-585C-F6A1-5EA3-8206C287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503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B9FA68-A8D0-8371-ADAE-1196661C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B936A8-ED61-202A-BF5B-E3F665C61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9BDB334-77DF-40FA-523A-81FF36996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66052D-7790-95F1-1BAE-F22B09CB0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5DDE8DD-FCF7-80FB-0E01-8D8D47E7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A20A46-78A5-F513-6295-4D28D267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732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0C3683-3291-218C-FB64-7C73E35A3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44588C-81A2-2F12-84E3-87B4D04B8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9F8E5B7-78C9-E27D-6BC5-6362B6DC7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02F89FF-1639-10EE-C2BB-A42914F97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E9C513E-F9E1-A630-6641-20F70D227B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D5E92F-3512-F55C-7019-D8EFF9CBB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949BA05-86FF-D24D-8108-7F99B3DE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F0FCD86-0BDA-2B9A-F73A-B7260656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023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868D18-369A-B96B-6B44-38DF4B3B4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21D376D-AA45-BBD8-1255-CE1F75F61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38EDBBE-C756-CFB6-7521-3A1AA8F5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C255829-F004-78A0-E7DB-6B90FE16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594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B3C6D6A-8B41-B05A-FF68-A9A7741D4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D222F43-F695-B2FF-5849-EA89CB46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32F1F62-6C8A-EE34-DBD8-A5CAA4D8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7614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03DE9B-0C4B-B728-92BE-1A717FF7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1E0C3-117E-9E30-1DF6-9FC274D2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48B25E9-DD3D-3880-F0D5-C0D748FE6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FCE63C0-6F26-8F8B-D454-B3E44F9C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D02317B-9506-0F6B-6C1E-66E20201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AEBA452-0D83-5407-7185-99E626CE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853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F48A49-B6F0-BB9A-A780-0C50BCC8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7D01071-0055-6D5E-4F74-DC70BC21D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F097E95-4FDA-4029-6278-5D8CED469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B2AA213-3E7E-5DDC-791F-63CDFF0A3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E7F7D76-628D-7ADB-86B0-67FE9BBD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9714FF-1C3E-BA91-8880-FF1CF4A4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4403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FC5B7D-A141-B94A-F882-D7EA626E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A1937B-8005-6102-9667-486842679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1FAAF1-8D94-5412-E7DD-17D81063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74CFCC-63D0-12F5-585B-40F607AF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D27407-58C4-A0DB-0EEC-D78E6138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2832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2E7A7CE-02E5-0FAF-259F-B85805B6D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152D7E6-ADFA-AFEA-5988-94A49A1C7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319809-5ECB-B653-CB48-001A4C818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6BFDE7-FB1E-7EFD-085D-A0F635992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D2F52E-54E4-92B2-AA85-95931D07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043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87DD40C-87AB-CB7A-C9C8-33161E4B054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3531C84-8049-698F-35C3-6418DE128782}"/>
              </a:ext>
            </a:extLst>
          </p:cNvPr>
          <p:cNvSpPr/>
          <p:nvPr userDrawn="1"/>
        </p:nvSpPr>
        <p:spPr>
          <a:xfrm>
            <a:off x="341745" y="304800"/>
            <a:ext cx="11554691" cy="6253018"/>
          </a:xfrm>
          <a:prstGeom prst="rect">
            <a:avLst/>
          </a:prstGeom>
          <a:solidFill>
            <a:schemeClr val="bg1"/>
          </a:solidFill>
          <a:ln w="6350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059B09-89E7-8D22-6092-7F856CDA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0" y="503667"/>
            <a:ext cx="10515600" cy="576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DE0E1A6-D1C4-98F4-97CB-7B6EA45CD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450C98-299E-988E-7356-F70A1248C2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4029F-3938-4374-B5D5-3C9D85BCF86F}" type="datetimeFigureOut">
              <a:rPr lang="x-none" smtClean="0"/>
              <a:t>01.12.2023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72EB9D8-51AA-9DF8-94AF-C3E8291AF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69A88B-D107-BFE5-3F3D-6152E57C9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C8E25-FAA2-4EE9-A3B5-16D9D9DAE90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708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8FDF85-F143-1A1C-9C3C-A111C87DB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6858" y="1415466"/>
            <a:ext cx="6096000" cy="383342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+mn-lt"/>
              </a:rPr>
              <a:t>Подкаст-помощник для начинающих фермеров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54663C-0323-B0A0-50CD-D865626EE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335" y="7118621"/>
            <a:ext cx="4886036" cy="836514"/>
          </a:xfrm>
        </p:spPr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2082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97347" y="4358244"/>
            <a:ext cx="4380344" cy="1781299"/>
          </a:xfrm>
          <a:prstGeom prst="roundRect">
            <a:avLst/>
          </a:prstGeom>
          <a:solidFill>
            <a:srgbClr val="8CA3C5"/>
          </a:solidFill>
          <a:ln w="76200">
            <a:solidFill>
              <a:srgbClr val="4A6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lang="ru-RU" dirty="0">
              <a:solidFill>
                <a:srgbClr val="DA77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80651"/>
            <a:ext cx="4339442" cy="518952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В настоящее время в России увеличилось количество фермеров</a:t>
            </a:r>
            <a:r>
              <a:rPr lang="ru-RU" sz="2000" dirty="0">
                <a:solidFill>
                  <a:schemeClr val="dk1"/>
                </a:solidFill>
              </a:rPr>
              <a:t> и понизился возраст в котором люди открывают свои хозяйства</a:t>
            </a:r>
            <a:r>
              <a:rPr lang="ru-RU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 Молодежь все больше стремится переехать за город и начать свое дело в сфере сельского хозяйства. К сожалению, у нас не так много источников актуальной информации, которая необходима начинающим фермерам. 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20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2000" b="1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Цель создания нашего подкаста </a:t>
            </a:r>
            <a:r>
              <a:rPr lang="ru-RU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– помочь нынешнему поколению создать предприятие, которое будет приносить не только пользу нашей стране, но и моральное удовлетворение. </a:t>
            </a:r>
          </a:p>
          <a:p>
            <a:endParaRPr lang="ru-RU" sz="2000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6405430"/>
              </p:ext>
            </p:extLst>
          </p:nvPr>
        </p:nvGraphicFramePr>
        <p:xfrm>
          <a:off x="5325422" y="1425035"/>
          <a:ext cx="5887523" cy="4845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Google Shape;227;p30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7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lang="ru-RU" dirty="0">
              <a:solidFill>
                <a:srgbClr val="DA77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20" y="2114804"/>
            <a:ext cx="5223492" cy="2730328"/>
          </a:xfrm>
        </p:spPr>
        <p:txBody>
          <a:bodyPr>
            <a:normAutofit fontScale="62500" lnSpcReduction="20000"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Отсутствие знаний в определенной сфере сельского </a:t>
            </a:r>
            <a:r>
              <a:rPr lang="ru-RU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хозяйства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Устаревшие знания, которые ведут к потере прибыли и затруднению </a:t>
            </a:r>
            <a:r>
              <a:rPr lang="ru-RU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работы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Непонимание сложных терминов и </a:t>
            </a:r>
            <a:r>
              <a:rPr lang="ru-RU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понятий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Отсутствие знаний о новых технологиях и </a:t>
            </a:r>
            <a:r>
              <a:rPr lang="ru-RU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инновациях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800" dirty="0"/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С 2016 по 2023 год снизилось количество печатных изданий на тему сельского хозяйства на 15%, что усложняет получение действительно нужной информации для фермера</a:t>
            </a:r>
            <a:endParaRPr lang="ru-RU" sz="800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0420" y="1243785"/>
            <a:ext cx="6221019" cy="707886"/>
          </a:xfrm>
          <a:prstGeom prst="roundRect">
            <a:avLst/>
          </a:prstGeom>
          <a:solidFill>
            <a:srgbClr val="FFD097"/>
          </a:solidFill>
          <a:ln w="76200">
            <a:solidFill>
              <a:srgbClr val="FFB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0420" y="1243784"/>
            <a:ext cx="6021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Наш проект поможет решить проблемы, с которыми сталкиваются большинство фермеров! А именно:</a:t>
            </a:r>
          </a:p>
        </p:txBody>
      </p:sp>
      <p:pic>
        <p:nvPicPr>
          <p:cNvPr id="6" name="Google Shape;146;p22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6210794" y="2483437"/>
            <a:ext cx="4995226" cy="34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7;p30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72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54843" y="1318160"/>
            <a:ext cx="5596575" cy="1056905"/>
          </a:xfrm>
          <a:prstGeom prst="roundRect">
            <a:avLst/>
          </a:prstGeom>
          <a:solidFill>
            <a:srgbClr val="8CA3C5"/>
          </a:solidFill>
          <a:ln w="76200">
            <a:solidFill>
              <a:srgbClr val="4A6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lang="ru-RU" dirty="0">
              <a:solidFill>
                <a:srgbClr val="DA77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20" y="1362487"/>
            <a:ext cx="6286995" cy="846323"/>
          </a:xfrm>
        </p:spPr>
        <p:txBody>
          <a:bodyPr>
            <a:noAutofit/>
          </a:bodyPr>
          <a:lstStyle/>
          <a:p>
            <a:pPr marL="12700" lvl="0" indent="0">
              <a:spcBef>
                <a:spcPts val="0"/>
              </a:spcBef>
              <a:buClr>
                <a:schemeClr val="dk1"/>
              </a:buClr>
              <a:buSzPts val="900"/>
              <a:buNone/>
            </a:pPr>
            <a:r>
              <a:rPr lang="ru-RU" sz="2000" b="1" dirty="0">
                <a:solidFill>
                  <a:schemeClr val="tx1"/>
                </a:solidFill>
                <a:ea typeface="Times New Roman"/>
                <a:cs typeface="Times New Roman"/>
                <a:sym typeface="Times New Roman"/>
              </a:rPr>
              <a:t>Подкаст-помощник </a:t>
            </a:r>
            <a:r>
              <a:rPr lang="ru-RU" sz="2000" dirty="0">
                <a:solidFill>
                  <a:schemeClr val="tx1"/>
                </a:solidFill>
                <a:ea typeface="Times New Roman"/>
                <a:cs typeface="Times New Roman"/>
                <a:sym typeface="Times New Roman"/>
              </a:rPr>
              <a:t>– это подкаст, в котором </a:t>
            </a:r>
            <a:endParaRPr lang="ru-RU" sz="2000" dirty="0">
              <a:solidFill>
                <a:schemeClr val="tx1"/>
              </a:solidFill>
            </a:endParaRPr>
          </a:p>
          <a:p>
            <a:pPr marL="12700" lvl="0" indent="0">
              <a:spcBef>
                <a:spcPts val="0"/>
              </a:spcBef>
              <a:buClr>
                <a:schemeClr val="dk1"/>
              </a:buClr>
              <a:buSzPts val="900"/>
              <a:buNone/>
            </a:pPr>
            <a:r>
              <a:rPr lang="ru-RU" sz="2000" dirty="0">
                <a:solidFill>
                  <a:schemeClr val="tx1"/>
                </a:solidFill>
                <a:ea typeface="Times New Roman"/>
                <a:cs typeface="Times New Roman"/>
                <a:sym typeface="Times New Roman"/>
              </a:rPr>
              <a:t>собранная эксклюзивная информация от </a:t>
            </a:r>
            <a:endParaRPr lang="ru-RU" sz="2000" dirty="0">
              <a:solidFill>
                <a:schemeClr val="tx1"/>
              </a:solidFill>
            </a:endParaRPr>
          </a:p>
          <a:p>
            <a:pPr marL="12700" lvl="0" indent="0">
              <a:spcBef>
                <a:spcPts val="0"/>
              </a:spcBef>
              <a:buClr>
                <a:schemeClr val="dk1"/>
              </a:buClr>
              <a:buSzPts val="900"/>
              <a:buNone/>
            </a:pPr>
            <a:r>
              <a:rPr lang="ru-RU" sz="2000" dirty="0">
                <a:solidFill>
                  <a:schemeClr val="tx1"/>
                </a:solidFill>
                <a:ea typeface="Times New Roman"/>
                <a:cs typeface="Times New Roman"/>
                <a:sym typeface="Times New Roman"/>
              </a:rPr>
              <a:t>экспертов в сфере сельского хозяйства на темы: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7014" y="2447953"/>
            <a:ext cx="64704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Опыт предпринимателей 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Сложные темы, простым языком 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Благоустройство собственной фермы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Юридические аспекты фермерства 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Механизм поддержки начинающих фермеров </a:t>
            </a:r>
          </a:p>
          <a:p>
            <a:pPr marL="457200" lvl="0" indent="-317500">
              <a:lnSpc>
                <a:spcPct val="150000"/>
              </a:lnSpc>
              <a:buSzPts val="1400"/>
              <a:buFont typeface="Wingdings" panose="05000000000000000000" pitchFamily="2" charset="2"/>
              <a:buChar char="v"/>
            </a:pPr>
            <a:r>
              <a:rPr lang="ru-RU" sz="2000" dirty="0"/>
              <a:t>Новые технологии и инновации в АПК</a:t>
            </a:r>
            <a:endParaRPr lang="ru-RU" sz="2000" dirty="0"/>
          </a:p>
        </p:txBody>
      </p:sp>
      <p:pic>
        <p:nvPicPr>
          <p:cNvPr id="6" name="Google Shape;156;p23" descr="Как записать свой первый подкаст и сделать его успешным? | Resonant Arts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6576787" y="2144313"/>
            <a:ext cx="4674591" cy="346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7;p30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3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769" y="637784"/>
            <a:ext cx="10515600" cy="5769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+mn-lt"/>
                <a:ea typeface="Arial"/>
                <a:cs typeface="Arial"/>
                <a:sym typeface="Arial"/>
              </a:rPr>
              <a:t>Рынок</a:t>
            </a:r>
            <a:endParaRPr lang="ru-RU" dirty="0">
              <a:solidFill>
                <a:srgbClr val="DA77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41369" y="456822"/>
            <a:ext cx="466664" cy="198150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13" name="Google Shape;4194318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6516" y="1867011"/>
            <a:ext cx="3574860" cy="363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19431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3283" y="2728784"/>
            <a:ext cx="2786766" cy="269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19432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9626" y="3623972"/>
            <a:ext cx="1831560" cy="172552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4194321;p1"/>
          <p:cNvSpPr txBox="1"/>
          <p:nvPr/>
        </p:nvSpPr>
        <p:spPr>
          <a:xfrm>
            <a:off x="1706570" y="2173171"/>
            <a:ext cx="218107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Потенциальный объём рынка подкастов на 2024 год– 600 млн. руб.</a:t>
            </a:r>
            <a:endParaRPr sz="2000"/>
          </a:p>
        </p:txBody>
      </p:sp>
      <p:sp>
        <p:nvSpPr>
          <p:cNvPr id="17" name="Google Shape;4194322;p1"/>
          <p:cNvSpPr txBox="1"/>
          <p:nvPr/>
        </p:nvSpPr>
        <p:spPr>
          <a:xfrm>
            <a:off x="2014569" y="3134475"/>
            <a:ext cx="1635969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Рынок всех подкастов про СХ – 50 млн. руб.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4194323;p1"/>
          <p:cNvSpPr txBox="1"/>
          <p:nvPr/>
        </p:nvSpPr>
        <p:spPr>
          <a:xfrm>
            <a:off x="2014569" y="4098282"/>
            <a:ext cx="1562002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Реально достижимый рынок – 1 млн. руб.</a:t>
            </a:r>
            <a:endParaRPr sz="2000"/>
          </a:p>
        </p:txBody>
      </p:sp>
      <p:sp>
        <p:nvSpPr>
          <p:cNvPr id="19" name="Google Shape;4194324;p1"/>
          <p:cNvSpPr txBox="1"/>
          <p:nvPr/>
        </p:nvSpPr>
        <p:spPr>
          <a:xfrm>
            <a:off x="2462925" y="1928788"/>
            <a:ext cx="93006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4194325;p1"/>
          <p:cNvSpPr txBox="1"/>
          <p:nvPr/>
        </p:nvSpPr>
        <p:spPr>
          <a:xfrm>
            <a:off x="2356688" y="2861150"/>
            <a:ext cx="7010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4194326;p1"/>
          <p:cNvSpPr txBox="1"/>
          <p:nvPr/>
        </p:nvSpPr>
        <p:spPr>
          <a:xfrm>
            <a:off x="2356687" y="3766775"/>
            <a:ext cx="66602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" name="Google Shape;4194314;p1"/>
          <p:cNvGraphicFramePr/>
          <p:nvPr>
            <p:extLst>
              <p:ext uri="{D42A27DB-BD31-4B8C-83A1-F6EECF244321}">
                <p14:modId xmlns:p14="http://schemas.microsoft.com/office/powerpoint/2010/main" val="1112246535"/>
              </p:ext>
            </p:extLst>
          </p:nvPr>
        </p:nvGraphicFramePr>
        <p:xfrm>
          <a:off x="5380825" y="1942488"/>
          <a:ext cx="5948235" cy="13558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89647"/>
                <a:gridCol w="1189647"/>
                <a:gridCol w="1189647"/>
                <a:gridCol w="1189647"/>
                <a:gridCol w="1189647"/>
              </a:tblGrid>
              <a:tr h="6779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 err="1"/>
                        <a:t>Сельхозка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 err="1"/>
                        <a:t>OneSoil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РСХБ в цифре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 err="1"/>
                        <a:t>Сингент</a:t>
                      </a: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Аграрный аналитик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</a:tr>
              <a:tr h="6779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1600 </a:t>
                      </a:r>
                      <a:r>
                        <a:rPr lang="ru-RU" sz="1400" dirty="0"/>
                        <a:t>подписчиков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1450 подпи</a:t>
                      </a:r>
                      <a:r>
                        <a:rPr lang="ru-RU" sz="1400" dirty="0"/>
                        <a:t>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20000 подписчиков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4500 подписчиков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15622 подписчиков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</a:tr>
            </a:tbl>
          </a:graphicData>
        </a:graphic>
      </p:graphicFrame>
      <p:graphicFrame>
        <p:nvGraphicFramePr>
          <p:cNvPr id="23" name="Google Shape;4194315;p1"/>
          <p:cNvGraphicFramePr/>
          <p:nvPr>
            <p:extLst>
              <p:ext uri="{D42A27DB-BD31-4B8C-83A1-F6EECF244321}">
                <p14:modId xmlns:p14="http://schemas.microsoft.com/office/powerpoint/2010/main" val="529320201"/>
              </p:ext>
            </p:extLst>
          </p:nvPr>
        </p:nvGraphicFramePr>
        <p:xfrm>
          <a:off x="5436650" y="4351182"/>
          <a:ext cx="5892409" cy="1384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73342"/>
                <a:gridCol w="1073342"/>
                <a:gridCol w="1248575"/>
                <a:gridCol w="1248575"/>
                <a:gridCol w="1248575"/>
              </a:tblGrid>
              <a:tr h="8453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Сельскохозяйственные вести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 err="1"/>
                        <a:t>АгроЖизнь</a:t>
                      </a: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Молочное и мясное скотоводство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Молочная река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Новое сельское хозяйство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</a:tr>
              <a:tr h="53927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2600 подпи</a:t>
                      </a:r>
                      <a:r>
                        <a:rPr lang="ru-RU" sz="1400"/>
                        <a:t>счиков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3000 подписчиков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2000 подписчиков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4000 подписчиков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3400 подписчиков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</a:tr>
            </a:tbl>
          </a:graphicData>
        </a:graphic>
      </p:graphicFrame>
      <p:sp>
        <p:nvSpPr>
          <p:cNvPr id="24" name="Google Shape;4194316;p1"/>
          <p:cNvSpPr txBox="1"/>
          <p:nvPr/>
        </p:nvSpPr>
        <p:spPr>
          <a:xfrm>
            <a:off x="5294057" y="1395730"/>
            <a:ext cx="34062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Прямые конкуренты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4194317;p1"/>
          <p:cNvSpPr txBox="1"/>
          <p:nvPr/>
        </p:nvSpPr>
        <p:spPr>
          <a:xfrm>
            <a:off x="5309602" y="3875590"/>
            <a:ext cx="451129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Косвенные конкуренты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27;p30"/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31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+mn-lt"/>
                <a:ea typeface="Arial"/>
                <a:cs typeface="Arial"/>
                <a:sym typeface="Arial"/>
              </a:rPr>
              <a:t>Бизнес-модель</a:t>
            </a:r>
            <a:endParaRPr lang="ru-RU" dirty="0">
              <a:solidFill>
                <a:srgbClr val="DA77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4052" y="1564368"/>
            <a:ext cx="309748" cy="13925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0420" y="1080653"/>
            <a:ext cx="1995054" cy="3170713"/>
          </a:xfrm>
          <a:prstGeom prst="roundRect">
            <a:avLst/>
          </a:prstGeom>
          <a:solidFill>
            <a:srgbClr val="FFD097"/>
          </a:solidFill>
          <a:ln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38202" y="1080653"/>
            <a:ext cx="2113808" cy="1531917"/>
          </a:xfrm>
          <a:prstGeom prst="roundRect">
            <a:avLst/>
          </a:prstGeom>
          <a:solidFill>
            <a:srgbClr val="8CA3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38202" y="2719449"/>
            <a:ext cx="2113808" cy="15319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04738" y="1080652"/>
            <a:ext cx="1995054" cy="3170713"/>
          </a:xfrm>
          <a:prstGeom prst="roundRect">
            <a:avLst/>
          </a:prstGeom>
          <a:solidFill>
            <a:srgbClr val="FFD097"/>
          </a:solidFill>
          <a:ln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35533" y="2719447"/>
            <a:ext cx="2113808" cy="1531917"/>
          </a:xfrm>
          <a:prstGeom prst="roundRect">
            <a:avLst/>
          </a:prstGeom>
          <a:solidFill>
            <a:srgbClr val="8CA3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52520" y="1080652"/>
            <a:ext cx="2113808" cy="15319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19056" y="1080651"/>
            <a:ext cx="1995054" cy="3170713"/>
          </a:xfrm>
          <a:prstGeom prst="roundRect">
            <a:avLst/>
          </a:prstGeom>
          <a:solidFill>
            <a:srgbClr val="FFD097"/>
          </a:solidFill>
          <a:ln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0420" y="4358243"/>
            <a:ext cx="5223492" cy="1781299"/>
          </a:xfrm>
          <a:prstGeom prst="roundRect">
            <a:avLst/>
          </a:prstGeom>
          <a:solidFill>
            <a:srgbClr val="FFB154"/>
          </a:solidFill>
          <a:ln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20791" y="4358243"/>
            <a:ext cx="5493320" cy="1781299"/>
          </a:xfrm>
          <a:prstGeom prst="roundRect">
            <a:avLst/>
          </a:prstGeom>
          <a:solidFill>
            <a:srgbClr val="FFB154"/>
          </a:solidFill>
          <a:ln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0113" y="1342182"/>
            <a:ext cx="18893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7. Ключевые партнеры.             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endParaRPr lang="ru-RU" sz="14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1) Эксперты в </a:t>
            </a:r>
            <a:r>
              <a:rPr lang="ru-RU" sz="1400" b="1" dirty="0" err="1"/>
              <a:t>сха</a:t>
            </a:r>
            <a:endParaRPr lang="ru-RU" sz="14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 smtClean="0"/>
              <a:t>2)Производители </a:t>
            </a:r>
            <a:r>
              <a:rPr lang="ru-RU" sz="1400" b="1" dirty="0"/>
              <a:t>продукции для </a:t>
            </a:r>
            <a:r>
              <a:rPr lang="ru-RU" sz="1400" b="1" dirty="0" err="1"/>
              <a:t>сха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71522" y="1024003"/>
            <a:ext cx="20804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5. Ключевые виды деятельности</a:t>
            </a:r>
          </a:p>
          <a:p>
            <a:endParaRPr lang="ru-RU" sz="1400" b="1" dirty="0"/>
          </a:p>
          <a:p>
            <a:r>
              <a:rPr lang="ru-RU" sz="1400" b="1" dirty="0"/>
              <a:t>1)  Привлечение аудитория слушателей</a:t>
            </a:r>
          </a:p>
          <a:p>
            <a:r>
              <a:rPr lang="ru-RU" sz="1400" b="1" dirty="0"/>
              <a:t>2) Создание контента</a:t>
            </a:r>
          </a:p>
          <a:p>
            <a:r>
              <a:rPr lang="ru-RU" sz="1400" b="1" dirty="0"/>
              <a:t>3) Ведение социальных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71522" y="2666007"/>
            <a:ext cx="197361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6. Ключевые ресурсы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endParaRPr lang="ru-RU" sz="14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1) Студия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2) Оборудование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3) Команда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4) Группа в </a:t>
            </a:r>
            <a:r>
              <a:rPr lang="ru-RU" sz="1400" b="1" dirty="0" err="1"/>
              <a:t>соц.сетях</a:t>
            </a:r>
            <a:endParaRPr lang="ru-RU" sz="14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5) Сайт </a:t>
            </a:r>
            <a:endParaRPr lang="ru-RU" sz="1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141032" y="1178386"/>
            <a:ext cx="19511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b="1" dirty="0"/>
              <a:t>2. Ценностное предложение</a:t>
            </a:r>
            <a:endParaRPr lang="ru-RU" sz="8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endParaRPr lang="ru-RU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b="1" dirty="0"/>
              <a:t>У нас собрана целевая аудитория фермеров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endParaRPr lang="ru-RU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b="1" dirty="0"/>
              <a:t>Мы предлагаем нашим потребителям условия, при которых они получать больше покупателей на их продукцию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269506" y="2663888"/>
            <a:ext cx="2079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3. Каналы сбыта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 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1) Платформы для публикации подкастов (</a:t>
            </a:r>
            <a:r>
              <a:rPr lang="ru-RU" sz="1200" b="1" dirty="0" err="1"/>
              <a:t>Boosry</a:t>
            </a:r>
            <a:r>
              <a:rPr lang="ru-RU" sz="1200" b="1" dirty="0"/>
              <a:t>, </a:t>
            </a:r>
            <a:r>
              <a:rPr lang="ru-RU" sz="1200" b="1" dirty="0" err="1"/>
              <a:t>Яндекс.Музыка</a:t>
            </a:r>
            <a:r>
              <a:rPr lang="ru-RU" sz="1200" b="1" dirty="0"/>
              <a:t> и т. д.) 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2) </a:t>
            </a:r>
            <a:r>
              <a:rPr lang="ru-RU" sz="1200" b="1" dirty="0" err="1"/>
              <a:t>YouTube</a:t>
            </a:r>
            <a:endParaRPr lang="ru-RU" sz="12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3) Сообщества в соц. сетях</a:t>
            </a:r>
            <a:endParaRPr lang="ru-RU" sz="1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204733" y="1135784"/>
            <a:ext cx="2209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4.Взаимоотношения с клиентами</a:t>
            </a:r>
          </a:p>
          <a:p>
            <a:pPr marL="152400" lvl="0" indent="-101600">
              <a:buClr>
                <a:srgbClr val="000000"/>
              </a:buClr>
              <a:buSzPts val="800"/>
              <a:defRPr sz="1400" u="none" strike="noStrike" cap="none"/>
            </a:pPr>
            <a:endParaRPr lang="ru-RU" sz="12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1)  </a:t>
            </a:r>
            <a:r>
              <a:rPr lang="ru-RU" sz="1200" b="1" dirty="0" err="1"/>
              <a:t>Эллектронная</a:t>
            </a:r>
            <a:r>
              <a:rPr lang="ru-RU" sz="1200" b="1" dirty="0"/>
              <a:t> почта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2)  Персональный менеджер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200" b="1" dirty="0"/>
              <a:t>3)  Сообщества в соц. сетях</a:t>
            </a:r>
            <a:endParaRPr lang="ru-RU" sz="1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625856" y="1136823"/>
            <a:ext cx="178145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1.Потребительские сегменты</a:t>
            </a:r>
          </a:p>
          <a:p>
            <a:pPr marL="152400" lvl="0" indent="-101600">
              <a:buClr>
                <a:srgbClr val="000000"/>
              </a:buClr>
              <a:buSzPts val="800"/>
              <a:defRPr sz="1400" u="none" strike="noStrike" cap="none"/>
            </a:pPr>
            <a:endParaRPr lang="ru-RU" sz="1400" b="1" dirty="0"/>
          </a:p>
          <a:p>
            <a:pPr marL="152400" lvl="0" indent="-15240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А)  </a:t>
            </a:r>
            <a:r>
              <a:rPr lang="ru-RU" sz="1400" b="1" dirty="0" err="1"/>
              <a:t>Россельхоз</a:t>
            </a:r>
            <a:r>
              <a:rPr lang="ru-RU" sz="1400" b="1" dirty="0"/>
              <a:t> банк</a:t>
            </a:r>
          </a:p>
          <a:p>
            <a:pPr marL="152400" lvl="0" indent="-15240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Б)  Производители </a:t>
            </a:r>
            <a:r>
              <a:rPr lang="ru-RU" sz="1400" b="1" dirty="0" err="1"/>
              <a:t>сха</a:t>
            </a:r>
            <a:r>
              <a:rPr lang="ru-RU" sz="1400" b="1" dirty="0"/>
              <a:t> техники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В)  Производители кормов</a:t>
            </a:r>
          </a:p>
          <a:p>
            <a:pPr marL="152400" lvl="0" indent="-15240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400" b="1" dirty="0"/>
              <a:t>Г)   Производители удобрений</a:t>
            </a:r>
          </a:p>
          <a:p>
            <a:pPr marL="152400" lvl="0" indent="-152400">
              <a:buClr>
                <a:srgbClr val="000000"/>
              </a:buClr>
              <a:buSzPts val="800"/>
              <a:defRPr sz="1400" u="none" strike="noStrike" cap="none"/>
            </a:pP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63766" y="4524770"/>
            <a:ext cx="48957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8. </a:t>
            </a:r>
            <a:r>
              <a:rPr lang="ru-RU" sz="1600" b="1" dirty="0" smtClean="0"/>
              <a:t>Затраты</a:t>
            </a:r>
          </a:p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endParaRPr lang="ru-RU" sz="16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Основными затратами будут: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1) Аренда студии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2) Покупка оборудования </a:t>
            </a:r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3) Зарплата</a:t>
            </a:r>
            <a:endParaRPr lang="ru-RU" sz="16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124539" y="4524498"/>
            <a:ext cx="52292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9. Доходы </a:t>
            </a:r>
            <a:endParaRPr lang="ru-RU" sz="1600" b="1" dirty="0" smtClean="0"/>
          </a:p>
          <a:p>
            <a:pPr lvl="0" algn="ctr">
              <a:buClr>
                <a:srgbClr val="000000"/>
              </a:buClr>
              <a:buSzPts val="800"/>
              <a:defRPr sz="1400" u="none" strike="noStrike" cap="none"/>
            </a:pPr>
            <a:endParaRPr lang="ru-RU" sz="1600" b="1" dirty="0"/>
          </a:p>
          <a:p>
            <a:pPr lvl="0">
              <a:buClr>
                <a:srgbClr val="000000"/>
              </a:buClr>
              <a:buSzPts val="800"/>
              <a:defRPr sz="1400" u="none" strike="noStrike" cap="none"/>
            </a:pPr>
            <a:r>
              <a:rPr lang="ru-RU" sz="1600" b="1" dirty="0"/>
              <a:t>Доход будет приносить продажа рекламы и монетизация платформ где будет выходить подкаст.</a:t>
            </a:r>
            <a:endParaRPr lang="ru-RU" sz="1600" b="1" dirty="0"/>
          </a:p>
        </p:txBody>
      </p:sp>
      <p:pic>
        <p:nvPicPr>
          <p:cNvPr id="24" name="Google Shape;227;p30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6700" r="15299"/>
          <a:stretch/>
        </p:blipFill>
        <p:spPr>
          <a:xfrm>
            <a:off x="11112312" y="386390"/>
            <a:ext cx="749138" cy="694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7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558965" y="3904487"/>
            <a:ext cx="3980875" cy="2151307"/>
          </a:xfrm>
          <a:prstGeom prst="roundRect">
            <a:avLst/>
          </a:prstGeom>
          <a:solidFill>
            <a:srgbClr val="F8D7CD"/>
          </a:solidFill>
          <a:ln w="28575">
            <a:solidFill>
              <a:srgbClr val="DA7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Arial"/>
                <a:ea typeface="Arial"/>
                <a:cs typeface="Arial"/>
                <a:sym typeface="Arial"/>
              </a:rPr>
              <a:t>Финансовый план проекта</a:t>
            </a:r>
            <a:endParaRPr lang="ru-RU" dirty="0">
              <a:solidFill>
                <a:srgbClr val="DA77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11764161" y="-880706"/>
            <a:ext cx="46512" cy="27687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Google Shape;4194334;p3"/>
          <p:cNvSpPr txBox="1"/>
          <p:nvPr/>
        </p:nvSpPr>
        <p:spPr>
          <a:xfrm>
            <a:off x="6409159" y="4391767"/>
            <a:ext cx="27951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" name="Google Shape;4194336;p3"/>
          <p:cNvGraphicFramePr/>
          <p:nvPr>
            <p:extLst>
              <p:ext uri="{D42A27DB-BD31-4B8C-83A1-F6EECF244321}">
                <p14:modId xmlns:p14="http://schemas.microsoft.com/office/powerpoint/2010/main" val="2222670120"/>
              </p:ext>
            </p:extLst>
          </p:nvPr>
        </p:nvGraphicFramePr>
        <p:xfrm>
          <a:off x="1278564" y="1416114"/>
          <a:ext cx="6036635" cy="1995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07327"/>
                <a:gridCol w="1207327"/>
                <a:gridCol w="1207327"/>
                <a:gridCol w="1207327"/>
                <a:gridCol w="1207327"/>
              </a:tblGrid>
              <a:tr h="38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Аренда студии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>
                          <a:sym typeface="Arial"/>
                        </a:rPr>
                        <a:t>Оплата приложений для обработки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>
                          <a:sym typeface="Arial"/>
                        </a:rPr>
                        <a:t>Реклама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>
                          <a:sym typeface="Arial"/>
                        </a:rPr>
                        <a:t>Оборудование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>
                          <a:sym typeface="Arial"/>
                        </a:rPr>
                        <a:t>Итог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</a:tr>
              <a:tr h="38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15.000 рублей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3.000 рубле</a:t>
                      </a:r>
                      <a:r>
                        <a:rPr lang="ru-RU" sz="1200" dirty="0"/>
                        <a:t>й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15.000 рубле</a:t>
                      </a:r>
                      <a:r>
                        <a:rPr lang="ru-RU" sz="1200" dirty="0"/>
                        <a:t>й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95.000 рублей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491.000 ру</a:t>
                      </a:r>
                      <a:r>
                        <a:rPr lang="ru-RU" sz="1200" dirty="0"/>
                        <a:t>блей </a:t>
                      </a:r>
                      <a:r>
                        <a:rPr lang="ru-RU" sz="1200" u="none" strike="noStrike" cap="none" dirty="0">
                          <a:sym typeface="Arial"/>
                        </a:rPr>
                        <a:t>в год</a:t>
                      </a:r>
                      <a:endParaRPr sz="12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128.000 ру</a:t>
                      </a:r>
                      <a:r>
                        <a:rPr lang="ru-RU" sz="1200" dirty="0"/>
                        <a:t>блей </a:t>
                      </a:r>
                      <a:r>
                        <a:rPr lang="ru-RU" sz="1200" u="none" strike="noStrike" cap="none" dirty="0">
                          <a:sym typeface="Arial"/>
                        </a:rPr>
                        <a:t> в первый месяц</a:t>
                      </a:r>
                      <a:endParaRPr sz="12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u="none" strike="noStrike" cap="none" dirty="0">
                          <a:sym typeface="Arial"/>
                        </a:rPr>
                        <a:t>Последующие месяца 33.000 ру</a:t>
                      </a:r>
                      <a:r>
                        <a:rPr lang="ru-RU" sz="1200" dirty="0"/>
                        <a:t>блей 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1575" marR="41575" marT="41550" marB="41550"/>
                </a:tc>
              </a:tr>
            </a:tbl>
          </a:graphicData>
        </a:graphic>
      </p:graphicFrame>
      <p:graphicFrame>
        <p:nvGraphicFramePr>
          <p:cNvPr id="6" name="Google Shape;4194337;p3"/>
          <p:cNvGraphicFramePr/>
          <p:nvPr>
            <p:extLst>
              <p:ext uri="{D42A27DB-BD31-4B8C-83A1-F6EECF244321}">
                <p14:modId xmlns:p14="http://schemas.microsoft.com/office/powerpoint/2010/main" val="4130831233"/>
              </p:ext>
            </p:extLst>
          </p:nvPr>
        </p:nvGraphicFramePr>
        <p:xfrm>
          <a:off x="4673610" y="4210606"/>
          <a:ext cx="6986662" cy="168388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06790"/>
                <a:gridCol w="1406790"/>
                <a:gridCol w="1406790"/>
                <a:gridCol w="1406790"/>
                <a:gridCol w="1359502"/>
              </a:tblGrid>
              <a:tr h="102285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За первые 2 месяца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За следующие 3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Последующие 5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11-12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Итог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</a:tr>
              <a:tr h="6610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15.000 ру</a:t>
                      </a:r>
                      <a:r>
                        <a:rPr lang="ru-RU" sz="1400"/>
                        <a:t>блей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50.000 ру</a:t>
                      </a:r>
                      <a:r>
                        <a:rPr lang="ru-RU" sz="1400"/>
                        <a:t>блей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80.000 ру</a:t>
                      </a:r>
                      <a:r>
                        <a:rPr lang="ru-RU" sz="1400"/>
                        <a:t>блей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/>
                        <a:t>120.000 ру</a:t>
                      </a:r>
                      <a:r>
                        <a:rPr lang="ru-RU" sz="1400"/>
                        <a:t>блей </a:t>
                      </a:r>
                      <a:endParaRPr sz="1400" u="none" strike="noStrike" cap="none"/>
                    </a:p>
                  </a:txBody>
                  <a:tcPr marL="41575" marR="41575" marT="41550" marB="415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400" u="none" strike="noStrike" cap="none" dirty="0"/>
                        <a:t>820.000 ру</a:t>
                      </a:r>
                      <a:r>
                        <a:rPr lang="ru-RU" sz="1400" dirty="0"/>
                        <a:t>блей </a:t>
                      </a:r>
                      <a:endParaRPr sz="1400" u="none" strike="noStrike" cap="none" dirty="0"/>
                    </a:p>
                  </a:txBody>
                  <a:tcPr marL="41575" marR="41575" marT="41550" marB="41550"/>
                </a:tc>
              </a:tr>
            </a:tbl>
          </a:graphicData>
        </a:graphic>
      </p:graphicFrame>
      <p:sp>
        <p:nvSpPr>
          <p:cNvPr id="7" name="Google Shape;4194338;p3"/>
          <p:cNvSpPr txBox="1"/>
          <p:nvPr/>
        </p:nvSpPr>
        <p:spPr>
          <a:xfrm>
            <a:off x="3387281" y="1087935"/>
            <a:ext cx="1819200" cy="31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b="1" i="0" u="none" strike="noStrike" cap="none" dirty="0">
                <a:solidFill>
                  <a:srgbClr val="8CA3C5"/>
                </a:solidFill>
                <a:latin typeface="Arial"/>
                <a:ea typeface="Arial"/>
                <a:cs typeface="Arial"/>
                <a:sym typeface="Arial"/>
              </a:rPr>
              <a:t>Затраты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194339;p3"/>
          <p:cNvSpPr txBox="1"/>
          <p:nvPr/>
        </p:nvSpPr>
        <p:spPr>
          <a:xfrm>
            <a:off x="7385059" y="3729621"/>
            <a:ext cx="1819200" cy="349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DA7700"/>
                </a:solidFill>
                <a:latin typeface="Arial"/>
                <a:ea typeface="Arial"/>
                <a:cs typeface="Arial"/>
                <a:sym typeface="Arial"/>
              </a:rPr>
              <a:t>Прибыль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194340;p3"/>
          <p:cNvSpPr txBox="1"/>
          <p:nvPr/>
        </p:nvSpPr>
        <p:spPr>
          <a:xfrm>
            <a:off x="607293" y="3949110"/>
            <a:ext cx="388422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ea typeface="Arial"/>
                <a:cs typeface="Arial"/>
                <a:sym typeface="Arial"/>
              </a:rPr>
              <a:t>Прибыль будет расти за счет увеличения целевой аудитории, количества рекламодателей и постепенного увеличения стоимости рекламы. Начальная цена рекламы будет варьироваться от 500 до 2000 рублей, далее в зависимости от числа подписчиков.</a:t>
            </a:r>
            <a:endParaRPr sz="1600" b="1" dirty="0"/>
          </a:p>
        </p:txBody>
      </p:sp>
      <p:pic>
        <p:nvPicPr>
          <p:cNvPr id="11" name="Google Shape;227;p30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466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+mn-lt"/>
                <a:ea typeface="Arial"/>
                <a:cs typeface="Arial"/>
                <a:sym typeface="Arial"/>
              </a:rPr>
              <a:t>Текущие результаты</a:t>
            </a:r>
            <a:endParaRPr lang="ru-RU" dirty="0">
              <a:solidFill>
                <a:srgbClr val="DA77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20" y="1362487"/>
            <a:ext cx="5544125" cy="1558843"/>
          </a:xfrm>
        </p:spPr>
        <p:txBody>
          <a:bodyPr>
            <a:normAutofit/>
          </a:bodyPr>
          <a:lstStyle/>
          <a:p>
            <a:pPr marL="596900"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900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Проанализирован рынок подкастов </a:t>
            </a:r>
          </a:p>
          <a:p>
            <a:pPr marL="596900"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900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Проведен анализ конкурентов </a:t>
            </a:r>
            <a:endParaRPr lang="ru-RU" sz="2000" dirty="0"/>
          </a:p>
          <a:p>
            <a:pPr marL="596900"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900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Составлена бизнес-модель </a:t>
            </a:r>
          </a:p>
          <a:p>
            <a:pPr marL="596900"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900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Разработан медиа-план </a:t>
            </a: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0420" y="2921330"/>
            <a:ext cx="108286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/>
              <a:t>Медиа </a:t>
            </a:r>
            <a:r>
              <a:rPr lang="ru-RU" sz="2400" dirty="0" smtClean="0"/>
              <a:t>план</a:t>
            </a:r>
          </a:p>
          <a:p>
            <a:pPr lvl="0"/>
            <a:endParaRPr lang="ru-RU" sz="2400" dirty="0"/>
          </a:p>
          <a:p>
            <a:pPr lvl="0"/>
            <a:r>
              <a:rPr lang="ru-RU" sz="2400" dirty="0"/>
              <a:t>Наш подкаст будет выходить 2 раза в неделю, длительностью 30-35 минут</a:t>
            </a:r>
          </a:p>
          <a:p>
            <a:pPr lvl="0"/>
            <a:r>
              <a:rPr lang="ru-RU" sz="2400" dirty="0"/>
              <a:t>Основные время подкаста будет занимать интервью, но также будет рубрики "вопрос </a:t>
            </a:r>
            <a:r>
              <a:rPr lang="ru-RU" sz="2400" dirty="0" smtClean="0"/>
              <a:t>– ответ" которые </a:t>
            </a:r>
            <a:r>
              <a:rPr lang="ru-RU" sz="2400" dirty="0"/>
              <a:t>будем проводить с помощью станции Яндекс. </a:t>
            </a:r>
            <a:endParaRPr lang="ru-RU" sz="2400" dirty="0"/>
          </a:p>
        </p:txBody>
      </p:sp>
      <p:pic>
        <p:nvPicPr>
          <p:cNvPr id="5" name="Google Shape;227;p30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2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A7700"/>
                </a:solidFill>
                <a:latin typeface="+mn-lt"/>
                <a:ea typeface="Arial"/>
                <a:cs typeface="Arial"/>
                <a:sym typeface="Arial"/>
              </a:rPr>
              <a:t>Планы развития</a:t>
            </a:r>
            <a:endParaRPr lang="ru-RU" dirty="0">
              <a:solidFill>
                <a:srgbClr val="DA77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420" y="1457490"/>
            <a:ext cx="10515600" cy="4351338"/>
          </a:xfrm>
        </p:spPr>
        <p:txBody>
          <a:bodyPr/>
          <a:lstStyle/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ea typeface="Average"/>
                <a:cs typeface="Average"/>
                <a:sym typeface="Average"/>
              </a:rPr>
              <a:t>В</a:t>
            </a:r>
            <a:r>
              <a:rPr lang="ru-RU" altLang="ru-RU" dirty="0">
                <a:solidFill>
                  <a:schemeClr val="tx1"/>
                </a:solidFill>
                <a:ea typeface="Average"/>
                <a:cs typeface="Average"/>
                <a:sym typeface="Average"/>
              </a:rPr>
              <a:t> первый месяц мы планируем снять студию, закупить оборудование, создать странички в соц. сетях и платформах для </a:t>
            </a:r>
            <a:r>
              <a:rPr lang="ru-RU" altLang="ru-RU" dirty="0" err="1">
                <a:solidFill>
                  <a:schemeClr val="tx1"/>
                </a:solidFill>
                <a:ea typeface="Average"/>
                <a:cs typeface="Average"/>
                <a:sym typeface="Average"/>
              </a:rPr>
              <a:t>подкаство</a:t>
            </a:r>
            <a:r>
              <a:rPr lang="ru-RU" altLang="ru-RU" dirty="0">
                <a:solidFill>
                  <a:schemeClr val="tx1"/>
                </a:solidFill>
                <a:ea typeface="Average"/>
                <a:cs typeface="Average"/>
                <a:sym typeface="Average"/>
              </a:rPr>
              <a:t>, найди рекламодателей, пригласить их как экспертов на наш подкаст и отснять первые выпуски подкаста. Также мы планируем закупать рекламу нашего подкаста.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endParaRPr lang="ru-RU" dirty="0">
              <a:solidFill>
                <a:schemeClr val="tx1"/>
              </a:solidFill>
              <a:ea typeface="Average"/>
              <a:cs typeface="Average"/>
              <a:sym typeface="Average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ru-RU" altLang="ru-RU" dirty="0">
                <a:solidFill>
                  <a:schemeClr val="tx1"/>
                </a:solidFill>
                <a:ea typeface="Average"/>
                <a:cs typeface="Average"/>
                <a:sym typeface="Average"/>
              </a:rPr>
              <a:t>В дальнейшем мы планируем увеличивать количество слушателей и рекламодателей путем увеличения наших выпусков и набора популярности нашего подкаста среди заинтересованной аудитории </a:t>
            </a:r>
            <a:endParaRPr lang="ru-RU" dirty="0">
              <a:solidFill>
                <a:schemeClr val="tx1"/>
              </a:solidFill>
              <a:ea typeface="Average"/>
              <a:cs typeface="Average"/>
              <a:sym typeface="Average"/>
            </a:endParaRPr>
          </a:p>
          <a:p>
            <a:endParaRPr lang="ru-RU" dirty="0"/>
          </a:p>
        </p:txBody>
      </p:sp>
      <p:pic>
        <p:nvPicPr>
          <p:cNvPr id="4" name="Google Shape;227;p30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95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F3662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lang="ru-RU" dirty="0">
              <a:solidFill>
                <a:srgbClr val="1F366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44032" y="-1093429"/>
            <a:ext cx="532925" cy="484692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Google Shape;205;p28"/>
          <p:cNvSpPr txBox="1">
            <a:spLocks/>
          </p:cNvSpPr>
          <p:nvPr/>
        </p:nvSpPr>
        <p:spPr>
          <a:xfrm>
            <a:off x="1128156" y="5093916"/>
            <a:ext cx="2297701" cy="32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spcBef>
                <a:spcPts val="0"/>
              </a:spcBef>
              <a:buClr>
                <a:schemeClr val="dk1"/>
              </a:buClr>
              <a:buSzPts val="1300"/>
              <a:buFont typeface="Arial"/>
              <a:buNone/>
            </a:pPr>
            <a:r>
              <a:rPr lang="ru-RU" sz="20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Бесхлебная Д.О. </a:t>
            </a:r>
            <a:endParaRPr lang="ru-RU" sz="2000" dirty="0"/>
          </a:p>
        </p:txBody>
      </p:sp>
      <p:sp>
        <p:nvSpPr>
          <p:cNvPr id="5" name="Google Shape;206;p28"/>
          <p:cNvSpPr txBox="1">
            <a:spLocks/>
          </p:cNvSpPr>
          <p:nvPr/>
        </p:nvSpPr>
        <p:spPr>
          <a:xfrm flipH="1">
            <a:off x="5070569" y="5093917"/>
            <a:ext cx="2042749" cy="32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spcBef>
                <a:spcPts val="0"/>
              </a:spcBef>
              <a:buClr>
                <a:schemeClr val="dk1"/>
              </a:buClr>
              <a:buSzPts val="1300"/>
              <a:buFont typeface="Arial"/>
              <a:buNone/>
            </a:pPr>
            <a:r>
              <a:rPr lang="ru-RU" sz="20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Стрелова В. В. </a:t>
            </a:r>
            <a:endParaRPr lang="ru-RU"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07;p28"/>
          <p:cNvSpPr txBox="1"/>
          <p:nvPr/>
        </p:nvSpPr>
        <p:spPr>
          <a:xfrm>
            <a:off x="8718305" y="5049517"/>
            <a:ext cx="2123866" cy="349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Семёнова</a:t>
            </a:r>
            <a:r>
              <a:rPr lang="ru-RU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М. С.</a:t>
            </a:r>
            <a:endParaRPr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209;p28"/>
          <p:cNvPicPr preferRelativeResize="0">
            <a:picLocks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2406" y="1702894"/>
            <a:ext cx="2646546" cy="2930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0;p28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383" y="1702894"/>
            <a:ext cx="2757044" cy="2917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11;p28"/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7044" y="1657039"/>
            <a:ext cx="3022352" cy="2963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7;p30"/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l="16700" r="15299"/>
          <a:stretch/>
        </p:blipFill>
        <p:spPr>
          <a:xfrm>
            <a:off x="10440885" y="386390"/>
            <a:ext cx="1420565" cy="131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67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15304" y="380009"/>
            <a:ext cx="4846122" cy="34416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Google Shape;224;p30"/>
          <p:cNvSpPr txBox="1">
            <a:spLocks/>
          </p:cNvSpPr>
          <p:nvPr/>
        </p:nvSpPr>
        <p:spPr>
          <a:xfrm>
            <a:off x="838200" y="4934963"/>
            <a:ext cx="44271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-101600">
              <a:lnSpc>
                <a:spcPct val="242222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8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</a:p>
          <a:p>
            <a:pPr marL="101600" indent="-101600">
              <a:lnSpc>
                <a:spcPct val="242222"/>
              </a:lnSpc>
              <a:spcBef>
                <a:spcPts val="5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8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</a:p>
          <a:p>
            <a:pPr marL="101600" indent="-101600">
              <a:lnSpc>
                <a:spcPct val="242222"/>
              </a:lnSpc>
              <a:spcBef>
                <a:spcPts val="5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8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lang="ru-RU" sz="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25;p30"/>
          <p:cNvSpPr txBox="1">
            <a:spLocks/>
          </p:cNvSpPr>
          <p:nvPr/>
        </p:nvSpPr>
        <p:spPr>
          <a:xfrm>
            <a:off x="838200" y="3540856"/>
            <a:ext cx="4427100" cy="9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200"/>
              <a:buFont typeface="Arial"/>
              <a:buNone/>
            </a:pPr>
            <a:r>
              <a:rPr lang="ru-RU" sz="2200" b="1" smtClean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lang="ru-RU" sz="2200" b="1">
              <a:solidFill>
                <a:srgbClr val="5481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6;p30"/>
          <p:cNvSpPr txBox="1"/>
          <p:nvPr/>
        </p:nvSpPr>
        <p:spPr>
          <a:xfrm>
            <a:off x="1639750" y="4934963"/>
            <a:ext cx="44271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Yrapodcast.ru</a:t>
            </a:r>
            <a:endParaRPr sz="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-RU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 (</a:t>
            </a:r>
            <a:r>
              <a:rPr lang="en-US" altLang="ru-RU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961)-720-80-25</a:t>
            </a:r>
            <a:endParaRPr sz="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5714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-RU" sz="13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altLang="ru-RU" sz="13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yrapodcast</a:t>
            </a:r>
            <a:r>
              <a:rPr lang="en-US" altLang="ru-RU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13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</a:t>
            </a:r>
            <a:endParaRPr sz="600" dirty="0"/>
          </a:p>
        </p:txBody>
      </p:sp>
      <p:pic>
        <p:nvPicPr>
          <p:cNvPr id="7" name="Google Shape;227;p30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3051750" y="1453784"/>
            <a:ext cx="6623628" cy="4174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574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702</Words>
  <Application>Microsoft Office PowerPoint</Application>
  <PresentationFormat>Широкоэкранный</PresentationFormat>
  <Paragraphs>161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Average</vt:lpstr>
      <vt:lpstr>Calibri</vt:lpstr>
      <vt:lpstr>Calibri Light</vt:lpstr>
      <vt:lpstr>Times New Roman</vt:lpstr>
      <vt:lpstr>Wingdings</vt:lpstr>
      <vt:lpstr>Тема Office</vt:lpstr>
      <vt:lpstr>Подкаст-помощник для начинающих фермеров</vt:lpstr>
      <vt:lpstr>Актуальность проекта</vt:lpstr>
      <vt:lpstr>Проблема</vt:lpstr>
      <vt:lpstr>Решение</vt:lpstr>
      <vt:lpstr>Рынок</vt:lpstr>
      <vt:lpstr>Бизнес-модель</vt:lpstr>
      <vt:lpstr>Финансовый план проекта</vt:lpstr>
      <vt:lpstr>Текущие результаты</vt:lpstr>
      <vt:lpstr>Планы развития</vt:lpstr>
      <vt:lpstr>Команда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Пользователь Windows</cp:lastModifiedBy>
  <cp:revision>16</cp:revision>
  <dcterms:created xsi:type="dcterms:W3CDTF">2023-02-10T14:28:12Z</dcterms:created>
  <dcterms:modified xsi:type="dcterms:W3CDTF">2023-12-01T15:54:02Z</dcterms:modified>
</cp:coreProperties>
</file>