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68" r:id="rId9"/>
    <p:sldId id="267" r:id="rId10"/>
  </p:sldIdLst>
  <p:sldSz cx="9144000" cy="6858000" type="screen4x3"/>
  <p:notesSz cx="6858000" cy="9144000"/>
  <p:embeddedFontLst>
    <p:embeddedFont>
      <p:font typeface="Montserrat Medium" charset="-52"/>
      <p:regular r:id="rId12"/>
      <p:bold r:id="rId13"/>
      <p:italic r:id="rId14"/>
      <p:boldItalic r:id="rId15"/>
    </p:embeddedFont>
    <p:embeddedFont>
      <p:font typeface="Montserrat" charset="-52"/>
      <p:regular r:id="rId16"/>
      <p:bold r:id="rId17"/>
      <p:italic r:id="rId18"/>
      <p:boldItalic r:id="rId19"/>
    </p:embeddedFont>
    <p:embeddedFont>
      <p:font typeface="Calibri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gjm8xxD12CSoyqaul6jDzmm0DU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71060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6811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698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0" name="Google Shape;17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61525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058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0701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3824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>
          <a:extLst>
            <a:ext uri="{FF2B5EF4-FFF2-40B4-BE49-F238E27FC236}">
              <a16:creationId xmlns="" xmlns:a16="http://schemas.microsoft.com/office/drawing/2014/main" id="{1DC8DEB6-47E2-9185-5499-6B75A52C2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>
            <a:extLst>
              <a:ext uri="{FF2B5EF4-FFF2-40B4-BE49-F238E27FC236}">
                <a16:creationId xmlns="" xmlns:a16="http://schemas.microsoft.com/office/drawing/2014/main" id="{25F63D1D-0008-0564-F942-471F7C64F1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6:notes">
            <a:extLst>
              <a:ext uri="{FF2B5EF4-FFF2-40B4-BE49-F238E27FC236}">
                <a16:creationId xmlns="" xmlns:a16="http://schemas.microsoft.com/office/drawing/2014/main" id="{D31E54C3-8B4A-4272-13D7-37E07CFCDD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66519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2590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andmarkets.com/reports/5201070/global-industrial-3d-printing-market-by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20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0232" y="5445224"/>
            <a:ext cx="2016224" cy="6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527586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"/>
          <p:cNvSpPr txBox="1">
            <a:spLocks noGrp="1"/>
          </p:cNvSpPr>
          <p:nvPr>
            <p:ph type="subTitle" idx="1"/>
          </p:nvPr>
        </p:nvSpPr>
        <p:spPr>
          <a:xfrm>
            <a:off x="1071972" y="1777869"/>
            <a:ext cx="7304856" cy="10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ru-RU" sz="4000" dirty="0" smtClean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«</a:t>
            </a:r>
            <a:r>
              <a:rPr lang="ru-RU" sz="2800" dirty="0">
                <a:solidFill>
                  <a:schemeClr val="tx1"/>
                </a:solidFill>
              </a:rPr>
              <a:t>Изготовление катушек для 3D печати. Проектирование формы для литья пластика под давлением</a:t>
            </a:r>
            <a:r>
              <a:rPr lang="ru-RU" sz="4000" dirty="0" smtClean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»</a:t>
            </a:r>
            <a:endParaRPr dirty="0">
              <a:latin typeface="+mn-lt"/>
            </a:endParaRPr>
          </a:p>
        </p:txBody>
      </p:sp>
      <p:sp>
        <p:nvSpPr>
          <p:cNvPr id="125" name="Google Shape;125;p1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"/>
          <p:cNvSpPr/>
          <p:nvPr/>
        </p:nvSpPr>
        <p:spPr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/>
          <p:nvPr/>
        </p:nvSpPr>
        <p:spPr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/>
          <p:nvPr/>
        </p:nvSpPr>
        <p:spPr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367" y="6024517"/>
            <a:ext cx="1083210" cy="58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0653" y="6165304"/>
            <a:ext cx="1368152" cy="415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2983" y="6159044"/>
            <a:ext cx="1063352" cy="38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27784" y="6165304"/>
            <a:ext cx="1326552" cy="33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41742" y="5534005"/>
            <a:ext cx="1222594" cy="4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82182" y="5661723"/>
            <a:ext cx="1201986" cy="18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7201" y="583436"/>
            <a:ext cx="2026568" cy="73818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"/>
          <p:cNvSpPr/>
          <p:nvPr/>
        </p:nvSpPr>
        <p:spPr>
          <a:xfrm>
            <a:off x="3419872" y="3768790"/>
            <a:ext cx="2304256" cy="432048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"/>
          <p:cNvSpPr txBox="1"/>
          <p:nvPr/>
        </p:nvSpPr>
        <p:spPr>
          <a:xfrm>
            <a:off x="3638631" y="3768790"/>
            <a:ext cx="208549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 err="1">
                <a:solidFill>
                  <a:schemeClr val="dk1"/>
                </a:solidFill>
                <a:latin typeface="+mn-lt"/>
                <a:ea typeface="Montserrat"/>
                <a:cs typeface="Montserrat"/>
                <a:sym typeface="Montserrat"/>
              </a:rPr>
              <a:t>стартап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+mn-lt"/>
                <a:ea typeface="Montserrat"/>
                <a:cs typeface="Montserrat"/>
                <a:sym typeface="Montserrat"/>
              </a:rPr>
              <a:t> проект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pic>
        <p:nvPicPr>
          <p:cNvPr id="138" name="Google Shape;138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29532" y="905722"/>
            <a:ext cx="2089273" cy="770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18012" y="4466935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019514" y="4466935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909033" y="4466934"/>
            <a:ext cx="1409772" cy="33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08227" y="5293467"/>
            <a:ext cx="1027469" cy="685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0" y="5275875"/>
            <a:ext cx="9144001" cy="158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"/>
          <p:cNvSpPr/>
          <p:nvPr/>
        </p:nvSpPr>
        <p:spPr>
          <a:xfrm>
            <a:off x="488958" y="1478076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"/>
          <p:cNvSpPr/>
          <p:nvPr/>
        </p:nvSpPr>
        <p:spPr>
          <a:xfrm>
            <a:off x="0" y="188640"/>
            <a:ext cx="5004048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01    </a:t>
            </a:r>
            <a:r>
              <a:rPr lang="ru-RU" sz="2000" b="0" i="0" u="none" strike="noStrike" cap="none" dirty="0" smtClean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АКТУАЛЬНОСТЬ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ПРОЕКТА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150" name="Google Shape;150;p2"/>
          <p:cNvSpPr txBox="1"/>
          <p:nvPr/>
        </p:nvSpPr>
        <p:spPr>
          <a:xfrm>
            <a:off x="509262" y="1550955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1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151" name="Google Shape;151;p2"/>
          <p:cNvSpPr txBox="1"/>
          <p:nvPr/>
        </p:nvSpPr>
        <p:spPr>
          <a:xfrm>
            <a:off x="371306" y="3415649"/>
            <a:ext cx="112723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ТРЕНДЫ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cxnSp>
        <p:nvCxnSpPr>
          <p:cNvPr id="152" name="Google Shape;152;p2"/>
          <p:cNvCxnSpPr/>
          <p:nvPr/>
        </p:nvCxnSpPr>
        <p:spPr>
          <a:xfrm>
            <a:off x="1229342" y="1889509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53" name="Google Shape;153;p2"/>
          <p:cNvSpPr/>
          <p:nvPr/>
        </p:nvSpPr>
        <p:spPr>
          <a:xfrm>
            <a:off x="468654" y="2197285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"/>
          <p:cNvSpPr txBox="1"/>
          <p:nvPr/>
        </p:nvSpPr>
        <p:spPr>
          <a:xfrm>
            <a:off x="488958" y="2270164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2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cxnSp>
        <p:nvCxnSpPr>
          <p:cNvPr id="155" name="Google Shape;155;p2"/>
          <p:cNvCxnSpPr/>
          <p:nvPr/>
        </p:nvCxnSpPr>
        <p:spPr>
          <a:xfrm>
            <a:off x="1209038" y="2608718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59" name="Google Shape;159;p2"/>
          <p:cNvSpPr/>
          <p:nvPr/>
        </p:nvSpPr>
        <p:spPr>
          <a:xfrm>
            <a:off x="489739" y="3904896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"/>
          <p:cNvSpPr txBox="1"/>
          <p:nvPr/>
        </p:nvSpPr>
        <p:spPr>
          <a:xfrm>
            <a:off x="510043" y="3977775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1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cxnSp>
        <p:nvCxnSpPr>
          <p:cNvPr id="161" name="Google Shape;161;p2"/>
          <p:cNvCxnSpPr/>
          <p:nvPr/>
        </p:nvCxnSpPr>
        <p:spPr>
          <a:xfrm>
            <a:off x="1229342" y="4316329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62" name="Google Shape;162;p2"/>
          <p:cNvSpPr/>
          <p:nvPr/>
        </p:nvSpPr>
        <p:spPr>
          <a:xfrm>
            <a:off x="469435" y="4624105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"/>
          <p:cNvSpPr txBox="1"/>
          <p:nvPr/>
        </p:nvSpPr>
        <p:spPr>
          <a:xfrm>
            <a:off x="489739" y="4696984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2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cxnSp>
        <p:nvCxnSpPr>
          <p:cNvPr id="164" name="Google Shape;164;p2"/>
          <p:cNvCxnSpPr/>
          <p:nvPr/>
        </p:nvCxnSpPr>
        <p:spPr>
          <a:xfrm>
            <a:off x="1209819" y="5035538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2" name="TextBox 21"/>
          <p:cNvSpPr txBox="1"/>
          <p:nvPr/>
        </p:nvSpPr>
        <p:spPr>
          <a:xfrm>
            <a:off x="1110337" y="1539599"/>
            <a:ext cx="7836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Экология</a:t>
            </a:r>
            <a:r>
              <a:rPr lang="ru-RU" dirty="0"/>
              <a:t> - ежегодно </a:t>
            </a:r>
            <a:r>
              <a:rPr lang="ru-RU" dirty="0" smtClean="0"/>
              <a:t>миллионы </a:t>
            </a:r>
            <a:r>
              <a:rPr lang="ru-RU" dirty="0"/>
              <a:t>пластиковых </a:t>
            </a:r>
            <a:r>
              <a:rPr lang="ru-RU" dirty="0" smtClean="0"/>
              <a:t>отходов </a:t>
            </a:r>
            <a:r>
              <a:rPr lang="ru-RU" dirty="0"/>
              <a:t>отправляются на свалку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0337" y="2097883"/>
            <a:ext cx="67057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Экономика</a:t>
            </a:r>
            <a:r>
              <a:rPr lang="ru-RU" dirty="0"/>
              <a:t> - снижение затрат </a:t>
            </a:r>
            <a:r>
              <a:rPr lang="ru-RU" dirty="0" smtClean="0"/>
              <a:t>производителей </a:t>
            </a:r>
            <a:r>
              <a:rPr lang="ru-RU" dirty="0" err="1" smtClean="0"/>
              <a:t>филамента</a:t>
            </a:r>
            <a:r>
              <a:rPr lang="ru-RU" dirty="0" smtClean="0"/>
              <a:t> за </a:t>
            </a:r>
            <a:r>
              <a:rPr lang="ru-RU" dirty="0"/>
              <a:t>счет </a:t>
            </a:r>
            <a:endParaRPr lang="ru-RU" dirty="0" smtClean="0"/>
          </a:p>
          <a:p>
            <a:r>
              <a:rPr lang="ru-RU" dirty="0" smtClean="0"/>
              <a:t>собственного </a:t>
            </a:r>
            <a:r>
              <a:rPr lang="ru-RU" dirty="0" err="1"/>
              <a:t>рециклинга</a:t>
            </a:r>
            <a:r>
              <a:rPr lang="ru-RU" dirty="0"/>
              <a:t> отходов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2602" y="3979789"/>
            <a:ext cx="3681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Аддитивные технологии, 3</a:t>
            </a:r>
            <a:r>
              <a:rPr lang="en-US" dirty="0" smtClean="0"/>
              <a:t>D-</a:t>
            </a:r>
            <a:r>
              <a:rPr lang="ru-RU" dirty="0" smtClean="0"/>
              <a:t>печать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110337" y="4697671"/>
            <a:ext cx="6069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Circular</a:t>
            </a:r>
            <a:r>
              <a:rPr lang="ru-RU" dirty="0"/>
              <a:t> </a:t>
            </a:r>
            <a:r>
              <a:rPr lang="ru-RU" dirty="0" err="1"/>
              <a:t>Economy</a:t>
            </a:r>
            <a:r>
              <a:rPr lang="ru-RU" dirty="0"/>
              <a:t> - замкнутый цикл использования пластика</a:t>
            </a:r>
          </a:p>
          <a:p>
            <a:endParaRPr lang="ru-RU" dirty="0"/>
          </a:p>
        </p:txBody>
      </p:sp>
      <p:pic>
        <p:nvPicPr>
          <p:cNvPr id="1026" name="Picture 2" descr="Векторы на тему «Значок экологии» — скачивайте бесплатные векторы высокого  качества на Freepik | Freep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083" y="1260765"/>
            <a:ext cx="906740" cy="90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02    ЦЕЛЕВАЯ АУДИТОРИЯ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173" name="Google Shape;173;p3"/>
          <p:cNvSpPr/>
          <p:nvPr/>
        </p:nvSpPr>
        <p:spPr>
          <a:xfrm>
            <a:off x="539552" y="2564904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"/>
          <p:cNvSpPr txBox="1"/>
          <p:nvPr/>
        </p:nvSpPr>
        <p:spPr>
          <a:xfrm>
            <a:off x="559856" y="2637783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1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cxnSp>
        <p:nvCxnSpPr>
          <p:cNvPr id="175" name="Google Shape;175;p3"/>
          <p:cNvCxnSpPr/>
          <p:nvPr/>
        </p:nvCxnSpPr>
        <p:spPr>
          <a:xfrm>
            <a:off x="1279936" y="2976337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76" name="Google Shape;176;p3"/>
          <p:cNvSpPr/>
          <p:nvPr/>
        </p:nvSpPr>
        <p:spPr>
          <a:xfrm>
            <a:off x="519248" y="3284113"/>
            <a:ext cx="596368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539552" y="3356992"/>
            <a:ext cx="57606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smtClean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2 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cxnSp>
        <p:nvCxnSpPr>
          <p:cNvPr id="178" name="Google Shape;178;p3"/>
          <p:cNvCxnSpPr/>
          <p:nvPr/>
        </p:nvCxnSpPr>
        <p:spPr>
          <a:xfrm>
            <a:off x="1259632" y="3695546"/>
            <a:ext cx="7128792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2" name="TextBox 11"/>
          <p:cNvSpPr txBox="1"/>
          <p:nvPr/>
        </p:nvSpPr>
        <p:spPr>
          <a:xfrm>
            <a:off x="1259632" y="2586905"/>
            <a:ext cx="45015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Крупные </a:t>
            </a:r>
            <a:r>
              <a:rPr lang="ru-RU" dirty="0"/>
              <a:t>п</a:t>
            </a:r>
            <a:r>
              <a:rPr lang="ru-RU" dirty="0" smtClean="0"/>
              <a:t>редприятия по производству </a:t>
            </a:r>
            <a:r>
              <a:rPr lang="ru-RU" dirty="0" err="1" smtClean="0"/>
              <a:t>филамента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259632" y="3284113"/>
            <a:ext cx="49840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Малые и </a:t>
            </a:r>
            <a:r>
              <a:rPr lang="ru-RU" dirty="0" err="1" smtClean="0"/>
              <a:t>микропредприятия</a:t>
            </a:r>
            <a:r>
              <a:rPr lang="ru-RU" dirty="0" smtClean="0"/>
              <a:t> по производству </a:t>
            </a:r>
            <a:r>
              <a:rPr lang="ru-RU" dirty="0" err="1" smtClean="0"/>
              <a:t>филамента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03  КЛЮЧЕВАЯ ПРОБЛЕМА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187" name="Google Shape;187;p4"/>
          <p:cNvSpPr txBox="1"/>
          <p:nvPr/>
        </p:nvSpPr>
        <p:spPr>
          <a:xfrm>
            <a:off x="539552" y="1735811"/>
            <a:ext cx="111601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Для ЦА 1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188" name="Google Shape;188;p4"/>
          <p:cNvSpPr txBox="1"/>
          <p:nvPr/>
        </p:nvSpPr>
        <p:spPr>
          <a:xfrm>
            <a:off x="518724" y="3333011"/>
            <a:ext cx="115768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Для ЦА 2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189" name="Google Shape;189;p4"/>
          <p:cNvSpPr txBox="1"/>
          <p:nvPr/>
        </p:nvSpPr>
        <p:spPr>
          <a:xfrm>
            <a:off x="466598" y="4446184"/>
            <a:ext cx="550663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Подтверждение (исследование, анкетирование)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190" name="Google Shape;190;p4"/>
          <p:cNvSpPr/>
          <p:nvPr/>
        </p:nvSpPr>
        <p:spPr>
          <a:xfrm>
            <a:off x="1979712" y="1283090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"/>
          <p:cNvSpPr/>
          <p:nvPr/>
        </p:nvSpPr>
        <p:spPr>
          <a:xfrm>
            <a:off x="1979712" y="2867269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Высокая цена единицы при малом </a:t>
            </a:r>
            <a:r>
              <a:rPr lang="ru-RU" sz="1600" dirty="0" smtClean="0"/>
              <a:t>объеме закупок.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Необходимость в повторном использовании в целях экономии.</a:t>
            </a:r>
            <a:endParaRPr lang="ru-RU" sz="1600" dirty="0"/>
          </a:p>
        </p:txBody>
      </p:sp>
      <p:cxnSp>
        <p:nvCxnSpPr>
          <p:cNvPr id="192" name="Google Shape;192;p4"/>
          <p:cNvCxnSpPr/>
          <p:nvPr/>
        </p:nvCxnSpPr>
        <p:spPr>
          <a:xfrm>
            <a:off x="546699" y="5287820"/>
            <a:ext cx="7992888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1" name="TextBox 10"/>
          <p:cNvSpPr txBox="1"/>
          <p:nvPr/>
        </p:nvSpPr>
        <p:spPr>
          <a:xfrm>
            <a:off x="2204864" y="1545382"/>
            <a:ext cx="6246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Потребность в катушках для намотки </a:t>
            </a:r>
            <a:r>
              <a:rPr lang="ru-RU" sz="1600" dirty="0" err="1" smtClean="0"/>
              <a:t>филамента</a:t>
            </a:r>
            <a:r>
              <a:rPr lang="ru-RU" sz="1600" dirty="0" smtClean="0"/>
              <a:t> больше, чем могут обеспечить существующие предприятия по производству данных катушек.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6598" y="4905245"/>
            <a:ext cx="8287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/>
              <a:t>Было проведено интервью с ключевым заказчиком.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72" y="2699657"/>
            <a:ext cx="7215717" cy="4056172"/>
          </a:xfrm>
          <a:prstGeom prst="rect">
            <a:avLst/>
          </a:prstGeom>
        </p:spPr>
      </p:pic>
      <p:sp>
        <p:nvSpPr>
          <p:cNvPr id="2" name="Google Shape;186;p4"/>
          <p:cNvSpPr/>
          <p:nvPr/>
        </p:nvSpPr>
        <p:spPr>
          <a:xfrm>
            <a:off x="0" y="188640"/>
            <a:ext cx="4572000" cy="400110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03  КЛЮЧЕВАЯ ПРОБЛЕМА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3" name="Google Shape;190;p4"/>
          <p:cNvSpPr/>
          <p:nvPr/>
        </p:nvSpPr>
        <p:spPr>
          <a:xfrm>
            <a:off x="420932" y="738455"/>
            <a:ext cx="8088085" cy="204828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800"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https://blog.iqb.ru/additive-manufacturing-trends-2024/</a:t>
            </a: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7611" y="814226"/>
            <a:ext cx="79814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ru-RU" sz="1600" dirty="0" smtClean="0"/>
              <a:t> </a:t>
            </a:r>
            <a:r>
              <a:rPr lang="ru-RU" dirty="0" smtClean="0"/>
              <a:t>Согласно ресурсу : </a:t>
            </a:r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blog.iqb.ru/additive-manufacturing-trends-2024</a:t>
            </a:r>
            <a:r>
              <a:rPr lang="ru-RU" dirty="0" smtClean="0"/>
              <a:t> - ожидается</a:t>
            </a:r>
            <a:r>
              <a:rPr lang="ru-RU" dirty="0"/>
              <a:t>, что объем мирового рынка промышленной 3D‑печати вырастет с $3,83 млрд в 2023 году до $16,93 млрд к 2030 году при среднегодовом темпе роста 23,6%. </a:t>
            </a:r>
            <a:r>
              <a:rPr lang="ru-RU" i="1" dirty="0"/>
              <a:t>Источник: </a:t>
            </a:r>
            <a:r>
              <a:rPr lang="ru-RU" i="1" dirty="0" err="1">
                <a:hlinkClick r:id="rId3"/>
              </a:rPr>
              <a:t>Research</a:t>
            </a:r>
            <a:r>
              <a:rPr lang="ru-RU" i="1" dirty="0">
                <a:hlinkClick r:id="rId3"/>
              </a:rPr>
              <a:t> </a:t>
            </a:r>
            <a:r>
              <a:rPr lang="ru-RU" i="1" dirty="0" err="1">
                <a:hlinkClick r:id="rId3"/>
              </a:rPr>
              <a:t>And</a:t>
            </a:r>
            <a:r>
              <a:rPr lang="ru-RU" i="1" dirty="0">
                <a:hlinkClick r:id="rId3"/>
              </a:rPr>
              <a:t> </a:t>
            </a:r>
            <a:r>
              <a:rPr lang="ru-RU" i="1" dirty="0" err="1">
                <a:hlinkClick r:id="rId3"/>
              </a:rPr>
              <a:t>Markets</a:t>
            </a:r>
            <a:endParaRPr lang="ru-RU" dirty="0"/>
          </a:p>
          <a:p>
            <a:pPr marL="285750" indent="-28575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ru-RU" dirty="0" smtClean="0"/>
              <a:t>Рост объема продаж катушек напрямую связан с ростом продаж </a:t>
            </a:r>
            <a:r>
              <a:rPr lang="ru-RU" dirty="0" err="1" smtClean="0"/>
              <a:t>филамента</a:t>
            </a:r>
            <a:r>
              <a:rPr lang="ru-RU" dirty="0" smtClean="0"/>
              <a:t> и развития аддитивных технологий, так как катушка является связующем звеном в системе 3</a:t>
            </a:r>
            <a:r>
              <a:rPr lang="en-US" dirty="0" smtClean="0"/>
              <a:t>D-</a:t>
            </a:r>
            <a:r>
              <a:rPr lang="ru-RU" dirty="0" smtClean="0"/>
              <a:t>печати.</a:t>
            </a:r>
          </a:p>
          <a:p>
            <a:pPr algn="just">
              <a:lnSpc>
                <a:spcPct val="125000"/>
              </a:lnSpc>
            </a:pPr>
            <a:endParaRPr lang="ru-RU" i="1" dirty="0" smtClean="0"/>
          </a:p>
          <a:p>
            <a:pPr algn="just">
              <a:lnSpc>
                <a:spcPct val="125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942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372" y="3951545"/>
            <a:ext cx="3336696" cy="241042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746" y="857498"/>
            <a:ext cx="2837322" cy="2305534"/>
          </a:xfrm>
          <a:prstGeom prst="rect">
            <a:avLst/>
          </a:prstGeom>
        </p:spPr>
      </p:pic>
      <p:sp>
        <p:nvSpPr>
          <p:cNvPr id="199" name="Google Shape;199;p5"/>
          <p:cNvSpPr/>
          <p:nvPr/>
        </p:nvSpPr>
        <p:spPr>
          <a:xfrm>
            <a:off x="0" y="188640"/>
            <a:ext cx="7668344" cy="707886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04    ПРЕДЛАГАЕМОЕ РЕШЕНИЕ И ОСНОВНОЙ ФУНКЦИОНАЛ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200" name="Google Shape;200;p5"/>
          <p:cNvSpPr/>
          <p:nvPr/>
        </p:nvSpPr>
        <p:spPr>
          <a:xfrm>
            <a:off x="1979712" y="1283090"/>
            <a:ext cx="3759237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5"/>
          <p:cNvSpPr/>
          <p:nvPr/>
        </p:nvSpPr>
        <p:spPr>
          <a:xfrm>
            <a:off x="1979712" y="2867269"/>
            <a:ext cx="4134512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5"/>
          <p:cNvSpPr/>
          <p:nvPr/>
        </p:nvSpPr>
        <p:spPr>
          <a:xfrm>
            <a:off x="1979712" y="4451448"/>
            <a:ext cx="3524105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5"/>
          <p:cNvSpPr/>
          <p:nvPr/>
        </p:nvSpPr>
        <p:spPr>
          <a:xfrm>
            <a:off x="107504" y="1628800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5"/>
          <p:cNvSpPr txBox="1"/>
          <p:nvPr/>
        </p:nvSpPr>
        <p:spPr>
          <a:xfrm>
            <a:off x="346530" y="1712640"/>
            <a:ext cx="18647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Базовый продукт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205" name="Google Shape;205;p5"/>
          <p:cNvSpPr/>
          <p:nvPr/>
        </p:nvSpPr>
        <p:spPr>
          <a:xfrm>
            <a:off x="87509" y="3215737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5"/>
          <p:cNvSpPr txBox="1"/>
          <p:nvPr/>
        </p:nvSpPr>
        <p:spPr>
          <a:xfrm>
            <a:off x="288802" y="3342868"/>
            <a:ext cx="19802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Свойства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207" name="Google Shape;207;p5"/>
          <p:cNvSpPr/>
          <p:nvPr/>
        </p:nvSpPr>
        <p:spPr>
          <a:xfrm>
            <a:off x="107504" y="4791540"/>
            <a:ext cx="2342816" cy="620688"/>
          </a:xfrm>
          <a:prstGeom prst="roundRect">
            <a:avLst>
              <a:gd name="adj" fmla="val 16667"/>
            </a:avLst>
          </a:prstGeom>
          <a:solidFill>
            <a:srgbClr val="DEC6FE"/>
          </a:solidFill>
          <a:ln w="25400" cap="flat" cmpd="sng">
            <a:solidFill>
              <a:srgbClr val="DEC6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5"/>
          <p:cNvSpPr txBox="1"/>
          <p:nvPr/>
        </p:nvSpPr>
        <p:spPr>
          <a:xfrm>
            <a:off x="268807" y="4894380"/>
            <a:ext cx="19802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Функционал</a:t>
            </a:r>
            <a:endParaRPr sz="1400" b="0" i="0" u="none" strike="noStrike" cap="none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9117" y="1799798"/>
            <a:ext cx="3480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Катушка для намотки </a:t>
            </a:r>
            <a:r>
              <a:rPr lang="ru-RU" dirty="0" err="1" smtClean="0"/>
              <a:t>филамента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443746" y="2982831"/>
            <a:ext cx="426995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Технологичная конструкция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Сделана из переработанного пластика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Пригодна для повторной переработки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 требует сертификации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 имеет срока годности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484068" y="4917218"/>
            <a:ext cx="2815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Удержание </a:t>
            </a:r>
            <a:r>
              <a:rPr lang="ru-RU" dirty="0" err="1" smtClean="0"/>
              <a:t>филамента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препятствуя спутыванию нитей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"/>
          <p:cNvSpPr/>
          <p:nvPr/>
        </p:nvSpPr>
        <p:spPr>
          <a:xfrm>
            <a:off x="0" y="188640"/>
            <a:ext cx="4572000" cy="707886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05    ЦЕННОСТНОЕ ПРЕДЛОЖЕНИЕ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8" name="Google Shape;187;p4"/>
          <p:cNvSpPr txBox="1"/>
          <p:nvPr/>
        </p:nvSpPr>
        <p:spPr>
          <a:xfrm>
            <a:off x="539552" y="1735811"/>
            <a:ext cx="111601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Для ЦА 1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9" name="Google Shape;188;p4"/>
          <p:cNvSpPr txBox="1"/>
          <p:nvPr/>
        </p:nvSpPr>
        <p:spPr>
          <a:xfrm>
            <a:off x="518724" y="3968737"/>
            <a:ext cx="115768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Для ЦА 2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10" name="Google Shape;190;p4"/>
          <p:cNvSpPr/>
          <p:nvPr/>
        </p:nvSpPr>
        <p:spPr>
          <a:xfrm>
            <a:off x="1979712" y="1228177"/>
            <a:ext cx="6696744" cy="135382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91;p4"/>
          <p:cNvSpPr/>
          <p:nvPr/>
        </p:nvSpPr>
        <p:spPr>
          <a:xfrm>
            <a:off x="1979712" y="3535680"/>
            <a:ext cx="6696744" cy="229035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A3F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Обеспечение экономической </a:t>
            </a:r>
            <a:r>
              <a:rPr lang="ru-RU" sz="1600" dirty="0" smtClean="0"/>
              <a:t>доступности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Гарантия эксплуатационной стабильности и экологическая </a:t>
            </a:r>
            <a:r>
              <a:rPr lang="ru-RU" sz="1600" dirty="0" smtClean="0"/>
              <a:t>устойчивость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 Снижение совокупных затрат и минимизация рисков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09070" y="1421391"/>
            <a:ext cx="6246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Возможность предоставить необходимые объемы поставляемой продукции чтобы удовлетворить потребность заказчика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>
          <a:extLst>
            <a:ext uri="{FF2B5EF4-FFF2-40B4-BE49-F238E27FC236}">
              <a16:creationId xmlns="" xmlns:a16="http://schemas.microsoft.com/office/drawing/2014/main" id="{0B2825F3-E6C8-1FAC-B52F-3F7C08F62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">
            <a:extLst>
              <a:ext uri="{FF2B5EF4-FFF2-40B4-BE49-F238E27FC236}">
                <a16:creationId xmlns="" xmlns:a16="http://schemas.microsoft.com/office/drawing/2014/main" id="{3BAAC341-4FC1-9C22-F191-3561B1DF9764}"/>
              </a:ext>
            </a:extLst>
          </p:cNvPr>
          <p:cNvSpPr/>
          <p:nvPr/>
        </p:nvSpPr>
        <p:spPr>
          <a:xfrm>
            <a:off x="-1" y="188640"/>
            <a:ext cx="7719238" cy="400069"/>
          </a:xfrm>
          <a:prstGeom prst="rect">
            <a:avLst/>
          </a:prstGeom>
          <a:solidFill>
            <a:srgbClr val="DEC6F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06   ТЕХНОЛОГИЧЕСКИЕ ПАРАМЕТРЫ ПРОЕКТА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214" name="Google Shape;214;p6">
            <a:extLst>
              <a:ext uri="{FF2B5EF4-FFF2-40B4-BE49-F238E27FC236}">
                <a16:creationId xmlns="" xmlns:a16="http://schemas.microsoft.com/office/drawing/2014/main" id="{79BAECA2-0A3C-EDC3-63A2-1D514D432F69}"/>
              </a:ext>
            </a:extLst>
          </p:cNvPr>
          <p:cNvSpPr/>
          <p:nvPr/>
        </p:nvSpPr>
        <p:spPr>
          <a:xfrm>
            <a:off x="452230" y="2564904"/>
            <a:ext cx="1921093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>
            <a:extLst>
              <a:ext uri="{FF2B5EF4-FFF2-40B4-BE49-F238E27FC236}">
                <a16:creationId xmlns="" xmlns:a16="http://schemas.microsoft.com/office/drawing/2014/main" id="{F1EF8BE7-8386-34DD-4813-5F1D67C01F76}"/>
              </a:ext>
            </a:extLst>
          </p:cNvPr>
          <p:cNvSpPr txBox="1"/>
          <p:nvPr/>
        </p:nvSpPr>
        <p:spPr>
          <a:xfrm>
            <a:off x="-117247" y="2597643"/>
            <a:ext cx="306004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000" b="1" dirty="0"/>
              <a:t>TRL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6" name="Google Shape;216;p6">
            <a:extLst>
              <a:ext uri="{FF2B5EF4-FFF2-40B4-BE49-F238E27FC236}">
                <a16:creationId xmlns="" xmlns:a16="http://schemas.microsoft.com/office/drawing/2014/main" id="{12D49E82-E659-623B-3841-6CE0CADA7A99}"/>
              </a:ext>
            </a:extLst>
          </p:cNvPr>
          <p:cNvCxnSpPr>
            <a:cxnSpLocks/>
          </p:cNvCxnSpPr>
          <p:nvPr/>
        </p:nvCxnSpPr>
        <p:spPr>
          <a:xfrm>
            <a:off x="2583712" y="2976337"/>
            <a:ext cx="5825016" cy="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17" name="Google Shape;217;p6">
            <a:extLst>
              <a:ext uri="{FF2B5EF4-FFF2-40B4-BE49-F238E27FC236}">
                <a16:creationId xmlns="" xmlns:a16="http://schemas.microsoft.com/office/drawing/2014/main" id="{08F2A628-4B20-678F-2539-54D90284F6AC}"/>
              </a:ext>
            </a:extLst>
          </p:cNvPr>
          <p:cNvSpPr/>
          <p:nvPr/>
        </p:nvSpPr>
        <p:spPr>
          <a:xfrm>
            <a:off x="519247" y="3284113"/>
            <a:ext cx="1854075" cy="472118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>
            <a:extLst>
              <a:ext uri="{FF2B5EF4-FFF2-40B4-BE49-F238E27FC236}">
                <a16:creationId xmlns="" xmlns:a16="http://schemas.microsoft.com/office/drawing/2014/main" id="{527752EF-305F-EFCC-6155-4C7EB123B01A}"/>
              </a:ext>
            </a:extLst>
          </p:cNvPr>
          <p:cNvSpPr txBox="1"/>
          <p:nvPr/>
        </p:nvSpPr>
        <p:spPr>
          <a:xfrm>
            <a:off x="390696" y="3320137"/>
            <a:ext cx="20441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Montserrat Medium"/>
                <a:ea typeface="Arial"/>
                <a:cs typeface="Arial"/>
                <a:sym typeface="Montserrat Medium"/>
              </a:rPr>
              <a:t>Рынок НТИ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9" name="Google Shape;219;p6">
            <a:extLst>
              <a:ext uri="{FF2B5EF4-FFF2-40B4-BE49-F238E27FC236}">
                <a16:creationId xmlns="" xmlns:a16="http://schemas.microsoft.com/office/drawing/2014/main" id="{CC4CBF7D-C1DE-F7DD-B94A-3AF3F7D6B504}"/>
              </a:ext>
            </a:extLst>
          </p:cNvPr>
          <p:cNvCxnSpPr/>
          <p:nvPr/>
        </p:nvCxnSpPr>
        <p:spPr>
          <a:xfrm flipV="1">
            <a:off x="2583712" y="3695546"/>
            <a:ext cx="5804712" cy="2466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20" name="Google Shape;220;p6">
            <a:extLst>
              <a:ext uri="{FF2B5EF4-FFF2-40B4-BE49-F238E27FC236}">
                <a16:creationId xmlns="" xmlns:a16="http://schemas.microsoft.com/office/drawing/2014/main" id="{A5FE431A-D15D-93DC-C5BB-F70FFB6053CD}"/>
              </a:ext>
            </a:extLst>
          </p:cNvPr>
          <p:cNvSpPr/>
          <p:nvPr/>
        </p:nvSpPr>
        <p:spPr>
          <a:xfrm>
            <a:off x="474561" y="4068724"/>
            <a:ext cx="2109152" cy="660030"/>
          </a:xfrm>
          <a:prstGeom prst="roundRect">
            <a:avLst>
              <a:gd name="adj" fmla="val 29895"/>
            </a:avLst>
          </a:prstGeom>
          <a:solidFill>
            <a:srgbClr val="A3FF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6">
            <a:extLst>
              <a:ext uri="{FF2B5EF4-FFF2-40B4-BE49-F238E27FC236}">
                <a16:creationId xmlns="" xmlns:a16="http://schemas.microsoft.com/office/drawing/2014/main" id="{4E9891C7-FD09-1382-8254-0F4AC284D9E3}"/>
              </a:ext>
            </a:extLst>
          </p:cNvPr>
          <p:cNvSpPr txBox="1"/>
          <p:nvPr/>
        </p:nvSpPr>
        <p:spPr>
          <a:xfrm>
            <a:off x="86809" y="4095941"/>
            <a:ext cx="288465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dirty="0">
                <a:solidFill>
                  <a:schemeClr val="dk1"/>
                </a:solidFill>
                <a:latin typeface="Montserrat Medium"/>
                <a:sym typeface="Montserrat Medium"/>
              </a:rPr>
              <a:t>Критическая технология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2" name="Google Shape;222;p6">
            <a:extLst>
              <a:ext uri="{FF2B5EF4-FFF2-40B4-BE49-F238E27FC236}">
                <a16:creationId xmlns="" xmlns:a16="http://schemas.microsoft.com/office/drawing/2014/main" id="{7CF88865-BA89-D77E-C36E-52C6C8CC755A}"/>
              </a:ext>
            </a:extLst>
          </p:cNvPr>
          <p:cNvCxnSpPr>
            <a:cxnSpLocks/>
          </p:cNvCxnSpPr>
          <p:nvPr/>
        </p:nvCxnSpPr>
        <p:spPr>
          <a:xfrm flipV="1">
            <a:off x="2633238" y="4552589"/>
            <a:ext cx="6348921" cy="25346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3" name="TextBox 2"/>
          <p:cNvSpPr txBox="1"/>
          <p:nvPr/>
        </p:nvSpPr>
        <p:spPr>
          <a:xfrm>
            <a:off x="4547616" y="3214716"/>
            <a:ext cx="134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TechNet</a:t>
            </a:r>
            <a:endParaRPr lang="ru-RU" sz="2400" dirty="0"/>
          </a:p>
        </p:txBody>
      </p:sp>
      <p:sp>
        <p:nvSpPr>
          <p:cNvPr id="14" name="Google Shape;215;p6">
            <a:extLst>
              <a:ext uri="{FF2B5EF4-FFF2-40B4-BE49-F238E27FC236}">
                <a16:creationId xmlns="" xmlns:a16="http://schemas.microsoft.com/office/drawing/2014/main" id="{F1EF8BE7-8386-34DD-4813-5F1D67C01F76}"/>
              </a:ext>
            </a:extLst>
          </p:cNvPr>
          <p:cNvSpPr txBox="1"/>
          <p:nvPr/>
        </p:nvSpPr>
        <p:spPr>
          <a:xfrm>
            <a:off x="3691816" y="2530310"/>
            <a:ext cx="306004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400" dirty="0" smtClean="0"/>
              <a:t>TRL3</a:t>
            </a:r>
            <a:endParaRPr lang="en-US" sz="20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cxnSp>
        <p:nvCxnSpPr>
          <p:cNvPr id="17" name="Google Shape;219;p6">
            <a:extLst>
              <a:ext uri="{FF2B5EF4-FFF2-40B4-BE49-F238E27FC236}">
                <a16:creationId xmlns="" xmlns:a16="http://schemas.microsoft.com/office/drawing/2014/main" id="{CC4CBF7D-C1DE-F7DD-B94A-3AF3F7D6B504}"/>
              </a:ext>
            </a:extLst>
          </p:cNvPr>
          <p:cNvCxnSpPr/>
          <p:nvPr/>
        </p:nvCxnSpPr>
        <p:spPr>
          <a:xfrm flipV="1">
            <a:off x="2633238" y="4875634"/>
            <a:ext cx="6251817" cy="24660"/>
          </a:xfrm>
          <a:prstGeom prst="straightConnector1">
            <a:avLst/>
          </a:prstGeom>
          <a:noFill/>
          <a:ln w="15875" cap="flat" cmpd="sng">
            <a:solidFill>
              <a:srgbClr val="6B04EE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8" name="TextBox 17"/>
          <p:cNvSpPr txBox="1"/>
          <p:nvPr/>
        </p:nvSpPr>
        <p:spPr>
          <a:xfrm>
            <a:off x="2830756" y="4137230"/>
            <a:ext cx="60542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Технологии создания отечественных средств производства и научного приборостроения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7296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0232" y="5445224"/>
            <a:ext cx="2016224" cy="6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527586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2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2"/>
          <p:cNvSpPr/>
          <p:nvPr/>
        </p:nvSpPr>
        <p:spPr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2"/>
          <p:cNvSpPr/>
          <p:nvPr/>
        </p:nvSpPr>
        <p:spPr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3" name="Google Shape;33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367" y="6024517"/>
            <a:ext cx="1083210" cy="58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0653" y="6165304"/>
            <a:ext cx="1368152" cy="415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2983" y="6159044"/>
            <a:ext cx="1063352" cy="38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27784" y="6165304"/>
            <a:ext cx="1326552" cy="33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41742" y="5534005"/>
            <a:ext cx="1222594" cy="4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82182" y="5661723"/>
            <a:ext cx="1201986" cy="18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7201" y="583436"/>
            <a:ext cx="2026568" cy="738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29532" y="498542"/>
            <a:ext cx="2089273" cy="770218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2"/>
          <p:cNvSpPr txBox="1"/>
          <p:nvPr/>
        </p:nvSpPr>
        <p:spPr>
          <a:xfrm>
            <a:off x="3026818" y="1749650"/>
            <a:ext cx="302034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Контакты </a:t>
            </a:r>
            <a:r>
              <a:rPr lang="ru-RU" sz="2400" b="0" i="0" u="none" strike="noStrike" cap="none" dirty="0" smtClean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команды: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sp>
        <p:nvSpPr>
          <p:cNvPr id="342" name="Google Shape;342;p12"/>
          <p:cNvSpPr txBox="1"/>
          <p:nvPr/>
        </p:nvSpPr>
        <p:spPr>
          <a:xfrm>
            <a:off x="2699792" y="4437112"/>
            <a:ext cx="38379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+mn-lt"/>
                <a:ea typeface="Montserrat Medium"/>
                <a:cs typeface="Montserrat Medium"/>
                <a:sym typeface="Montserrat Medium"/>
              </a:rPr>
              <a:t>Спасибо за внимание!</a:t>
            </a:r>
            <a:endParaRPr sz="1400" b="0" i="0" u="none" strike="noStrike" cap="none" dirty="0">
              <a:solidFill>
                <a:srgbClr val="000000"/>
              </a:solidFill>
              <a:latin typeface="+mn-lt"/>
              <a:sym typeface="Arial"/>
            </a:endParaRPr>
          </a:p>
        </p:txBody>
      </p:sp>
      <p:pic>
        <p:nvPicPr>
          <p:cNvPr id="343" name="Google Shape;343;p1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08227" y="5293467"/>
            <a:ext cx="1027469" cy="685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0" y="5275875"/>
            <a:ext cx="9144001" cy="1582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98684" y="2937409"/>
            <a:ext cx="2592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Почта: </a:t>
            </a:r>
            <a:r>
              <a:rPr lang="en-US" dirty="0" smtClean="0"/>
              <a:t>vaninakaz@gmail.com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490695" y="2945501"/>
            <a:ext cx="989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Telegram: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028" y="1940022"/>
            <a:ext cx="1957428" cy="258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237</Words>
  <Application>Microsoft Office PowerPoint</Application>
  <PresentationFormat>Экран (4:3)</PresentationFormat>
  <Paragraphs>60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Montserrat Medium</vt:lpstr>
      <vt:lpstr>Montserrat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И. Веревкина</dc:creator>
  <cp:lastModifiedBy>Home</cp:lastModifiedBy>
  <cp:revision>17</cp:revision>
  <dcterms:created xsi:type="dcterms:W3CDTF">2024-06-06T03:31:29Z</dcterms:created>
  <dcterms:modified xsi:type="dcterms:W3CDTF">2025-10-24T15:51:11Z</dcterms:modified>
</cp:coreProperties>
</file>