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</p:sldMasterIdLst>
  <p:notesMasterIdLst>
    <p:notesMasterId r:id="rId12"/>
  </p:notesMasterIdLst>
  <p:sldIdLst>
    <p:sldId id="409" r:id="rId2"/>
    <p:sldId id="411" r:id="rId3"/>
    <p:sldId id="487" r:id="rId4"/>
    <p:sldId id="468" r:id="rId5"/>
    <p:sldId id="469" r:id="rId6"/>
    <p:sldId id="470" r:id="rId7"/>
    <p:sldId id="488" r:id="rId8"/>
    <p:sldId id="473" r:id="rId9"/>
    <p:sldId id="472" r:id="rId10"/>
    <p:sldId id="490" r:id="rId11"/>
  </p:sldIdLst>
  <p:sldSz cx="12192000" cy="6858000"/>
  <p:notesSz cx="6797675" cy="9929813"/>
  <p:embeddedFontLst>
    <p:embeddedFont>
      <p:font typeface="Calibri Light" panose="020F0302020204030204" pitchFamily="34" charset="0"/>
      <p:regular r:id="rId13"/>
      <p:italic r:id="rId14"/>
    </p:embeddedFont>
    <p:embeddedFont>
      <p:font typeface="Tahoma" panose="020B0604030504040204" pitchFamily="34" charset="0"/>
      <p:regular r:id="rId15"/>
      <p:bold r:id="rId16"/>
    </p:embeddedFont>
    <p:embeddedFont>
      <p:font typeface="Verdana" panose="020B0604030504040204" pitchFamily="34" charset="0"/>
      <p:regular r:id="rId17"/>
      <p:bold r:id="rId18"/>
      <p:italic r:id="rId19"/>
      <p:boldItalic r:id="rId20"/>
    </p:embeddedFont>
    <p:embeddedFont>
      <p:font typeface="Calibri" panose="020F0502020204030204" pitchFamily="34" charset="0"/>
      <p:regular r:id="rId21"/>
      <p:bold r:id="rId22"/>
      <p:italic r:id="rId23"/>
      <p:boldItalic r:id="rId2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83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A1702"/>
    <a:srgbClr val="C00000"/>
    <a:srgbClr val="7E0000"/>
    <a:srgbClr val="9A4861"/>
    <a:srgbClr val="D9D9D9"/>
    <a:srgbClr val="FF7C80"/>
    <a:srgbClr val="00275C"/>
    <a:srgbClr val="12769E"/>
    <a:srgbClr val="00A6D0"/>
    <a:srgbClr val="00B1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2DE63D5-997A-4646-A377-4702673A728D}" styleName="Светлый стиль 2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843" autoAdjust="0"/>
    <p:restoredTop sz="80000" autoAdjust="0"/>
  </p:normalViewPr>
  <p:slideViewPr>
    <p:cSldViewPr snapToGrid="0" showGuides="1">
      <p:cViewPr>
        <p:scale>
          <a:sx n="100" d="100"/>
          <a:sy n="100" d="100"/>
        </p:scale>
        <p:origin x="-2664" y="-798"/>
      </p:cViewPr>
      <p:guideLst>
        <p:guide orient="horz" pos="2183"/>
        <p:guide pos="384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400" cy="4970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Verdana" panose="020B060403050404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1"/>
            <a:ext cx="2946400" cy="4970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Verdana" panose="020B0604030504040204" pitchFamily="34" charset="0"/>
              </a:defRPr>
            </a:lvl1pPr>
          </a:lstStyle>
          <a:p>
            <a:fld id="{0E94B98A-BBFE-4F29-BDE1-5B3554ECAAD8}" type="datetimeFigureOut">
              <a:rPr lang="ru-RU" smtClean="0"/>
              <a:pPr/>
              <a:t>20.12.2022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78316"/>
            <a:ext cx="5438775" cy="39096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2768"/>
            <a:ext cx="2946400" cy="4970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Verdana" panose="020B060403050404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32768"/>
            <a:ext cx="2946400" cy="4970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Verdana" panose="020B0604030504040204" pitchFamily="34" charset="0"/>
              </a:defRPr>
            </a:lvl1pPr>
          </a:lstStyle>
          <a:p>
            <a:fld id="{A6CA81B6-6484-42E7-BCC4-361817F26B5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27795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z="1100" dirty="0"/>
          </a:p>
        </p:txBody>
      </p:sp>
      <p:sp>
        <p:nvSpPr>
          <p:cNvPr id="2048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4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4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4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4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8E4FAA2-E5C8-4DFD-B585-38EA8E34C959}" type="slidenum">
              <a:rPr lang="ru-RU" altLang="ru-RU" sz="1200" u="none">
                <a:solidFill>
                  <a:srgbClr val="000000"/>
                </a:solidFill>
              </a:rPr>
              <a:pPr/>
              <a:t>1</a:t>
            </a:fld>
            <a:endParaRPr lang="ru-RU" altLang="ru-RU" sz="1200" u="non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65069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99397A-FDF8-49A6-872C-354118C65FC8}" type="slidenum">
              <a:rPr lang="ru-RU" smtClean="0"/>
              <a:pPr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29424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99397A-FDF8-49A6-872C-354118C65FC8}" type="slidenum">
              <a:rPr lang="ru-RU" smtClean="0"/>
              <a:pPr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71346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99397A-FDF8-49A6-872C-354118C65FC8}" type="slidenum">
              <a:rPr lang="ru-RU" smtClean="0"/>
              <a:pPr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89453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99397A-FDF8-49A6-872C-354118C65FC8}" type="slidenum">
              <a:rPr lang="ru-RU" smtClean="0"/>
              <a:pPr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92334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99397A-FDF8-49A6-872C-354118C65FC8}" type="slidenum">
              <a:rPr lang="ru-RU" smtClean="0"/>
              <a:pPr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03410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99397A-FDF8-49A6-872C-354118C65FC8}" type="slidenum">
              <a:rPr lang="ru-RU" smtClean="0"/>
              <a:pPr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135011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99397A-FDF8-49A6-872C-354118C65FC8}" type="slidenum">
              <a:rPr lang="ru-RU" smtClean="0"/>
              <a:pPr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72590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99397A-FDF8-49A6-872C-354118C65FC8}" type="slidenum">
              <a:rPr lang="ru-RU" smtClean="0"/>
              <a:pPr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868683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z="1100" dirty="0"/>
          </a:p>
        </p:txBody>
      </p:sp>
      <p:sp>
        <p:nvSpPr>
          <p:cNvPr id="2048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4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4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4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4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8E4FAA2-E5C8-4DFD-B585-38EA8E34C959}" type="slidenum">
              <a:rPr lang="ru-RU" altLang="ru-RU" sz="1200" u="none">
                <a:solidFill>
                  <a:srgbClr val="000000"/>
                </a:solidFill>
              </a:rPr>
              <a:pPr/>
              <a:t>10</a:t>
            </a:fld>
            <a:endParaRPr lang="ru-RU" altLang="ru-RU" sz="1200" u="non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7290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C3F0A-6F00-4F32-9CF5-BA31211FDE5A}" type="datetime1">
              <a:rPr lang="ru-RU" smtClean="0"/>
              <a:t>20.12.2022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49239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B9D52-BC67-40B4-B69E-66918D366633}" type="datetime1">
              <a:rPr lang="ru-RU" smtClean="0"/>
              <a:t>20.12.2022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07245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EFE0C-A30F-4EF5-A3CF-87DBCA1418E9}" type="datetime1">
              <a:rPr lang="ru-RU" smtClean="0"/>
              <a:t>20.12.2022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0412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9CB17-4803-46F5-8508-44D45241E35C}" type="datetime1">
              <a:rPr lang="ru-RU" smtClean="0"/>
              <a:t>20.12.2022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8388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B49FF-7F51-4303-9FCC-30CB74FD2403}" type="datetime1">
              <a:rPr lang="ru-RU" smtClean="0"/>
              <a:t>20.12.2022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51286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4F535-01D5-4FC6-950A-50D655956494}" type="datetime1">
              <a:rPr lang="ru-RU" smtClean="0"/>
              <a:t>20.12.2022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14141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470CB-4A15-43CD-9F49-4D1B8E2F5085}" type="datetime1">
              <a:rPr lang="ru-RU" smtClean="0"/>
              <a:t>20.12.2022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3376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CAD32-B55F-4A7C-B4C7-F4CCA52113CE}" type="datetime1">
              <a:rPr lang="ru-RU" smtClean="0"/>
              <a:t>20.12.2022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96176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709EA-681A-4458-A544-D86C130D122B}" type="datetime1">
              <a:rPr lang="ru-RU" smtClean="0"/>
              <a:t>20.12.2022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96597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13790-D8D9-4E95-9B05-C0D159123C67}" type="datetime1">
              <a:rPr lang="ru-RU" smtClean="0"/>
              <a:t>20.12.2022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6344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BAF1D-EE6C-4EE5-8489-9BF87503825A}" type="datetime1">
              <a:rPr lang="ru-RU" smtClean="0"/>
              <a:t>20.12.2022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79961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</a:lstStyle>
          <a:p>
            <a:fld id="{5ADE3C87-26A9-4B5F-8F42-D386D5495F77}" type="datetime1">
              <a:rPr lang="ru-RU" smtClean="0"/>
              <a:t>20.12.2022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</a:lstStyle>
          <a:p>
            <a:fld id="{751D432A-D135-4954-8559-2B6A9DE81B6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797663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emf"/><Relationship Id="rId7" Type="http://schemas.openxmlformats.org/officeDocument/2006/relationships/image" Target="../media/image6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emf"/><Relationship Id="rId5" Type="http://schemas.openxmlformats.org/officeDocument/2006/relationships/image" Target="../media/image12.png"/><Relationship Id="rId4" Type="http://schemas.openxmlformats.org/officeDocument/2006/relationships/image" Target="../media/image11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14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g"/><Relationship Id="rId11" Type="http://schemas.openxmlformats.org/officeDocument/2006/relationships/image" Target="../media/image19.png"/><Relationship Id="rId5" Type="http://schemas.openxmlformats.org/officeDocument/2006/relationships/image" Target="../media/image8.jpeg"/><Relationship Id="rId10" Type="http://schemas.openxmlformats.org/officeDocument/2006/relationships/image" Target="../media/image6.svg"/><Relationship Id="rId4" Type="http://schemas.openxmlformats.org/officeDocument/2006/relationships/image" Target="../media/image15.png"/><Relationship Id="rId9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0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10" Type="http://schemas.openxmlformats.org/officeDocument/2006/relationships/image" Target="../media/image22.svg"/><Relationship Id="rId4" Type="http://schemas.openxmlformats.org/officeDocument/2006/relationships/image" Target="../media/image8.jpeg"/><Relationship Id="rId9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28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svg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83;p1" descr="E:\-=Tanya=-\2035 Работа\Презентация Архипелаг\Шаблоны презентаций Архипелаг\Presentation\Шаблон_Архипелаг_16х9-01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"/>
            <a:ext cx="12192000" cy="6858001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14" name="Прямоугольник 5"/>
          <p:cNvSpPr>
            <a:spLocks noChangeArrowheads="1"/>
          </p:cNvSpPr>
          <p:nvPr/>
        </p:nvSpPr>
        <p:spPr bwMode="auto">
          <a:xfrm>
            <a:off x="470848" y="4920893"/>
            <a:ext cx="5533126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ru-RU" sz="1800" b="1" dirty="0">
                <a:solidFill>
                  <a:schemeClr val="bg1"/>
                </a:solidFill>
                <a:latin typeface="Verdana" panose="020B0604030504040204" pitchFamily="34" charset="0"/>
                <a:cs typeface="Times New Roman" panose="02020603050405020304" pitchFamily="18" charset="0"/>
              </a:rPr>
              <a:t>Черняховская Дарья Владимировна</a:t>
            </a:r>
          </a:p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ru-RU" sz="1800" b="1" dirty="0">
                <a:solidFill>
                  <a:schemeClr val="bg1"/>
                </a:solidFill>
                <a:latin typeface="Verdana" panose="020B0604030504040204" pitchFamily="34" charset="0"/>
                <a:cs typeface="Times New Roman" panose="02020603050405020304" pitchFamily="18" charset="0"/>
              </a:rPr>
              <a:t>Студентка </a:t>
            </a:r>
            <a:r>
              <a:rPr lang="ru-RU" sz="1800" b="1" dirty="0" smtClean="0">
                <a:solidFill>
                  <a:schemeClr val="bg1"/>
                </a:solidFill>
                <a:latin typeface="Verdana" panose="020B0604030504040204" pitchFamily="34" charset="0"/>
                <a:cs typeface="Times New Roman" panose="02020603050405020304" pitchFamily="18" charset="0"/>
              </a:rPr>
              <a:t>4 </a:t>
            </a:r>
            <a:r>
              <a:rPr lang="ru-RU" sz="1800" b="1" dirty="0">
                <a:solidFill>
                  <a:schemeClr val="bg1"/>
                </a:solidFill>
                <a:latin typeface="Verdana" panose="020B0604030504040204" pitchFamily="34" charset="0"/>
                <a:cs typeface="Times New Roman" panose="02020603050405020304" pitchFamily="18" charset="0"/>
              </a:rPr>
              <a:t>курса </a:t>
            </a:r>
          </a:p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ru-RU" sz="1800" b="1" dirty="0">
                <a:solidFill>
                  <a:schemeClr val="bg1"/>
                </a:solidFill>
                <a:latin typeface="Verdana" panose="020B0604030504040204" pitchFamily="34" charset="0"/>
                <a:cs typeface="Times New Roman" panose="02020603050405020304" pitchFamily="18" charset="0"/>
              </a:rPr>
              <a:t>Педиатрического факультета</a:t>
            </a:r>
            <a:endParaRPr lang="ru-RU" sz="1400" b="1" dirty="0">
              <a:solidFill>
                <a:schemeClr val="bg1"/>
              </a:solidFill>
              <a:latin typeface="Verdana" panose="020B0604030504040204" pitchFamily="34" charset="0"/>
              <a:cs typeface="Arial" charset="0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963DD7B6-3806-3E48-9D5F-DECF191326BA}"/>
              </a:ext>
            </a:extLst>
          </p:cNvPr>
          <p:cNvSpPr/>
          <p:nvPr/>
        </p:nvSpPr>
        <p:spPr>
          <a:xfrm>
            <a:off x="356507" y="1613404"/>
            <a:ext cx="7176407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rgbClr val="8A1702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SCREENGROUP</a:t>
            </a:r>
            <a:r>
              <a:rPr lang="ru-RU" sz="4000" b="1" dirty="0">
                <a:solidFill>
                  <a:srgbClr val="8A1702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(</a:t>
            </a:r>
            <a:r>
              <a:rPr lang="en-US" sz="4000" b="1" dirty="0">
                <a:solidFill>
                  <a:srgbClr val="8A1702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UCTD)</a:t>
            </a:r>
          </a:p>
          <a:p>
            <a:r>
              <a:rPr lang="ru-RU" sz="4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ПО для формирования медико-социального портрета учащихся 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C1FFE6E5-0B38-1B4F-9969-335AAEDA2E16}"/>
              </a:ext>
            </a:extLst>
          </p:cNvPr>
          <p:cNvSpPr/>
          <p:nvPr/>
        </p:nvSpPr>
        <p:spPr>
          <a:xfrm>
            <a:off x="470847" y="4335415"/>
            <a:ext cx="43957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8A170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Здоровье начинается с малого.</a:t>
            </a:r>
          </a:p>
        </p:txBody>
      </p:sp>
      <p:pic>
        <p:nvPicPr>
          <p:cNvPr id="11" name="Google Shape;87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0848" y="426410"/>
            <a:ext cx="964406" cy="387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88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88093" y="438418"/>
            <a:ext cx="1033623" cy="3512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89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735643" y="415747"/>
            <a:ext cx="1320271" cy="4184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90;p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972751" y="257499"/>
            <a:ext cx="1238125" cy="6418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34456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wipe dir="r"/>
      </p:transition>
    </mc:Choice>
    <mc:Fallback xmlns="">
      <p:transition>
        <p:wipe dir="r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Рисунок 35">
            <a:extLst>
              <a:ext uri="{FF2B5EF4-FFF2-40B4-BE49-F238E27FC236}">
                <a16:creationId xmlns:a16="http://schemas.microsoft.com/office/drawing/2014/main" xmlns="" id="{F8AD8F84-50C7-EF47-97A1-0D53948CE42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06" t="24389" r="44470" b="17947"/>
          <a:stretch/>
        </p:blipFill>
        <p:spPr>
          <a:xfrm>
            <a:off x="4033295" y="1603467"/>
            <a:ext cx="4233840" cy="2958159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902D4B82-A1F4-4441-B545-86446296111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04" t="16385" r="8935" b="13310"/>
          <a:stretch/>
        </p:blipFill>
        <p:spPr>
          <a:xfrm>
            <a:off x="8606853" y="1580049"/>
            <a:ext cx="2829398" cy="269882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DE0E5BB-CF88-AC4C-9C35-FA9739E2716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48" t="17700" r="55000" b="14629"/>
          <a:stretch/>
        </p:blipFill>
        <p:spPr>
          <a:xfrm>
            <a:off x="755749" y="1470547"/>
            <a:ext cx="2464323" cy="2762786"/>
          </a:xfrm>
          <a:prstGeom prst="rect">
            <a:avLst/>
          </a:prstGeom>
        </p:spPr>
      </p:pic>
      <p:sp>
        <p:nvSpPr>
          <p:cNvPr id="56" name="Заголовок 6"/>
          <p:cNvSpPr txBox="1">
            <a:spLocks/>
          </p:cNvSpPr>
          <p:nvPr/>
        </p:nvSpPr>
        <p:spPr>
          <a:xfrm>
            <a:off x="214877" y="191821"/>
            <a:ext cx="9578203" cy="536036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4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1" name="Прямоугольник с одним вырезанным углом 50"/>
          <p:cNvSpPr/>
          <p:nvPr/>
        </p:nvSpPr>
        <p:spPr bwMode="auto">
          <a:xfrm>
            <a:off x="1439523" y="588556"/>
            <a:ext cx="8766000" cy="753613"/>
          </a:xfrm>
          <a:prstGeom prst="snip1Rect">
            <a:avLst>
              <a:gd name="adj" fmla="val 0"/>
            </a:avLst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rgbClr val="1F497D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27060" y="135562"/>
            <a:ext cx="9829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altLang="ru-RU" sz="2400" b="1" dirty="0">
                <a:latin typeface="Verdana" pitchFamily="34" charset="0"/>
                <a:ea typeface="Verdana" pitchFamily="34" charset="0"/>
                <a:cs typeface="Tahoma" panose="020B0604030504040204" pitchFamily="34" charset="0"/>
              </a:rPr>
              <a:t>Проблема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2</a:t>
            </a:fld>
            <a:endParaRPr lang="ru-RU"/>
          </a:p>
        </p:txBody>
      </p:sp>
      <p:grpSp>
        <p:nvGrpSpPr>
          <p:cNvPr id="41" name="Группа 40"/>
          <p:cNvGrpSpPr/>
          <p:nvPr/>
        </p:nvGrpSpPr>
        <p:grpSpPr>
          <a:xfrm>
            <a:off x="10929573" y="191821"/>
            <a:ext cx="1144909" cy="372766"/>
            <a:chOff x="10538550" y="262775"/>
            <a:chExt cx="1144909" cy="372766"/>
          </a:xfrm>
        </p:grpSpPr>
        <p:pic>
          <p:nvPicPr>
            <p:cNvPr id="42" name="Picture 2" descr="SIB MED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9661" b="29630"/>
            <a:stretch/>
          </p:blipFill>
          <p:spPr bwMode="auto">
            <a:xfrm>
              <a:off x="10538550" y="262775"/>
              <a:ext cx="1144909" cy="3727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43" name="Прямая соединительная линия 42"/>
            <p:cNvCxnSpPr/>
            <p:nvPr/>
          </p:nvCxnSpPr>
          <p:spPr>
            <a:xfrm>
              <a:off x="10570995" y="312154"/>
              <a:ext cx="0" cy="270000"/>
            </a:xfrm>
            <a:prstGeom prst="line">
              <a:avLst/>
            </a:prstGeom>
            <a:ln w="9525">
              <a:solidFill>
                <a:srgbClr val="7C22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xmlns="" id="{06AE47F5-E001-7643-AF25-104813BEB886}"/>
              </a:ext>
            </a:extLst>
          </p:cNvPr>
          <p:cNvSpPr/>
          <p:nvPr/>
        </p:nvSpPr>
        <p:spPr>
          <a:xfrm>
            <a:off x="4492051" y="1289154"/>
            <a:ext cx="351272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Хочу все знать!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69C063C9-3C84-304E-A4E8-A7D3BAB176CC}"/>
              </a:ext>
            </a:extLst>
          </p:cNvPr>
          <p:cNvSpPr/>
          <p:nvPr/>
        </p:nvSpPr>
        <p:spPr>
          <a:xfrm>
            <a:off x="3940491" y="5568846"/>
            <a:ext cx="43110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8A1702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SCREENGROUP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xmlns="" id="{6B53C41A-A75E-CA4E-A6E7-E0F5970089BF}"/>
              </a:ext>
            </a:extLst>
          </p:cNvPr>
          <p:cNvSpPr/>
          <p:nvPr/>
        </p:nvSpPr>
        <p:spPr>
          <a:xfrm>
            <a:off x="3559418" y="4300016"/>
            <a:ext cx="537799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>
                <a:solidFill>
                  <a:srgbClr val="8A170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Школьник 9-11 класс</a:t>
            </a:r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xmlns="" id="{85C2ACC2-D967-2444-9F6A-B71EDBC858FF}"/>
              </a:ext>
            </a:extLst>
          </p:cNvPr>
          <p:cNvSpPr/>
          <p:nvPr/>
        </p:nvSpPr>
        <p:spPr>
          <a:xfrm>
            <a:off x="315274" y="1096468"/>
            <a:ext cx="391442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Как ему помочь?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xmlns="" id="{6B53C41A-A75E-CA4E-A6E7-E0F5970089BF}"/>
              </a:ext>
            </a:extLst>
          </p:cNvPr>
          <p:cNvSpPr/>
          <p:nvPr/>
        </p:nvSpPr>
        <p:spPr>
          <a:xfrm>
            <a:off x="873524" y="4233333"/>
            <a:ext cx="25585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>
                <a:solidFill>
                  <a:srgbClr val="8A170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Педагоги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6B53C41A-A75E-CA4E-A6E7-E0F5970089BF}"/>
              </a:ext>
            </a:extLst>
          </p:cNvPr>
          <p:cNvSpPr/>
          <p:nvPr/>
        </p:nvSpPr>
        <p:spPr>
          <a:xfrm>
            <a:off x="8684215" y="1096468"/>
            <a:ext cx="71310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Что с ним?</a:t>
            </a: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xmlns="" id="{6B53C41A-A75E-CA4E-A6E7-E0F5970089BF}"/>
              </a:ext>
            </a:extLst>
          </p:cNvPr>
          <p:cNvSpPr/>
          <p:nvPr/>
        </p:nvSpPr>
        <p:spPr>
          <a:xfrm>
            <a:off x="8684215" y="4233333"/>
            <a:ext cx="25585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>
                <a:solidFill>
                  <a:srgbClr val="8A170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Родители</a:t>
            </a:r>
          </a:p>
        </p:txBody>
      </p:sp>
      <p:pic>
        <p:nvPicPr>
          <p:cNvPr id="38" name="Рисунок 37" descr="Линия со стрелкой: прямо">
            <a:extLst>
              <a:ext uri="{FF2B5EF4-FFF2-40B4-BE49-F238E27FC236}">
                <a16:creationId xmlns:a16="http://schemas.microsoft.com/office/drawing/2014/main" xmlns="" id="{4F333C21-567F-E84B-8545-7D4EE1BCC32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 rot="12657462">
            <a:off x="2446612" y="4909919"/>
            <a:ext cx="1312395" cy="914400"/>
          </a:xfrm>
          <a:prstGeom prst="rect">
            <a:avLst/>
          </a:prstGeom>
        </p:spPr>
      </p:pic>
      <p:pic>
        <p:nvPicPr>
          <p:cNvPr id="39" name="Рисунок 38" descr="Линия со стрелкой: прямо">
            <a:extLst>
              <a:ext uri="{FF2B5EF4-FFF2-40B4-BE49-F238E27FC236}">
                <a16:creationId xmlns:a16="http://schemas.microsoft.com/office/drawing/2014/main" xmlns="" id="{FD99409D-D1BD-7B4B-AF76-B8497F36030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 rot="16200000">
            <a:off x="5506654" y="4781038"/>
            <a:ext cx="830005" cy="914400"/>
          </a:xfrm>
          <a:prstGeom prst="rect">
            <a:avLst/>
          </a:prstGeom>
        </p:spPr>
      </p:pic>
      <p:pic>
        <p:nvPicPr>
          <p:cNvPr id="47" name="Рисунок 46" descr="Линия со стрелкой: прямо">
            <a:extLst>
              <a:ext uri="{FF2B5EF4-FFF2-40B4-BE49-F238E27FC236}">
                <a16:creationId xmlns:a16="http://schemas.microsoft.com/office/drawing/2014/main" xmlns="" id="{23D9E291-9AB1-0A42-9AC0-7A2213AFCB7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 rot="19555589">
            <a:off x="7955398" y="4850035"/>
            <a:ext cx="1312395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195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wipe dir="r"/>
      </p:transition>
    </mc:Choice>
    <mc:Fallback xmlns="">
      <p:transition>
        <p:wipe dir="r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Заголовок 6"/>
          <p:cNvSpPr txBox="1">
            <a:spLocks/>
          </p:cNvSpPr>
          <p:nvPr/>
        </p:nvSpPr>
        <p:spPr>
          <a:xfrm>
            <a:off x="214877" y="191821"/>
            <a:ext cx="9578203" cy="536036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4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1" name="Прямоугольник с одним вырезанным углом 50"/>
          <p:cNvSpPr/>
          <p:nvPr/>
        </p:nvSpPr>
        <p:spPr bwMode="auto">
          <a:xfrm>
            <a:off x="1439523" y="588556"/>
            <a:ext cx="8766000" cy="753613"/>
          </a:xfrm>
          <a:prstGeom prst="snip1Rect">
            <a:avLst>
              <a:gd name="adj" fmla="val 0"/>
            </a:avLst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rgbClr val="1F497D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27060" y="135562"/>
            <a:ext cx="9829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altLang="ru-RU" sz="2400" b="1" dirty="0">
                <a:latin typeface="Verdana" pitchFamily="34" charset="0"/>
                <a:ea typeface="Verdana" pitchFamily="34" charset="0"/>
                <a:cs typeface="Tahoma" panose="020B0604030504040204" pitchFamily="34" charset="0"/>
              </a:rPr>
              <a:t>Проблема 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3</a:t>
            </a:fld>
            <a:endParaRPr lang="ru-RU"/>
          </a:p>
        </p:txBody>
      </p:sp>
      <p:grpSp>
        <p:nvGrpSpPr>
          <p:cNvPr id="41" name="Группа 40"/>
          <p:cNvGrpSpPr/>
          <p:nvPr/>
        </p:nvGrpSpPr>
        <p:grpSpPr>
          <a:xfrm>
            <a:off x="10929573" y="191821"/>
            <a:ext cx="1144909" cy="372766"/>
            <a:chOff x="10538550" y="262775"/>
            <a:chExt cx="1144909" cy="372766"/>
          </a:xfrm>
        </p:grpSpPr>
        <p:pic>
          <p:nvPicPr>
            <p:cNvPr id="42" name="Picture 2" descr="SIB MED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9661" b="29630"/>
            <a:stretch/>
          </p:blipFill>
          <p:spPr bwMode="auto">
            <a:xfrm>
              <a:off x="10538550" y="262775"/>
              <a:ext cx="1144909" cy="3727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43" name="Прямая соединительная линия 42"/>
            <p:cNvCxnSpPr/>
            <p:nvPr/>
          </p:nvCxnSpPr>
          <p:spPr>
            <a:xfrm>
              <a:off x="10570995" y="312154"/>
              <a:ext cx="0" cy="270000"/>
            </a:xfrm>
            <a:prstGeom prst="line">
              <a:avLst/>
            </a:prstGeom>
            <a:ln w="9525">
              <a:solidFill>
                <a:srgbClr val="7C22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D9F6B7BF-FB9F-4544-9EE2-9E32E7B93B0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58" t="28415" r="-33958" b="56716"/>
          <a:stretch/>
        </p:blipFill>
        <p:spPr>
          <a:xfrm>
            <a:off x="5003978" y="2287881"/>
            <a:ext cx="9799716" cy="80861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D9F6B7BF-FB9F-4544-9EE2-9E32E7B93B0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9" t="792" r="-1099" b="72481"/>
          <a:stretch/>
        </p:blipFill>
        <p:spPr>
          <a:xfrm>
            <a:off x="391973" y="528869"/>
            <a:ext cx="10537600" cy="162346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A9D2F3CB-C009-054E-BF6C-E2A3C32CCF7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32" t="38567" r="-33958" b="2694"/>
          <a:stretch/>
        </p:blipFill>
        <p:spPr>
          <a:xfrm>
            <a:off x="5660773" y="3243765"/>
            <a:ext cx="8815754" cy="297703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D77E1D47-936F-C14E-A8AB-49D1B5C468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9586" y="2241548"/>
            <a:ext cx="2743201" cy="411480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85397D0-8307-B34E-86AB-35D7825C6C9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14" t="19467" r="32809" b="20658"/>
          <a:stretch/>
        </p:blipFill>
        <p:spPr>
          <a:xfrm>
            <a:off x="282932" y="2241548"/>
            <a:ext cx="2884709" cy="2518479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2FDD8121-3484-B843-A8D8-3B8542FF4F59}"/>
              </a:ext>
            </a:extLst>
          </p:cNvPr>
          <p:cNvSpPr/>
          <p:nvPr/>
        </p:nvSpPr>
        <p:spPr>
          <a:xfrm>
            <a:off x="282932" y="4849241"/>
            <a:ext cx="346259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8A170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Какова цена гибкости в детстве?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A625CF5E-C22D-5046-9E0F-3AFAE383C436}"/>
              </a:ext>
            </a:extLst>
          </p:cNvPr>
          <p:cNvSpPr/>
          <p:nvPr/>
        </p:nvSpPr>
        <p:spPr>
          <a:xfrm>
            <a:off x="2604329" y="6282690"/>
            <a:ext cx="37337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8A170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 подростковом возрасте?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54061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wipe dir="r"/>
      </p:transition>
    </mc:Choice>
    <mc:Fallback xmlns="">
      <p:transition>
        <p:wipe dir="r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Рисунок 36">
            <a:extLst>
              <a:ext uri="{FF2B5EF4-FFF2-40B4-BE49-F238E27FC236}">
                <a16:creationId xmlns:a16="http://schemas.microsoft.com/office/drawing/2014/main" xmlns="" id="{9B6E913E-87E0-1E4F-8A94-EC3364705A9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50" t="9420" r="56911"/>
          <a:stretch/>
        </p:blipFill>
        <p:spPr>
          <a:xfrm>
            <a:off x="95834" y="828108"/>
            <a:ext cx="3661522" cy="6029892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xmlns="" id="{D982D43A-8768-9E44-AD42-A01D2F07A2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0444" y="2886834"/>
            <a:ext cx="3482046" cy="3482046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xmlns="" id="{BF9F6866-44EF-5248-AD6B-10CB5376A5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0444" y="523730"/>
            <a:ext cx="3482046" cy="3482046"/>
          </a:xfrm>
          <a:prstGeom prst="rect">
            <a:avLst/>
          </a:prstGeom>
        </p:spPr>
      </p:pic>
      <p:sp>
        <p:nvSpPr>
          <p:cNvPr id="56" name="Заголовок 6"/>
          <p:cNvSpPr txBox="1">
            <a:spLocks/>
          </p:cNvSpPr>
          <p:nvPr/>
        </p:nvSpPr>
        <p:spPr>
          <a:xfrm>
            <a:off x="142380" y="211485"/>
            <a:ext cx="9578203" cy="536036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4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1" name="Прямоугольник с одним вырезанным углом 50"/>
          <p:cNvSpPr/>
          <p:nvPr/>
        </p:nvSpPr>
        <p:spPr bwMode="auto">
          <a:xfrm>
            <a:off x="1367026" y="608220"/>
            <a:ext cx="8766000" cy="753613"/>
          </a:xfrm>
          <a:prstGeom prst="snip1Rect">
            <a:avLst>
              <a:gd name="adj" fmla="val 0"/>
            </a:avLst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rgbClr val="1F497D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54563" y="155226"/>
            <a:ext cx="9829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altLang="ru-RU" sz="2400" b="1" dirty="0">
                <a:latin typeface="Verdana" pitchFamily="34" charset="0"/>
                <a:ea typeface="Verdana" pitchFamily="34" charset="0"/>
                <a:cs typeface="Tahoma" panose="020B0604030504040204" pitchFamily="34" charset="0"/>
              </a:rPr>
              <a:t>Предлагаемая технология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538103" y="6376014"/>
            <a:ext cx="2743200" cy="365125"/>
          </a:xfrm>
        </p:spPr>
        <p:txBody>
          <a:bodyPr/>
          <a:lstStyle/>
          <a:p>
            <a:fld id="{751D432A-D135-4954-8559-2B6A9DE81B6A}" type="slidenum">
              <a:rPr lang="ru-RU" smtClean="0"/>
              <a:t>4</a:t>
            </a:fld>
            <a:endParaRPr lang="ru-RU"/>
          </a:p>
        </p:txBody>
      </p:sp>
      <p:grpSp>
        <p:nvGrpSpPr>
          <p:cNvPr id="14" name="Группа 13"/>
          <p:cNvGrpSpPr/>
          <p:nvPr/>
        </p:nvGrpSpPr>
        <p:grpSpPr>
          <a:xfrm>
            <a:off x="10857076" y="211485"/>
            <a:ext cx="1144909" cy="372766"/>
            <a:chOff x="10538550" y="262775"/>
            <a:chExt cx="1144909" cy="372766"/>
          </a:xfrm>
        </p:grpSpPr>
        <p:pic>
          <p:nvPicPr>
            <p:cNvPr id="15" name="Picture 2" descr="SIB MED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9661" b="29630"/>
            <a:stretch/>
          </p:blipFill>
          <p:spPr bwMode="auto">
            <a:xfrm>
              <a:off x="10538550" y="262775"/>
              <a:ext cx="1144909" cy="3727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6" name="Прямая соединительная линия 15"/>
            <p:cNvCxnSpPr/>
            <p:nvPr/>
          </p:nvCxnSpPr>
          <p:spPr>
            <a:xfrm>
              <a:off x="10570995" y="312154"/>
              <a:ext cx="0" cy="270000"/>
            </a:xfrm>
            <a:prstGeom prst="line">
              <a:avLst/>
            </a:prstGeom>
            <a:ln w="9525">
              <a:solidFill>
                <a:srgbClr val="7C22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014F011D-E053-184D-8493-5693290AC77D}"/>
              </a:ext>
            </a:extLst>
          </p:cNvPr>
          <p:cNvSpPr/>
          <p:nvPr/>
        </p:nvSpPr>
        <p:spPr>
          <a:xfrm>
            <a:off x="5716155" y="1620672"/>
            <a:ext cx="320814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Анкетирование – социальные аспекты повседневной жизни (</a:t>
            </a:r>
            <a:r>
              <a:rPr lang="ru-RU" sz="1600" b="1" dirty="0">
                <a:solidFill>
                  <a:srgbClr val="8A170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физ. активность</a:t>
            </a:r>
            <a:r>
              <a:rPr lang="ru-RU" sz="1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пищевое поведение и т.д.)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xmlns="" id="{D3F5F1BC-8860-8145-A8B3-F52B6E839550}"/>
              </a:ext>
            </a:extLst>
          </p:cNvPr>
          <p:cNvSpPr/>
          <p:nvPr/>
        </p:nvSpPr>
        <p:spPr>
          <a:xfrm>
            <a:off x="8924302" y="2003971"/>
            <a:ext cx="34117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Данные антропометрии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xmlns="" id="{83215C9E-2508-FD40-98D7-3D4A4E5A1671}"/>
              </a:ext>
            </a:extLst>
          </p:cNvPr>
          <p:cNvSpPr/>
          <p:nvPr/>
        </p:nvSpPr>
        <p:spPr>
          <a:xfrm>
            <a:off x="8930581" y="3959969"/>
            <a:ext cx="317254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Анкета </a:t>
            </a:r>
            <a:r>
              <a:rPr lang="ru-RU" b="1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самообследования</a:t>
            </a:r>
            <a:r>
              <a:rPr lang="ru-RU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r>
              <a:rPr lang="ru-RU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для определение клинических симптомов НДСТ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xmlns="" id="{6AF648F1-54AD-B44A-8069-001FFDB000C1}"/>
              </a:ext>
            </a:extLst>
          </p:cNvPr>
          <p:cNvSpPr/>
          <p:nvPr/>
        </p:nvSpPr>
        <p:spPr>
          <a:xfrm>
            <a:off x="577361" y="2886834"/>
            <a:ext cx="305293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Расчет  индексов для оценки ФР</a:t>
            </a:r>
          </a:p>
          <a:p>
            <a:r>
              <a:rPr lang="ru-RU" sz="1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Определение относительной массы костной, жировой и мышечной тканей </a:t>
            </a:r>
          </a:p>
          <a:p>
            <a:r>
              <a:rPr lang="ru-RU" sz="1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Выраженность НДСТ </a:t>
            </a:r>
          </a:p>
          <a:p>
            <a:r>
              <a:rPr lang="ru-RU" sz="1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Рекомендации пациенту </a:t>
            </a:r>
          </a:p>
          <a:p>
            <a:r>
              <a:rPr lang="ru-RU" sz="1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Оценка рисков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67D55A56-E959-E541-A8C6-7EBEF43B02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119" y="530864"/>
            <a:ext cx="3482046" cy="3482046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xmlns="" id="{20187C64-F76B-1442-BFBE-89C281B75DB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33" t="27420" r="2556" b="-985"/>
          <a:stretch/>
        </p:blipFill>
        <p:spPr>
          <a:xfrm>
            <a:off x="3857076" y="3276359"/>
            <a:ext cx="4846906" cy="365912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3D539EB5-57B3-9344-A3CF-667A53A26C2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95" t="2263" r="12033" b="14493"/>
          <a:stretch/>
        </p:blipFill>
        <p:spPr>
          <a:xfrm>
            <a:off x="4310642" y="3702310"/>
            <a:ext cx="1630891" cy="2161777"/>
          </a:xfrm>
          <a:prstGeom prst="rect">
            <a:avLst/>
          </a:prstGeom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xmlns="" id="{A67133AF-3D03-FE41-9D82-C0656BF717FD}"/>
              </a:ext>
            </a:extLst>
          </p:cNvPr>
          <p:cNvSpPr/>
          <p:nvPr/>
        </p:nvSpPr>
        <p:spPr>
          <a:xfrm>
            <a:off x="626742" y="5441379"/>
            <a:ext cx="295416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8A170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База </a:t>
            </a:r>
          </a:p>
          <a:p>
            <a:r>
              <a:rPr lang="ru-RU" sz="2000" b="1" dirty="0">
                <a:solidFill>
                  <a:srgbClr val="8A170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Медико-социальных</a:t>
            </a:r>
          </a:p>
          <a:p>
            <a:r>
              <a:rPr lang="ru-RU" sz="2000" b="1" dirty="0">
                <a:solidFill>
                  <a:srgbClr val="8A170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Данных</a:t>
            </a:r>
          </a:p>
        </p:txBody>
      </p:sp>
      <p:pic>
        <p:nvPicPr>
          <p:cNvPr id="35" name="Рисунок 34" descr="Добавление">
            <a:extLst>
              <a:ext uri="{FF2B5EF4-FFF2-40B4-BE49-F238E27FC236}">
                <a16:creationId xmlns:a16="http://schemas.microsoft.com/office/drawing/2014/main" xmlns="" id="{9B742EB6-E92D-B946-A7CC-7CB366B0813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8469872" y="2171462"/>
            <a:ext cx="347382" cy="347382"/>
          </a:xfrm>
          <a:prstGeom prst="rect">
            <a:avLst/>
          </a:prstGeom>
        </p:spPr>
      </p:pic>
      <p:pic>
        <p:nvPicPr>
          <p:cNvPr id="40" name="Рисунок 39" descr="Добавление">
            <a:extLst>
              <a:ext uri="{FF2B5EF4-FFF2-40B4-BE49-F238E27FC236}">
                <a16:creationId xmlns:a16="http://schemas.microsoft.com/office/drawing/2014/main" xmlns="" id="{E24BD54C-C82B-EF4D-AAFC-FDD6FBFB443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0084363" y="3247711"/>
            <a:ext cx="347382" cy="347382"/>
          </a:xfrm>
          <a:prstGeom prst="rect">
            <a:avLst/>
          </a:prstGeom>
        </p:spPr>
      </p:pic>
      <p:pic>
        <p:nvPicPr>
          <p:cNvPr id="39" name="Рисунок 38" descr="Линия со стрелкой: прямо">
            <a:extLst>
              <a:ext uri="{FF2B5EF4-FFF2-40B4-BE49-F238E27FC236}">
                <a16:creationId xmlns:a16="http://schemas.microsoft.com/office/drawing/2014/main" xmlns="" id="{CD7039EF-EFB3-6743-88A1-15BA12A1668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4255063" y="1861896"/>
            <a:ext cx="914400" cy="914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xmlns="" id="{5724B9C1-7E41-B544-A8F0-ACB0BB927A62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170"/>
          <a:stretch/>
        </p:blipFill>
        <p:spPr>
          <a:xfrm>
            <a:off x="6055949" y="4409645"/>
            <a:ext cx="2009059" cy="1294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424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wipe dir="r"/>
      </p:transition>
    </mc:Choice>
    <mc:Fallback xmlns="">
      <p:transition>
        <p:wipe dir="r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D16A6388-59D6-3D4C-898C-EE3D944F84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1358" y="-640762"/>
            <a:ext cx="14292710" cy="756829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D8FB735-8123-4E4E-A540-2BA38D2A4B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1514" y="-640762"/>
            <a:ext cx="14292710" cy="7568294"/>
          </a:xfrm>
          <a:prstGeom prst="rect">
            <a:avLst/>
          </a:prstGeom>
        </p:spPr>
      </p:pic>
      <p:sp>
        <p:nvSpPr>
          <p:cNvPr id="56" name="Заголовок 6"/>
          <p:cNvSpPr txBox="1">
            <a:spLocks/>
          </p:cNvSpPr>
          <p:nvPr/>
        </p:nvSpPr>
        <p:spPr>
          <a:xfrm>
            <a:off x="214877" y="191821"/>
            <a:ext cx="9578203" cy="536036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4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1" name="Прямоугольник с одним вырезанным углом 50"/>
          <p:cNvSpPr/>
          <p:nvPr/>
        </p:nvSpPr>
        <p:spPr bwMode="auto">
          <a:xfrm>
            <a:off x="1069994" y="591975"/>
            <a:ext cx="8766000" cy="753613"/>
          </a:xfrm>
          <a:prstGeom prst="snip1Rect">
            <a:avLst>
              <a:gd name="adj" fmla="val 0"/>
            </a:avLst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rgbClr val="1F497D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76458" y="73543"/>
            <a:ext cx="9829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altLang="ru-RU" sz="2400" b="1" dirty="0">
                <a:latin typeface="Verdana" pitchFamily="34" charset="0"/>
                <a:ea typeface="Verdana" pitchFamily="34" charset="0"/>
                <a:cs typeface="Tahoma" panose="020B0604030504040204" pitchFamily="34" charset="0"/>
              </a:rPr>
              <a:t>Продукт проекта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5</a:t>
            </a:fld>
            <a:endParaRPr lang="ru-RU"/>
          </a:p>
        </p:txBody>
      </p:sp>
      <p:grpSp>
        <p:nvGrpSpPr>
          <p:cNvPr id="14" name="Группа 13"/>
          <p:cNvGrpSpPr/>
          <p:nvPr/>
        </p:nvGrpSpPr>
        <p:grpSpPr>
          <a:xfrm>
            <a:off x="10929573" y="191821"/>
            <a:ext cx="1144909" cy="372766"/>
            <a:chOff x="10538550" y="262775"/>
            <a:chExt cx="1144909" cy="372766"/>
          </a:xfrm>
        </p:grpSpPr>
        <p:pic>
          <p:nvPicPr>
            <p:cNvPr id="15" name="Picture 2" descr="SIB MED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9661" b="29630"/>
            <a:stretch/>
          </p:blipFill>
          <p:spPr bwMode="auto">
            <a:xfrm>
              <a:off x="10538550" y="262775"/>
              <a:ext cx="1144909" cy="3727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6" name="Прямая соединительная линия 15"/>
            <p:cNvCxnSpPr/>
            <p:nvPr/>
          </p:nvCxnSpPr>
          <p:spPr>
            <a:xfrm>
              <a:off x="10570995" y="312154"/>
              <a:ext cx="0" cy="270000"/>
            </a:xfrm>
            <a:prstGeom prst="line">
              <a:avLst/>
            </a:prstGeom>
            <a:ln w="9525">
              <a:solidFill>
                <a:srgbClr val="7C22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FFD9D620-BF3F-6645-8156-87036127A493}"/>
              </a:ext>
            </a:extLst>
          </p:cNvPr>
          <p:cNvSpPr/>
          <p:nvPr/>
        </p:nvSpPr>
        <p:spPr>
          <a:xfrm>
            <a:off x="1723874" y="1695985"/>
            <a:ext cx="260745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8A170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Для родителей: </a:t>
            </a: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антропометрические данные + стандартные индексы </a:t>
            </a:r>
            <a:endParaRPr lang="en-US" sz="1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ru-RU" sz="1600" b="1" dirty="0">
                <a:solidFill>
                  <a:srgbClr val="8A170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Для педагогов: </a:t>
            </a: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обезличенные данные анкетирования по социальным параметрам на уровне класса </a:t>
            </a:r>
            <a:endParaRPr lang="en-US" sz="1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ru-RU" sz="1600" b="1" dirty="0">
                <a:solidFill>
                  <a:srgbClr val="8A170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Для врачей: </a:t>
            </a: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антропометрические данные, стандартные индексы, результаты скрининга НДСТ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F6FEA0EB-F528-4248-82FB-CBA194E3489E}"/>
              </a:ext>
            </a:extLst>
          </p:cNvPr>
          <p:cNvSpPr/>
          <p:nvPr/>
        </p:nvSpPr>
        <p:spPr>
          <a:xfrm>
            <a:off x="7645059" y="1660863"/>
            <a:ext cx="252469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8A1702"/>
                </a:solidFill>
              </a:rPr>
              <a:t>Для родителей: </a:t>
            </a:r>
            <a:endParaRPr lang="en-US" sz="1400" b="1" dirty="0">
              <a:solidFill>
                <a:srgbClr val="8A1702"/>
              </a:solidFill>
            </a:endParaRPr>
          </a:p>
          <a:p>
            <a:r>
              <a:rPr lang="ru-RU" sz="1400" dirty="0"/>
              <a:t>Результаты обследования с рекомендациями </a:t>
            </a:r>
            <a:endParaRPr lang="en-US" sz="1400" dirty="0"/>
          </a:p>
          <a:p>
            <a:r>
              <a:rPr lang="ru-RU" sz="1400" b="1" dirty="0">
                <a:solidFill>
                  <a:srgbClr val="8A1702"/>
                </a:solidFill>
              </a:rPr>
              <a:t>Для педагогов: </a:t>
            </a:r>
            <a:r>
              <a:rPr lang="ru-RU" sz="1400" dirty="0"/>
              <a:t>обезличенные данные анкетирования по социальным параметрам на уровне класса, варианты адаптационных программ в зависимости от количества детей с НДСТ </a:t>
            </a:r>
            <a:endParaRPr lang="en-US" sz="1400" dirty="0"/>
          </a:p>
          <a:p>
            <a:r>
              <a:rPr lang="ru-RU" sz="1400" b="1" dirty="0">
                <a:solidFill>
                  <a:srgbClr val="8A1702"/>
                </a:solidFill>
              </a:rPr>
              <a:t>Для врачей: </a:t>
            </a:r>
            <a:endParaRPr lang="en-US" sz="1400" b="1" dirty="0">
              <a:solidFill>
                <a:srgbClr val="8A1702"/>
              </a:solidFill>
            </a:endParaRPr>
          </a:p>
          <a:p>
            <a:r>
              <a:rPr lang="ru-RU" sz="1400" dirty="0"/>
              <a:t>Расчет стандартных индексов</a:t>
            </a:r>
            <a:endParaRPr lang="en-US" sz="1400" dirty="0"/>
          </a:p>
          <a:p>
            <a:r>
              <a:rPr lang="ru-RU" sz="1400" dirty="0"/>
              <a:t> Оценка </a:t>
            </a:r>
            <a:r>
              <a:rPr lang="ru-RU" sz="1400" dirty="0" err="1"/>
              <a:t>соматотипа</a:t>
            </a:r>
            <a:r>
              <a:rPr lang="ru-RU" sz="1400" dirty="0"/>
              <a:t> Определение относительной массы костной, жировой и мышечной тканей Выраженность НДСТ Оценка рисков Рекомендации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D85F37FA-D042-8C47-A344-CAC1697C359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2495" y="5432500"/>
            <a:ext cx="781170" cy="78117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xmlns="" id="{2692EF95-DC14-8F4D-ACE8-B1F2D07C2CC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4139" y="1085779"/>
            <a:ext cx="949321" cy="949321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xmlns="" id="{44692CF4-8586-FE4A-8F2E-47230656F8D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3613" y="1124607"/>
            <a:ext cx="940178" cy="940178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xmlns="" id="{DEC13AEF-FAE2-B34B-BC65-60D1052B000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03252">
            <a:off x="3422106" y="5289527"/>
            <a:ext cx="756132" cy="756132"/>
          </a:xfrm>
          <a:prstGeom prst="rect">
            <a:avLst/>
          </a:prstGeom>
        </p:spPr>
      </p:pic>
      <p:pic>
        <p:nvPicPr>
          <p:cNvPr id="32" name="Рисунок 31" descr="Круг со стрелкой вправо">
            <a:extLst>
              <a:ext uri="{FF2B5EF4-FFF2-40B4-BE49-F238E27FC236}">
                <a16:creationId xmlns:a16="http://schemas.microsoft.com/office/drawing/2014/main" xmlns="" id="{B3AC1665-BF72-704D-A630-7C3404E2E2A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 rot="10800000">
            <a:off x="5452994" y="3028948"/>
            <a:ext cx="1149113" cy="1149113"/>
          </a:xfrm>
          <a:prstGeom prst="rect">
            <a:avLst/>
          </a:prstGeom>
        </p:spPr>
      </p:pic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xmlns="" id="{6B0F6A03-63E5-9644-9EB4-D8AFDDBB9191}"/>
              </a:ext>
            </a:extLst>
          </p:cNvPr>
          <p:cNvSpPr/>
          <p:nvPr/>
        </p:nvSpPr>
        <p:spPr>
          <a:xfrm>
            <a:off x="5075377" y="4128710"/>
            <a:ext cx="1931791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8A1702"/>
                </a:solidFill>
              </a:rPr>
              <a:t>Для личного пользования: </a:t>
            </a:r>
          </a:p>
          <a:p>
            <a:pPr algn="ctr"/>
            <a:r>
              <a:rPr lang="ru-RU" sz="1600" b="1" dirty="0"/>
              <a:t>1000 рублей</a:t>
            </a:r>
          </a:p>
          <a:p>
            <a:pPr algn="ctr"/>
            <a:r>
              <a:rPr lang="ru-RU" sz="1600" b="1" dirty="0">
                <a:solidFill>
                  <a:srgbClr val="8A1702"/>
                </a:solidFill>
              </a:rPr>
              <a:t>Для организации:</a:t>
            </a:r>
          </a:p>
          <a:p>
            <a:pPr algn="ctr"/>
            <a:r>
              <a:rPr lang="ru-RU" sz="1600" b="1" dirty="0"/>
              <a:t>20000 рублей</a:t>
            </a:r>
          </a:p>
          <a:p>
            <a:endParaRPr lang="ru-RU" sz="1400" b="1" dirty="0"/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xmlns="" id="{BB22DC0C-EC22-9549-8F68-1B1F54A0CA6F}"/>
              </a:ext>
            </a:extLst>
          </p:cNvPr>
          <p:cNvSpPr/>
          <p:nvPr/>
        </p:nvSpPr>
        <p:spPr>
          <a:xfrm>
            <a:off x="4963723" y="2729290"/>
            <a:ext cx="20434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Покупка подписки</a:t>
            </a:r>
          </a:p>
        </p:txBody>
      </p:sp>
    </p:spTree>
    <p:extLst>
      <p:ext uri="{BB962C8B-B14F-4D97-AF65-F5344CB8AC3E}">
        <p14:creationId xmlns:p14="http://schemas.microsoft.com/office/powerpoint/2010/main" val="389249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wipe dir="r"/>
      </p:transition>
    </mc:Choice>
    <mc:Fallback xmlns="">
      <p:transition>
        <p:wipe dir="r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A938FEC5-DABC-834E-85EE-A30F406EC9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271"/>
          <a:stretch/>
        </p:blipFill>
        <p:spPr>
          <a:xfrm>
            <a:off x="117518" y="130910"/>
            <a:ext cx="7636594" cy="6535269"/>
          </a:xfrm>
          <a:prstGeom prst="rect">
            <a:avLst/>
          </a:prstGeom>
        </p:spPr>
      </p:pic>
      <p:sp>
        <p:nvSpPr>
          <p:cNvPr id="56" name="Заголовок 6"/>
          <p:cNvSpPr txBox="1">
            <a:spLocks/>
          </p:cNvSpPr>
          <p:nvPr/>
        </p:nvSpPr>
        <p:spPr>
          <a:xfrm>
            <a:off x="214877" y="191821"/>
            <a:ext cx="9578203" cy="536036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4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1" name="Прямоугольник с одним вырезанным углом 50"/>
          <p:cNvSpPr/>
          <p:nvPr/>
        </p:nvSpPr>
        <p:spPr bwMode="auto">
          <a:xfrm>
            <a:off x="1439523" y="588556"/>
            <a:ext cx="8766000" cy="753613"/>
          </a:xfrm>
          <a:prstGeom prst="snip1Rect">
            <a:avLst>
              <a:gd name="adj" fmla="val 0"/>
            </a:avLst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rgbClr val="1F497D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75723" y="182989"/>
            <a:ext cx="9829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400" b="1" dirty="0">
                <a:latin typeface="Verdana" pitchFamily="34" charset="0"/>
                <a:ea typeface="Verdana" pitchFamily="34" charset="0"/>
                <a:cs typeface="Tahoma" panose="020B0604030504040204" pitchFamily="34" charset="0"/>
              </a:rPr>
              <a:t>Оценка целевого рынка для продукта проекта</a:t>
            </a:r>
            <a:endParaRPr lang="ru-RU" altLang="ru-RU" sz="2400" b="1" dirty="0">
              <a:latin typeface="Verdana" pitchFamily="34" charset="0"/>
              <a:ea typeface="Verdana" pitchFamily="34" charset="0"/>
              <a:cs typeface="Tahoma" panose="020B0604030504040204" pitchFamily="34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6</a:t>
            </a:fld>
            <a:endParaRPr lang="ru-RU" dirty="0"/>
          </a:p>
        </p:txBody>
      </p:sp>
      <p:grpSp>
        <p:nvGrpSpPr>
          <p:cNvPr id="13" name="Группа 12"/>
          <p:cNvGrpSpPr/>
          <p:nvPr/>
        </p:nvGrpSpPr>
        <p:grpSpPr>
          <a:xfrm>
            <a:off x="10929573" y="191821"/>
            <a:ext cx="1144909" cy="372766"/>
            <a:chOff x="10538550" y="262775"/>
            <a:chExt cx="1144909" cy="372766"/>
          </a:xfrm>
        </p:grpSpPr>
        <p:pic>
          <p:nvPicPr>
            <p:cNvPr id="14" name="Picture 2" descr="SIB MED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9661" b="29630"/>
            <a:stretch/>
          </p:blipFill>
          <p:spPr bwMode="auto">
            <a:xfrm>
              <a:off x="10538550" y="262775"/>
              <a:ext cx="1144909" cy="3727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5" name="Прямая соединительная линия 14"/>
            <p:cNvCxnSpPr/>
            <p:nvPr/>
          </p:nvCxnSpPr>
          <p:spPr>
            <a:xfrm>
              <a:off x="10570995" y="312154"/>
              <a:ext cx="0" cy="270000"/>
            </a:xfrm>
            <a:prstGeom prst="line">
              <a:avLst/>
            </a:prstGeom>
            <a:ln w="9525">
              <a:solidFill>
                <a:srgbClr val="7C22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Прямоугольник 2"/>
          <p:cNvSpPr/>
          <p:nvPr/>
        </p:nvSpPr>
        <p:spPr>
          <a:xfrm>
            <a:off x="7882684" y="1661220"/>
            <a:ext cx="4595928" cy="187623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>
                <a:solidFill>
                  <a:srgbClr val="8A170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 класс </a:t>
            </a:r>
            <a:r>
              <a:rPr lang="ru-RU" sz="20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(9-11) = 15-20 человек</a:t>
            </a:r>
          </a:p>
          <a:p>
            <a:r>
              <a:rPr lang="ru-RU" sz="2000" b="1" dirty="0">
                <a:solidFill>
                  <a:srgbClr val="8A170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 школа </a:t>
            </a:r>
            <a:r>
              <a:rPr lang="ru-RU" sz="20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= 9-10 классов</a:t>
            </a:r>
          </a:p>
          <a:p>
            <a:r>
              <a:rPr lang="ru-RU" sz="2000" b="1" dirty="0">
                <a:solidFill>
                  <a:srgbClr val="8A170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Томская обл. </a:t>
            </a:r>
            <a:r>
              <a:rPr lang="ru-RU" sz="20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– 58,6 тыс. учащихся</a:t>
            </a:r>
          </a:p>
          <a:p>
            <a:r>
              <a:rPr lang="ru-RU" sz="2000" b="1" dirty="0" err="1">
                <a:solidFill>
                  <a:srgbClr val="8A170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респ</a:t>
            </a:r>
            <a:r>
              <a:rPr lang="ru-RU" sz="2000" b="1" dirty="0">
                <a:solidFill>
                  <a:srgbClr val="8A170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Хакасия </a:t>
            </a:r>
            <a:r>
              <a:rPr lang="ru-RU" sz="20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– 18,4 тыс. учащихся</a:t>
            </a:r>
          </a:p>
          <a:p>
            <a:r>
              <a:rPr lang="ru-RU" sz="2000" b="1" dirty="0">
                <a:solidFill>
                  <a:srgbClr val="8A170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г. Красноярск </a:t>
            </a:r>
            <a:r>
              <a:rPr lang="ru-RU" sz="20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– 92,5 тыс. учащихся</a:t>
            </a:r>
          </a:p>
          <a:p>
            <a:endParaRPr lang="ru-RU" sz="2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E6EE30DE-8FAA-194D-BA17-7E01CB1EC566}"/>
              </a:ext>
            </a:extLst>
          </p:cNvPr>
          <p:cNvSpPr/>
          <p:nvPr/>
        </p:nvSpPr>
        <p:spPr>
          <a:xfrm>
            <a:off x="7898219" y="3995287"/>
            <a:ext cx="378972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8A170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Целевая аудитория: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Школы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Спортивные центры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Лечебно-профилактические учреждения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Родители учащихся </a:t>
            </a:r>
          </a:p>
        </p:txBody>
      </p:sp>
    </p:spTree>
    <p:extLst>
      <p:ext uri="{BB962C8B-B14F-4D97-AF65-F5344CB8AC3E}">
        <p14:creationId xmlns:p14="http://schemas.microsoft.com/office/powerpoint/2010/main" val="1522193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wipe dir="r"/>
      </p:transition>
    </mc:Choice>
    <mc:Fallback xmlns="">
      <p:transition>
        <p:wipe dir="r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D257C3DC-3C66-804E-B96A-795179E0D03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1" t="26731" r="64167" b="22306"/>
          <a:stretch/>
        </p:blipFill>
        <p:spPr>
          <a:xfrm>
            <a:off x="2964781" y="4459034"/>
            <a:ext cx="2743200" cy="2409865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9EA08276-0D0F-EE4A-865B-45AAA06E5CA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51" t="18709" r="45933" b="22333"/>
          <a:stretch/>
        </p:blipFill>
        <p:spPr>
          <a:xfrm>
            <a:off x="2529439" y="618303"/>
            <a:ext cx="2491412" cy="2326466"/>
          </a:xfrm>
          <a:prstGeom prst="rect">
            <a:avLst/>
          </a:prstGeom>
        </p:spPr>
      </p:pic>
      <p:sp>
        <p:nvSpPr>
          <p:cNvPr id="27" name="Скругленный прямоугольник 26">
            <a:extLst>
              <a:ext uri="{FF2B5EF4-FFF2-40B4-BE49-F238E27FC236}">
                <a16:creationId xmlns:a16="http://schemas.microsoft.com/office/drawing/2014/main" xmlns="" id="{4F55EB5C-9620-AC46-A83C-E504D3155F91}"/>
              </a:ext>
            </a:extLst>
          </p:cNvPr>
          <p:cNvSpPr/>
          <p:nvPr/>
        </p:nvSpPr>
        <p:spPr>
          <a:xfrm>
            <a:off x="6070261" y="4965133"/>
            <a:ext cx="5425862" cy="1217881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2D191B5A-6A39-B945-9067-0CDA300A82A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67" t="23634" r="25150" b="20956"/>
          <a:stretch/>
        </p:blipFill>
        <p:spPr>
          <a:xfrm>
            <a:off x="6878880" y="2067935"/>
            <a:ext cx="3698527" cy="2833551"/>
          </a:xfrm>
          <a:prstGeom prst="rect">
            <a:avLst/>
          </a:prstGeom>
        </p:spPr>
      </p:pic>
      <p:sp>
        <p:nvSpPr>
          <p:cNvPr id="26" name="Скругленный прямоугольник 25">
            <a:extLst>
              <a:ext uri="{FF2B5EF4-FFF2-40B4-BE49-F238E27FC236}">
                <a16:creationId xmlns:a16="http://schemas.microsoft.com/office/drawing/2014/main" xmlns="" id="{2548BF6D-1A77-EF45-8DD3-F8C5E9E47D4B}"/>
              </a:ext>
            </a:extLst>
          </p:cNvPr>
          <p:cNvSpPr/>
          <p:nvPr/>
        </p:nvSpPr>
        <p:spPr>
          <a:xfrm>
            <a:off x="494905" y="3078812"/>
            <a:ext cx="6383975" cy="1374515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xmlns="" id="{82E4CA99-8521-6045-9C1F-CBBDD1AE4DF6}"/>
              </a:ext>
            </a:extLst>
          </p:cNvPr>
          <p:cNvSpPr/>
          <p:nvPr/>
        </p:nvSpPr>
        <p:spPr>
          <a:xfrm>
            <a:off x="5020851" y="952416"/>
            <a:ext cx="6332949" cy="121272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Заголовок 6"/>
          <p:cNvSpPr txBox="1">
            <a:spLocks/>
          </p:cNvSpPr>
          <p:nvPr/>
        </p:nvSpPr>
        <p:spPr>
          <a:xfrm>
            <a:off x="214877" y="191821"/>
            <a:ext cx="9578203" cy="536036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4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1" name="Прямоугольник с одним вырезанным углом 50"/>
          <p:cNvSpPr/>
          <p:nvPr/>
        </p:nvSpPr>
        <p:spPr bwMode="auto">
          <a:xfrm>
            <a:off x="1439523" y="588556"/>
            <a:ext cx="8766000" cy="753613"/>
          </a:xfrm>
          <a:prstGeom prst="snip1Rect">
            <a:avLst>
              <a:gd name="adj" fmla="val 0"/>
            </a:avLst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rgbClr val="1F497D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75723" y="182989"/>
            <a:ext cx="9829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400" b="1" dirty="0">
                <a:latin typeface="Verdana" pitchFamily="34" charset="0"/>
                <a:ea typeface="Verdana" pitchFamily="34" charset="0"/>
                <a:cs typeface="Tahoma" panose="020B0604030504040204" pitchFamily="34" charset="0"/>
              </a:rPr>
              <a:t>Оценка целевого рынка для продукта проекта</a:t>
            </a:r>
            <a:endParaRPr lang="ru-RU" altLang="ru-RU" sz="2400" b="1" dirty="0">
              <a:latin typeface="Verdana" pitchFamily="34" charset="0"/>
              <a:ea typeface="Verdana" pitchFamily="34" charset="0"/>
              <a:cs typeface="Tahoma" panose="020B0604030504040204" pitchFamily="34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7</a:t>
            </a:fld>
            <a:endParaRPr lang="ru-RU"/>
          </a:p>
        </p:txBody>
      </p:sp>
      <p:grpSp>
        <p:nvGrpSpPr>
          <p:cNvPr id="13" name="Группа 12"/>
          <p:cNvGrpSpPr/>
          <p:nvPr/>
        </p:nvGrpSpPr>
        <p:grpSpPr>
          <a:xfrm>
            <a:off x="10929573" y="191821"/>
            <a:ext cx="1144909" cy="372766"/>
            <a:chOff x="10538550" y="262775"/>
            <a:chExt cx="1144909" cy="372766"/>
          </a:xfrm>
        </p:grpSpPr>
        <p:pic>
          <p:nvPicPr>
            <p:cNvPr id="14" name="Picture 2" descr="SIB MED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9661" b="29630"/>
            <a:stretch/>
          </p:blipFill>
          <p:spPr bwMode="auto">
            <a:xfrm>
              <a:off x="10538550" y="262775"/>
              <a:ext cx="1144909" cy="3727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5" name="Прямая соединительная линия 14"/>
            <p:cNvCxnSpPr/>
            <p:nvPr/>
          </p:nvCxnSpPr>
          <p:spPr>
            <a:xfrm>
              <a:off x="10570995" y="312154"/>
              <a:ext cx="0" cy="270000"/>
            </a:xfrm>
            <a:prstGeom prst="line">
              <a:avLst/>
            </a:prstGeom>
            <a:ln w="9525">
              <a:solidFill>
                <a:srgbClr val="7C22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CBC869F0-1070-3942-8DCA-294114F1C752}"/>
              </a:ext>
            </a:extLst>
          </p:cNvPr>
          <p:cNvSpPr/>
          <p:nvPr/>
        </p:nvSpPr>
        <p:spPr>
          <a:xfrm>
            <a:off x="5182793" y="1065782"/>
            <a:ext cx="592871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Анкетирование по вопросам физической активности в повседневной жизни станет основой коррекции дополнительных образовательных программ для учащихся</a:t>
            </a:r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49576AA0-F8A0-A848-A5FE-268499B20D02}"/>
              </a:ext>
            </a:extLst>
          </p:cNvPr>
          <p:cNvSpPr/>
          <p:nvPr/>
        </p:nvSpPr>
        <p:spPr>
          <a:xfrm>
            <a:off x="375723" y="3142459"/>
            <a:ext cx="63333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В перспективе наша организация готова провести исследования с разработанным программным обеспечением и внедрить в работу учреждения для отбора профессиональных спортсменов.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AAE79E1A-A160-B942-B15C-7F82339786B5}"/>
              </a:ext>
            </a:extLst>
          </p:cNvPr>
          <p:cNvSpPr/>
          <p:nvPr/>
        </p:nvSpPr>
        <p:spPr>
          <a:xfrm>
            <a:off x="6321065" y="5165587"/>
            <a:ext cx="534531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Указанный проект обладает высоким потенциалом с точки зрения практического применения.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xmlns="" id="{E9A3D41E-F4C1-9F45-B28F-CAC9C89F3274}"/>
              </a:ext>
            </a:extLst>
          </p:cNvPr>
          <p:cNvSpPr/>
          <p:nvPr/>
        </p:nvSpPr>
        <p:spPr>
          <a:xfrm>
            <a:off x="1623450" y="5326449"/>
            <a:ext cx="54258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Врач педиатр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xmlns="" id="{BAFC6BC7-EF6D-8A47-B538-F5686E4AF816}"/>
              </a:ext>
            </a:extLst>
          </p:cNvPr>
          <p:cNvSpPr/>
          <p:nvPr/>
        </p:nvSpPr>
        <p:spPr>
          <a:xfrm>
            <a:off x="10205523" y="3301924"/>
            <a:ext cx="542586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Спортивный </a:t>
            </a:r>
          </a:p>
          <a:p>
            <a:r>
              <a:rPr lang="ru-RU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тренер 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xmlns="" id="{1EA88628-8C97-5E4D-9F85-6CC995128DF2}"/>
              </a:ext>
            </a:extLst>
          </p:cNvPr>
          <p:cNvSpPr/>
          <p:nvPr/>
        </p:nvSpPr>
        <p:spPr>
          <a:xfrm>
            <a:off x="1623450" y="1587338"/>
            <a:ext cx="54258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Педагог</a:t>
            </a:r>
          </a:p>
        </p:txBody>
      </p:sp>
    </p:spTree>
    <p:extLst>
      <p:ext uri="{BB962C8B-B14F-4D97-AF65-F5344CB8AC3E}">
        <p14:creationId xmlns:p14="http://schemas.microsoft.com/office/powerpoint/2010/main" val="1175118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wipe dir="r"/>
      </p:transition>
    </mc:Choice>
    <mc:Fallback xmlns="">
      <p:transition>
        <p:wipe dir="r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Заголовок 6"/>
          <p:cNvSpPr txBox="1">
            <a:spLocks/>
          </p:cNvSpPr>
          <p:nvPr/>
        </p:nvSpPr>
        <p:spPr>
          <a:xfrm>
            <a:off x="214877" y="191821"/>
            <a:ext cx="9578203" cy="536036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4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1" name="Прямоугольник с одним вырезанным углом 50"/>
          <p:cNvSpPr/>
          <p:nvPr/>
        </p:nvSpPr>
        <p:spPr bwMode="auto">
          <a:xfrm>
            <a:off x="1439523" y="588556"/>
            <a:ext cx="8766000" cy="753613"/>
          </a:xfrm>
          <a:prstGeom prst="snip1Rect">
            <a:avLst>
              <a:gd name="adj" fmla="val 0"/>
            </a:avLst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rgbClr val="1F497D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27060" y="135562"/>
            <a:ext cx="9829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400" b="1" dirty="0">
                <a:latin typeface="Verdana" pitchFamily="34" charset="0"/>
                <a:ea typeface="Verdana" pitchFamily="34" charset="0"/>
                <a:cs typeface="Tahoma" panose="020B0604030504040204" pitchFamily="34" charset="0"/>
              </a:rPr>
              <a:t>Конкурентный анализ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006459" y="6408375"/>
            <a:ext cx="2743200" cy="365125"/>
          </a:xfrm>
        </p:spPr>
        <p:txBody>
          <a:bodyPr/>
          <a:lstStyle/>
          <a:p>
            <a:fld id="{751D432A-D135-4954-8559-2B6A9DE81B6A}" type="slidenum">
              <a:rPr lang="ru-RU" smtClean="0"/>
              <a:t>8</a:t>
            </a:fld>
            <a:endParaRPr lang="ru-RU"/>
          </a:p>
        </p:txBody>
      </p:sp>
      <p:grpSp>
        <p:nvGrpSpPr>
          <p:cNvPr id="13" name="Группа 12"/>
          <p:cNvGrpSpPr/>
          <p:nvPr/>
        </p:nvGrpSpPr>
        <p:grpSpPr>
          <a:xfrm>
            <a:off x="10929573" y="191821"/>
            <a:ext cx="1144909" cy="372766"/>
            <a:chOff x="10538550" y="262775"/>
            <a:chExt cx="1144909" cy="372766"/>
          </a:xfrm>
        </p:grpSpPr>
        <p:pic>
          <p:nvPicPr>
            <p:cNvPr id="14" name="Picture 2" descr="SIB MED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9661" b="29630"/>
            <a:stretch/>
          </p:blipFill>
          <p:spPr bwMode="auto">
            <a:xfrm>
              <a:off x="10538550" y="262775"/>
              <a:ext cx="1144909" cy="3727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5" name="Прямая соединительная линия 14"/>
            <p:cNvCxnSpPr/>
            <p:nvPr/>
          </p:nvCxnSpPr>
          <p:spPr>
            <a:xfrm>
              <a:off x="10570995" y="312154"/>
              <a:ext cx="0" cy="270000"/>
            </a:xfrm>
            <a:prstGeom prst="line">
              <a:avLst/>
            </a:prstGeom>
            <a:ln w="9525">
              <a:solidFill>
                <a:srgbClr val="7C22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xmlns="" id="{3997CCA4-5194-6740-8FA3-FC500E155D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0971022"/>
              </p:ext>
            </p:extLst>
          </p:nvPr>
        </p:nvGraphicFramePr>
        <p:xfrm>
          <a:off x="214877" y="661668"/>
          <a:ext cx="11859605" cy="5816152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4025577">
                  <a:extLst>
                    <a:ext uri="{9D8B030D-6E8A-4147-A177-3AD203B41FA5}">
                      <a16:colId xmlns:a16="http://schemas.microsoft.com/office/drawing/2014/main" xmlns="" val="1799175571"/>
                    </a:ext>
                  </a:extLst>
                </a:gridCol>
                <a:gridCol w="1930165">
                  <a:extLst>
                    <a:ext uri="{9D8B030D-6E8A-4147-A177-3AD203B41FA5}">
                      <a16:colId xmlns:a16="http://schemas.microsoft.com/office/drawing/2014/main" xmlns="" val="3349316624"/>
                    </a:ext>
                  </a:extLst>
                </a:gridCol>
                <a:gridCol w="2303781">
                  <a:extLst>
                    <a:ext uri="{9D8B030D-6E8A-4147-A177-3AD203B41FA5}">
                      <a16:colId xmlns:a16="http://schemas.microsoft.com/office/drawing/2014/main" xmlns="" val="1620222035"/>
                    </a:ext>
                  </a:extLst>
                </a:gridCol>
                <a:gridCol w="3600082">
                  <a:extLst>
                    <a:ext uri="{9D8B030D-6E8A-4147-A177-3AD203B41FA5}">
                      <a16:colId xmlns:a16="http://schemas.microsoft.com/office/drawing/2014/main" xmlns="" val="563004960"/>
                    </a:ext>
                  </a:extLst>
                </a:gridCol>
              </a:tblGrid>
              <a:tr h="885078"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err="1"/>
                        <a:t>ScreenGroup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Система «</a:t>
                      </a:r>
                      <a:r>
                        <a:rPr lang="ru-RU" sz="1800" b="1" i="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Амесод</a:t>
                      </a:r>
                      <a:r>
                        <a:rPr lang="ru-RU" sz="18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»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Программа для оценки медико-социальных данных детей школьного возраста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07972854"/>
                  </a:ext>
                </a:extLst>
              </a:tr>
              <a:tr h="661346">
                <a:tc>
                  <a:txBody>
                    <a:bodyPr/>
                    <a:lstStyle/>
                    <a:p>
                      <a:r>
                        <a:rPr lang="ru-RU" b="1" dirty="0"/>
                        <a:t>Производится оценка </a:t>
                      </a:r>
                      <a:r>
                        <a:rPr lang="ru-RU" b="1" dirty="0" err="1"/>
                        <a:t>соматотипа</a:t>
                      </a:r>
                      <a:r>
                        <a:rPr lang="ru-RU" b="1" dirty="0"/>
                        <a:t>;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>
                    <a:solidFill>
                      <a:srgbClr val="C00000">
                        <a:alpha val="1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63996658"/>
                  </a:ext>
                </a:extLst>
              </a:tr>
              <a:tr h="88507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/>
                        <a:t>Расчет относительной массы жировой, костной и мышечной тканей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>
                    <a:solidFill>
                      <a:srgbClr val="C00000">
                        <a:alpha val="1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836478023"/>
                  </a:ext>
                </a:extLst>
              </a:tr>
              <a:tr h="74860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/>
                        <a:t>Расчет стандартных антропометрических индексов;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>
                    <a:solidFill>
                      <a:srgbClr val="C00000">
                        <a:alpha val="1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02287723"/>
                  </a:ext>
                </a:extLst>
              </a:tr>
              <a:tr h="88507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/>
                        <a:t>Скринговые</a:t>
                      </a:r>
                      <a:r>
                        <a:rPr lang="ru-RU" b="1" dirty="0"/>
                        <a:t> исследования вне специализированных центров;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>
                    <a:solidFill>
                      <a:srgbClr val="C00000">
                        <a:alpha val="1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05695733"/>
                  </a:ext>
                </a:extLst>
              </a:tr>
              <a:tr h="88507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/>
                        <a:t>В программу включены данные для разработки профилактических мероприятий;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>
                    <a:solidFill>
                      <a:srgbClr val="C00000">
                        <a:alpha val="1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95313997"/>
                  </a:ext>
                </a:extLst>
              </a:tr>
              <a:tr h="74860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/>
                        <a:t>Фитнес дневник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>
                    <a:solidFill>
                      <a:srgbClr val="C00000">
                        <a:alpha val="1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41931741"/>
                  </a:ext>
                </a:extLst>
              </a:tr>
            </a:tbl>
          </a:graphicData>
        </a:graphic>
      </p:graphicFrame>
      <p:pic>
        <p:nvPicPr>
          <p:cNvPr id="25" name="Рисунок 24" descr="Добавление">
            <a:extLst>
              <a:ext uri="{FF2B5EF4-FFF2-40B4-BE49-F238E27FC236}">
                <a16:creationId xmlns:a16="http://schemas.microsoft.com/office/drawing/2014/main" xmlns="" id="{8ABB9380-13B9-7848-A90C-99506CFA99C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4842933" y="2540353"/>
            <a:ext cx="457200" cy="457200"/>
          </a:xfrm>
          <a:prstGeom prst="rect">
            <a:avLst/>
          </a:prstGeom>
        </p:spPr>
      </p:pic>
      <p:pic>
        <p:nvPicPr>
          <p:cNvPr id="29" name="Рисунок 28" descr="Добавление">
            <a:extLst>
              <a:ext uri="{FF2B5EF4-FFF2-40B4-BE49-F238E27FC236}">
                <a16:creationId xmlns:a16="http://schemas.microsoft.com/office/drawing/2014/main" xmlns="" id="{C9211B80-285F-1B48-A2B0-F01A98D9932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4842933" y="3374238"/>
            <a:ext cx="457200" cy="457200"/>
          </a:xfrm>
          <a:prstGeom prst="rect">
            <a:avLst/>
          </a:prstGeom>
        </p:spPr>
      </p:pic>
      <p:pic>
        <p:nvPicPr>
          <p:cNvPr id="30" name="Рисунок 29" descr="Добавление">
            <a:extLst>
              <a:ext uri="{FF2B5EF4-FFF2-40B4-BE49-F238E27FC236}">
                <a16:creationId xmlns:a16="http://schemas.microsoft.com/office/drawing/2014/main" xmlns="" id="{7670B27E-B7AF-734C-B33F-390C4617EA7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4842933" y="4189415"/>
            <a:ext cx="457200" cy="457200"/>
          </a:xfrm>
          <a:prstGeom prst="rect">
            <a:avLst/>
          </a:prstGeom>
        </p:spPr>
      </p:pic>
      <p:pic>
        <p:nvPicPr>
          <p:cNvPr id="31" name="Рисунок 30" descr="Добавление">
            <a:extLst>
              <a:ext uri="{FF2B5EF4-FFF2-40B4-BE49-F238E27FC236}">
                <a16:creationId xmlns:a16="http://schemas.microsoft.com/office/drawing/2014/main" xmlns="" id="{D30983B8-3D80-3241-95F6-340D375B7C6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4842933" y="5110138"/>
            <a:ext cx="457200" cy="457200"/>
          </a:xfrm>
          <a:prstGeom prst="rect">
            <a:avLst/>
          </a:prstGeom>
        </p:spPr>
      </p:pic>
      <p:pic>
        <p:nvPicPr>
          <p:cNvPr id="32" name="Рисунок 31" descr="Добавление">
            <a:extLst>
              <a:ext uri="{FF2B5EF4-FFF2-40B4-BE49-F238E27FC236}">
                <a16:creationId xmlns:a16="http://schemas.microsoft.com/office/drawing/2014/main" xmlns="" id="{D2EDC2DA-0807-1840-B646-1CBAFF29C81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4842933" y="1712661"/>
            <a:ext cx="457200" cy="457200"/>
          </a:xfrm>
          <a:prstGeom prst="rect">
            <a:avLst/>
          </a:prstGeom>
        </p:spPr>
      </p:pic>
      <p:pic>
        <p:nvPicPr>
          <p:cNvPr id="35" name="Рисунок 34" descr="Добавление">
            <a:extLst>
              <a:ext uri="{FF2B5EF4-FFF2-40B4-BE49-F238E27FC236}">
                <a16:creationId xmlns:a16="http://schemas.microsoft.com/office/drawing/2014/main" xmlns="" id="{6336E12C-6A14-6244-B15D-49C94532004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928189" y="4950776"/>
            <a:ext cx="457200" cy="457200"/>
          </a:xfrm>
          <a:prstGeom prst="rect">
            <a:avLst/>
          </a:prstGeom>
        </p:spPr>
      </p:pic>
      <p:pic>
        <p:nvPicPr>
          <p:cNvPr id="36" name="Рисунок 35" descr="Добавление">
            <a:extLst>
              <a:ext uri="{FF2B5EF4-FFF2-40B4-BE49-F238E27FC236}">
                <a16:creationId xmlns:a16="http://schemas.microsoft.com/office/drawing/2014/main" xmlns="" id="{6673A361-D651-A544-BF36-229211E6C3D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7071211" y="3341144"/>
            <a:ext cx="457200" cy="457200"/>
          </a:xfrm>
          <a:prstGeom prst="rect">
            <a:avLst/>
          </a:prstGeom>
        </p:spPr>
      </p:pic>
      <p:pic>
        <p:nvPicPr>
          <p:cNvPr id="38" name="Рисунок 37" descr="Добавление">
            <a:extLst>
              <a:ext uri="{FF2B5EF4-FFF2-40B4-BE49-F238E27FC236}">
                <a16:creationId xmlns:a16="http://schemas.microsoft.com/office/drawing/2014/main" xmlns="" id="{EC089693-592C-AA48-872C-61E039C997C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7071211" y="4130337"/>
            <a:ext cx="457200" cy="457200"/>
          </a:xfrm>
          <a:prstGeom prst="rect">
            <a:avLst/>
          </a:prstGeom>
        </p:spPr>
      </p:pic>
      <p:pic>
        <p:nvPicPr>
          <p:cNvPr id="39" name="Рисунок 38" descr="Добавление">
            <a:extLst>
              <a:ext uri="{FF2B5EF4-FFF2-40B4-BE49-F238E27FC236}">
                <a16:creationId xmlns:a16="http://schemas.microsoft.com/office/drawing/2014/main" xmlns="" id="{70F9D235-D3EF-1440-A2C2-E53CC6B93A5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920859" y="2479252"/>
            <a:ext cx="457200" cy="457200"/>
          </a:xfrm>
          <a:prstGeom prst="rect">
            <a:avLst/>
          </a:prstGeom>
        </p:spPr>
      </p:pic>
      <p:pic>
        <p:nvPicPr>
          <p:cNvPr id="21" name="Рисунок 20" descr="Добавление">
            <a:extLst>
              <a:ext uri="{FF2B5EF4-FFF2-40B4-BE49-F238E27FC236}">
                <a16:creationId xmlns:a16="http://schemas.microsoft.com/office/drawing/2014/main" xmlns="" id="{669F5CB1-FF8F-0940-84C9-5674A8A7FEF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4842933" y="5833204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392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wipe dir="r"/>
      </p:transition>
    </mc:Choice>
    <mc:Fallback xmlns="">
      <p:transition>
        <p:wipe dir="r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Заголовок 6"/>
          <p:cNvSpPr txBox="1">
            <a:spLocks/>
          </p:cNvSpPr>
          <p:nvPr/>
        </p:nvSpPr>
        <p:spPr>
          <a:xfrm>
            <a:off x="214877" y="191821"/>
            <a:ext cx="9578203" cy="536036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4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1" name="Прямоугольник с одним вырезанным углом 50"/>
          <p:cNvSpPr/>
          <p:nvPr/>
        </p:nvSpPr>
        <p:spPr bwMode="auto">
          <a:xfrm>
            <a:off x="1439523" y="588556"/>
            <a:ext cx="8766000" cy="753613"/>
          </a:xfrm>
          <a:prstGeom prst="snip1Rect">
            <a:avLst>
              <a:gd name="adj" fmla="val 0"/>
            </a:avLst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rgbClr val="1F497D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27060" y="135562"/>
            <a:ext cx="9829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400" b="1" dirty="0">
                <a:latin typeface="Verdana" pitchFamily="34" charset="0"/>
                <a:ea typeface="Verdana" pitchFamily="34" charset="0"/>
                <a:cs typeface="Tahoma" panose="020B0604030504040204" pitchFamily="34" charset="0"/>
              </a:rPr>
              <a:t>Команда проекта</a:t>
            </a:r>
            <a:endParaRPr lang="ru-RU" altLang="ru-RU" sz="2400" b="1" dirty="0">
              <a:latin typeface="Verdana" pitchFamily="34" charset="0"/>
              <a:ea typeface="Verdana" pitchFamily="34" charset="0"/>
              <a:cs typeface="Tahoma" panose="020B060403050404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83748" y="1114211"/>
            <a:ext cx="108775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9</a:t>
            </a:fld>
            <a:endParaRPr lang="ru-RU"/>
          </a:p>
        </p:txBody>
      </p:sp>
      <p:grpSp>
        <p:nvGrpSpPr>
          <p:cNvPr id="13" name="Группа 12"/>
          <p:cNvGrpSpPr/>
          <p:nvPr/>
        </p:nvGrpSpPr>
        <p:grpSpPr>
          <a:xfrm>
            <a:off x="10929573" y="191821"/>
            <a:ext cx="1144909" cy="372766"/>
            <a:chOff x="10538550" y="262775"/>
            <a:chExt cx="1144909" cy="372766"/>
          </a:xfrm>
        </p:grpSpPr>
        <p:pic>
          <p:nvPicPr>
            <p:cNvPr id="14" name="Picture 2" descr="SIB MED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9661" b="29630"/>
            <a:stretch/>
          </p:blipFill>
          <p:spPr bwMode="auto">
            <a:xfrm>
              <a:off x="10538550" y="262775"/>
              <a:ext cx="1144909" cy="3727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5" name="Прямая соединительная линия 14"/>
            <p:cNvCxnSpPr/>
            <p:nvPr/>
          </p:nvCxnSpPr>
          <p:spPr>
            <a:xfrm>
              <a:off x="10570995" y="312154"/>
              <a:ext cx="0" cy="270000"/>
            </a:xfrm>
            <a:prstGeom prst="line">
              <a:avLst/>
            </a:prstGeom>
            <a:ln w="9525">
              <a:solidFill>
                <a:srgbClr val="7C22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2" name="Рисунок 31">
            <a:extLst>
              <a:ext uri="{FF2B5EF4-FFF2-40B4-BE49-F238E27FC236}">
                <a16:creationId xmlns:a16="http://schemas.microsoft.com/office/drawing/2014/main" xmlns="" id="{08CBB79D-9E45-4B42-8A02-FAD858C2FC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238" y="676685"/>
            <a:ext cx="10205523" cy="5740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344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wipe dir="r"/>
      </p:transition>
    </mc:Choice>
    <mc:Fallback xmlns="">
      <p:transition>
        <p:wipe dir="r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67" y="0"/>
            <a:ext cx="2676179" cy="6858000"/>
          </a:xfrm>
          <a:prstGeom prst="rect">
            <a:avLst/>
          </a:prstGeom>
          <a:solidFill>
            <a:srgbClr val="7E0000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5"/>
          <p:cNvSpPr>
            <a:spLocks noChangeArrowheads="1"/>
          </p:cNvSpPr>
          <p:nvPr/>
        </p:nvSpPr>
        <p:spPr bwMode="auto">
          <a:xfrm>
            <a:off x="3273878" y="3434025"/>
            <a:ext cx="6612642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ru-RU" sz="1800" b="1" dirty="0">
                <a:solidFill>
                  <a:srgbClr val="8A1702"/>
                </a:solidFill>
                <a:latin typeface="Verdana" panose="020B0604030504040204" pitchFamily="34" charset="0"/>
                <a:cs typeface="Times New Roman" panose="02020603050405020304" pitchFamily="18" charset="0"/>
              </a:rPr>
              <a:t>Черняховская Дарья Владимировна</a:t>
            </a:r>
          </a:p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ru-RU" sz="1800" b="1" dirty="0">
                <a:solidFill>
                  <a:srgbClr val="8A1702"/>
                </a:solidFill>
                <a:latin typeface="Verdana" panose="020B0604030504040204" pitchFamily="34" charset="0"/>
                <a:cs typeface="Times New Roman" panose="02020603050405020304" pitchFamily="18" charset="0"/>
              </a:rPr>
              <a:t>Студентка </a:t>
            </a:r>
            <a:r>
              <a:rPr lang="ru-RU" sz="1800" b="1" dirty="0" smtClean="0">
                <a:solidFill>
                  <a:srgbClr val="8A1702"/>
                </a:solidFill>
                <a:latin typeface="Verdana" panose="020B0604030504040204" pitchFamily="34" charset="0"/>
                <a:cs typeface="Times New Roman" panose="02020603050405020304" pitchFamily="18" charset="0"/>
              </a:rPr>
              <a:t>4 </a:t>
            </a:r>
            <a:r>
              <a:rPr lang="ru-RU" sz="1800" b="1" dirty="0">
                <a:solidFill>
                  <a:srgbClr val="8A1702"/>
                </a:solidFill>
                <a:latin typeface="Verdana" panose="020B0604030504040204" pitchFamily="34" charset="0"/>
                <a:cs typeface="Times New Roman" panose="02020603050405020304" pitchFamily="18" charset="0"/>
              </a:rPr>
              <a:t>курса Педиатрического факультета</a:t>
            </a:r>
            <a:endParaRPr lang="en-US" sz="1800" b="1" dirty="0">
              <a:solidFill>
                <a:srgbClr val="8A1702"/>
              </a:solidFill>
              <a:latin typeface="Verdana" panose="020B060403050404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ru-RU" sz="1800" b="1" dirty="0">
                <a:latin typeface="Verdana" panose="020B0604030504040204" pitchFamily="34" charset="0"/>
                <a:cs typeface="Times New Roman" panose="02020603050405020304" pitchFamily="18" charset="0"/>
              </a:rPr>
              <a:t>Контакты:</a:t>
            </a:r>
          </a:p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ru-RU" sz="1800" b="1" dirty="0">
                <a:latin typeface="Verdana" panose="020B0604030504040204" pitchFamily="34" charset="0"/>
                <a:cs typeface="Times New Roman" panose="02020603050405020304" pitchFamily="18" charset="0"/>
              </a:rPr>
              <a:t>+79833787205</a:t>
            </a:r>
          </a:p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en-US" sz="1800" b="1" dirty="0">
                <a:latin typeface="Verdana" panose="020B0604030504040204" pitchFamily="34" charset="0"/>
                <a:cs typeface="Times New Roman" panose="02020603050405020304" pitchFamily="18" charset="0"/>
              </a:rPr>
              <a:t>Email</a:t>
            </a:r>
            <a:r>
              <a:rPr lang="ru-RU" sz="1800" b="1" dirty="0">
                <a:latin typeface="Verdana" panose="020B0604030504040204" pitchFamily="34" charset="0"/>
                <a:cs typeface="Times New Roman" panose="02020603050405020304" pitchFamily="18" charset="0"/>
              </a:rPr>
              <a:t>: </a:t>
            </a:r>
            <a:r>
              <a:rPr lang="en-US" sz="1800" b="1" dirty="0">
                <a:latin typeface="Verdana" panose="020B0604030504040204" pitchFamily="34" charset="0"/>
                <a:cs typeface="Times New Roman" panose="02020603050405020304" pitchFamily="18" charset="0"/>
              </a:rPr>
              <a:t>daria02082001@mail.ru</a:t>
            </a:r>
            <a:endParaRPr lang="ru-RU" sz="1400" b="1" dirty="0">
              <a:latin typeface="Verdana" panose="020B0604030504040204" pitchFamily="34" charset="0"/>
              <a:cs typeface="Arial" charset="0"/>
            </a:endParaRPr>
          </a:p>
        </p:txBody>
      </p:sp>
      <p:pic>
        <p:nvPicPr>
          <p:cNvPr id="25" name="Picture 5" descr="D:\Документы Дмитриев\Логотипы\_1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 l="20941" t="9300" r="23245" b="13977"/>
          <a:stretch>
            <a:fillRect/>
          </a:stretch>
        </p:blipFill>
        <p:spPr bwMode="auto">
          <a:xfrm>
            <a:off x="320608" y="1898198"/>
            <a:ext cx="1868410" cy="2572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963DD7B6-3806-3E48-9D5F-DECF191326BA}"/>
              </a:ext>
            </a:extLst>
          </p:cNvPr>
          <p:cNvSpPr/>
          <p:nvPr/>
        </p:nvSpPr>
        <p:spPr>
          <a:xfrm>
            <a:off x="3273878" y="1368565"/>
            <a:ext cx="661264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8A1702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SCREENGROUP</a:t>
            </a:r>
            <a:r>
              <a:rPr lang="ru-RU" sz="2800" b="1" dirty="0">
                <a:solidFill>
                  <a:srgbClr val="8A1702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(</a:t>
            </a:r>
            <a:r>
              <a:rPr lang="en-US" sz="2800" b="1" dirty="0">
                <a:solidFill>
                  <a:srgbClr val="8A1702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UCTD)</a:t>
            </a:r>
          </a:p>
          <a:p>
            <a:r>
              <a:rPr lang="ru-RU" sz="2800" b="1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ПО для формирования медико-социального портрета учащихся </a:t>
            </a:r>
          </a:p>
        </p:txBody>
      </p:sp>
    </p:spTree>
    <p:extLst>
      <p:ext uri="{BB962C8B-B14F-4D97-AF65-F5344CB8AC3E}">
        <p14:creationId xmlns:p14="http://schemas.microsoft.com/office/powerpoint/2010/main" val="391617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wipe dir="r"/>
      </p:transition>
    </mc:Choice>
    <mc:Fallback xmlns="">
      <p:transition>
        <p:wipe dir="r"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16925</TotalTime>
  <Words>412</Words>
  <Application>Microsoft Office PowerPoint</Application>
  <PresentationFormat>Произвольный</PresentationFormat>
  <Paragraphs>100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Arial</vt:lpstr>
      <vt:lpstr>Calibri Light</vt:lpstr>
      <vt:lpstr>Times New Roman</vt:lpstr>
      <vt:lpstr>Tahoma</vt:lpstr>
      <vt:lpstr>Verdana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Stasevskiy.VI</cp:lastModifiedBy>
  <cp:revision>1203</cp:revision>
  <cp:lastPrinted>2022-03-15T09:30:28Z</cp:lastPrinted>
  <dcterms:created xsi:type="dcterms:W3CDTF">2021-07-15T12:03:34Z</dcterms:created>
  <dcterms:modified xsi:type="dcterms:W3CDTF">2022-12-20T05:47:25Z</dcterms:modified>
</cp:coreProperties>
</file>