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</p:sldIdLst>
  <p:sldSz cx="10080625" cy="5670550"/>
  <p:notesSz cx="7559675" cy="10691813"/>
  <p:embeddedFontLst>
    <p:embeddedFont>
      <p:font typeface="Roboto" panose="020B0604020202020204" charset="0"/>
      <p:regular r:id="rId21"/>
      <p:bold r:id="rId22"/>
      <p:italic r:id="rId23"/>
      <p:boldItalic r:id="rId24"/>
    </p:embeddedFont>
    <p:embeddedFont>
      <p:font typeface="Poppins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D8288B-5611-495A-BE1D-D67112A63BA4}">
  <a:tblStyle styleId="{02D8288B-5611-495A-BE1D-D67112A63BA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630" y="12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4919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8056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4357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90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1859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1872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577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7741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5403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3" name="Google Shape;2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7064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270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0447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308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3142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5" name="Google Shape;2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7426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9" name="Google Shape;3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8903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0" name="Google Shape;32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145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dirty="0" smtClean="0">
                <a:solidFill>
                  <a:srgbClr val="242424"/>
                </a:solidFill>
                <a:highlight>
                  <a:srgbClr val="FFFFFF"/>
                </a:highlight>
              </a:rPr>
              <a:t>Трейд-Бот для продажи </a:t>
            </a:r>
            <a:r>
              <a:rPr lang="ru-RU" sz="1200" b="1" dirty="0" err="1" smtClean="0">
                <a:solidFill>
                  <a:srgbClr val="242424"/>
                </a:solidFill>
                <a:highlight>
                  <a:srgbClr val="FFFFFF"/>
                </a:highlight>
              </a:rPr>
              <a:t>скинов</a:t>
            </a:r>
            <a:endParaRPr lang="ru-RU" sz="1200" b="1" dirty="0" smtClean="0">
              <a:solidFill>
                <a:srgbClr val="242424"/>
              </a:solidFill>
              <a:highlight>
                <a:srgbClr val="FFFFFF"/>
              </a:highligh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sz="1200" b="1" dirty="0" smtClean="0">
              <a:solidFill>
                <a:srgbClr val="242424"/>
              </a:solidFill>
              <a:highlight>
                <a:srgbClr val="FFFFFF"/>
              </a:highligh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3200" b="0" i="0" u="none" strike="noStrike" cap="none" dirty="0" smtClean="0">
                <a:solidFill>
                  <a:srgbClr val="000000"/>
                </a:solidFill>
                <a:sym typeface="Arial"/>
              </a:rPr>
              <a:t>СОСНА</a:t>
            </a:r>
            <a:endParaRPr sz="32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789068" y="3309923"/>
            <a:ext cx="2883092" cy="168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Черепанов Всеволод</a:t>
            </a:r>
            <a:endParaRPr sz="1400" b="0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endParaRPr sz="1400" b="0" i="1" u="none" strike="noStrike" cap="none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Руководитель </a:t>
            </a:r>
            <a:endParaRPr sz="1400" b="0" i="1" u="none" strike="noStrike" cap="none" dirty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41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1705" y="1523437"/>
            <a:ext cx="1773128" cy="173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1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9269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1"/>
          <p:cNvSpPr txBox="1"/>
          <p:nvPr/>
        </p:nvSpPr>
        <p:spPr>
          <a:xfrm>
            <a:off x="4104208" y="3279796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Иванов 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Семён</a:t>
            </a:r>
            <a:endParaRPr sz="1400" b="0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endParaRPr lang="ru-RU" sz="1400" b="0" i="1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Маркетинговый стратег</a:t>
            </a:r>
            <a:endParaRPr sz="1400" b="0" i="0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1"/>
          <p:cNvSpPr txBox="1"/>
          <p:nvPr/>
        </p:nvSpPr>
        <p:spPr>
          <a:xfrm>
            <a:off x="6998444" y="3254793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Голяшов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Данил</a:t>
            </a:r>
            <a:endParaRPr sz="1400" b="0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endParaRPr lang="ru-RU" sz="1400" b="0" i="1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Arial"/>
              </a:rPr>
              <a:t>Системный администра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тор</a:t>
            </a:r>
            <a:endParaRPr sz="1400" b="0" i="1" u="none" strike="noStrike" cap="none" dirty="0">
              <a:solidFill>
                <a:schemeClr val="tx1">
                  <a:lumMod val="95000"/>
                  <a:lumOff val="5000"/>
                </a:schemeClr>
              </a:solidFill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>
            <a:spLocks noGrp="1"/>
          </p:cNvSpPr>
          <p:nvPr>
            <p:ph type="title"/>
          </p:nvPr>
        </p:nvSpPr>
        <p:spPr>
          <a:xfrm>
            <a:off x="318396" y="953361"/>
            <a:ext cx="8956234" cy="2267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 smtClean="0"/>
              <a:t>В связи с </a:t>
            </a:r>
            <a:r>
              <a:rPr lang="ru-RU" sz="1400" dirty="0" err="1" smtClean="0"/>
              <a:t>санкционными</a:t>
            </a:r>
            <a:r>
              <a:rPr lang="ru-RU" sz="1400" dirty="0" smtClean="0"/>
              <a:t> ограничениями основные сервисы для </a:t>
            </a:r>
            <a:r>
              <a:rPr lang="ru-RU" sz="1400" dirty="0" err="1" smtClean="0"/>
              <a:t>обменя</a:t>
            </a:r>
            <a:r>
              <a:rPr lang="ru-RU" sz="1400" dirty="0" smtClean="0"/>
              <a:t> </a:t>
            </a:r>
            <a:r>
              <a:rPr lang="ru-RU" sz="1400" dirty="0" err="1" smtClean="0"/>
              <a:t>скинов</a:t>
            </a:r>
            <a:r>
              <a:rPr lang="ru-RU" sz="1400" dirty="0" smtClean="0"/>
              <a:t>(раскрасок) в играх перестали принимать оплату рублями, но спрос остался</a:t>
            </a:r>
            <a:endParaRPr sz="1400" dirty="0"/>
          </a:p>
        </p:txBody>
      </p:sp>
      <p:sp>
        <p:nvSpPr>
          <p:cNvPr id="184" name="Google Shape;184;p42"/>
          <p:cNvSpPr txBox="1"/>
          <p:nvPr/>
        </p:nvSpPr>
        <p:spPr>
          <a:xfrm>
            <a:off x="-448421" y="3220627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Создание сервиса </a:t>
            </a:r>
            <a:r>
              <a:rPr lang="ru-RU" sz="14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для продажи и обмена </a:t>
            </a:r>
            <a:r>
              <a:rPr lang="ru-RU" sz="1400" b="0" i="1" u="none" strike="noStrike" cap="none" dirty="0" err="1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скинов</a:t>
            </a:r>
            <a:r>
              <a:rPr lang="ru-RU" sz="14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в играх.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-533326" y="-4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3"/>
          <p:cNvSpPr txBox="1">
            <a:spLocks noGrp="1"/>
          </p:cNvSpPr>
          <p:nvPr>
            <p:ph type="title"/>
          </p:nvPr>
        </p:nvSpPr>
        <p:spPr>
          <a:xfrm>
            <a:off x="326572" y="77360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О </a:t>
            </a:r>
            <a:r>
              <a:rPr lang="ru-RU" sz="4400" dirty="0" smtClean="0">
                <a:latin typeface="Arial"/>
                <a:ea typeface="Arial"/>
                <a:cs typeface="Arial"/>
                <a:sym typeface="Arial"/>
              </a:rPr>
              <a:t>проекте</a:t>
            </a:r>
            <a:endParaRPr dirty="0"/>
          </a:p>
        </p:txBody>
      </p:sp>
      <p:sp>
        <p:nvSpPr>
          <p:cNvPr id="198" name="Google Shape;198;p43"/>
          <p:cNvSpPr txBox="1"/>
          <p:nvPr/>
        </p:nvSpPr>
        <p:spPr>
          <a:xfrm>
            <a:off x="1007864" y="1539131"/>
            <a:ext cx="7265279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666666"/>
              </a:solidFill>
              <a:sym typeface="Arial"/>
            </a:endParaRPr>
          </a:p>
          <a:p>
            <a:pPr lvl="0">
              <a:spcBef>
                <a:spcPts val="1764"/>
              </a:spcBef>
              <a:spcAft>
                <a:spcPts val="1764"/>
              </a:spcAft>
              <a:buSzPts val="1800"/>
            </a:pPr>
            <a:r>
              <a:rPr lang="ru-RU" sz="1200" b="0" i="0" u="none" strike="noStrike" cap="none" dirty="0" smtClean="0">
                <a:solidFill>
                  <a:srgbClr val="666666"/>
                </a:solidFill>
                <a:sym typeface="Arial"/>
              </a:rPr>
              <a:t>Наш </a:t>
            </a:r>
            <a:r>
              <a:rPr lang="ru-RU" sz="1200" dirty="0">
                <a:solidFill>
                  <a:srgbClr val="666666"/>
                </a:solidFill>
              </a:rPr>
              <a:t>проект предоставляет игрокам возможность покупать, продавать или обменивать предметы, которые можно использовать в игре и которые могут быть приобретены за реальные </a:t>
            </a:r>
            <a:r>
              <a:rPr lang="ru-RU" sz="1200" dirty="0" err="1" smtClean="0">
                <a:solidFill>
                  <a:srgbClr val="666666"/>
                </a:solidFill>
              </a:rPr>
              <a:t>деньги.Например</a:t>
            </a:r>
            <a:r>
              <a:rPr lang="ru-RU" sz="1200" dirty="0">
                <a:solidFill>
                  <a:srgbClr val="666666"/>
                </a:solidFill>
              </a:rPr>
              <a:t>, в игре </a:t>
            </a:r>
            <a:r>
              <a:rPr lang="ru-RU" sz="1200" dirty="0" err="1">
                <a:solidFill>
                  <a:srgbClr val="666666"/>
                </a:solidFill>
              </a:rPr>
              <a:t>Counter-Strike</a:t>
            </a:r>
            <a:r>
              <a:rPr lang="ru-RU" sz="1200" dirty="0">
                <a:solidFill>
                  <a:srgbClr val="666666"/>
                </a:solidFill>
              </a:rPr>
              <a:t>: </a:t>
            </a:r>
            <a:r>
              <a:rPr lang="ru-RU" sz="1200" dirty="0" err="1">
                <a:solidFill>
                  <a:srgbClr val="666666"/>
                </a:solidFill>
              </a:rPr>
              <a:t>Global</a:t>
            </a:r>
            <a:r>
              <a:rPr lang="ru-RU" sz="1200" dirty="0">
                <a:solidFill>
                  <a:srgbClr val="666666"/>
                </a:solidFill>
              </a:rPr>
              <a:t> </a:t>
            </a:r>
            <a:r>
              <a:rPr lang="ru-RU" sz="1200" dirty="0" err="1">
                <a:solidFill>
                  <a:srgbClr val="666666"/>
                </a:solidFill>
              </a:rPr>
              <a:t>Offensive</a:t>
            </a:r>
            <a:r>
              <a:rPr lang="ru-RU" sz="1200" dirty="0">
                <a:solidFill>
                  <a:srgbClr val="666666"/>
                </a:solidFill>
              </a:rPr>
              <a:t> есть множество </a:t>
            </a:r>
            <a:r>
              <a:rPr lang="ru-RU" sz="1200" dirty="0" err="1">
                <a:solidFill>
                  <a:srgbClr val="666666"/>
                </a:solidFill>
              </a:rPr>
              <a:t>скинов</a:t>
            </a:r>
            <a:r>
              <a:rPr lang="ru-RU" sz="1200" dirty="0">
                <a:solidFill>
                  <a:srgbClr val="666666"/>
                </a:solidFill>
              </a:rPr>
              <a:t> для оружия, и игроки могут приобрести эти </a:t>
            </a:r>
            <a:r>
              <a:rPr lang="ru-RU" sz="1200" dirty="0" err="1">
                <a:solidFill>
                  <a:srgbClr val="666666"/>
                </a:solidFill>
              </a:rPr>
              <a:t>скины</a:t>
            </a:r>
            <a:r>
              <a:rPr lang="ru-RU" sz="1200" dirty="0">
                <a:solidFill>
                  <a:srgbClr val="666666"/>
                </a:solidFill>
              </a:rPr>
              <a:t> через магазин игры или через сторонние сервисы, такие как предлагаемый сервис. Компания обеспечивает безопасную покупку и продажу </a:t>
            </a:r>
            <a:r>
              <a:rPr lang="ru-RU" sz="1200" dirty="0" err="1">
                <a:solidFill>
                  <a:srgbClr val="666666"/>
                </a:solidFill>
              </a:rPr>
              <a:t>скинов</a:t>
            </a:r>
            <a:r>
              <a:rPr lang="ru-RU" sz="1200" dirty="0">
                <a:solidFill>
                  <a:srgbClr val="666666"/>
                </a:solidFill>
              </a:rPr>
              <a:t>, а также безопасный обмен между </a:t>
            </a:r>
            <a:r>
              <a:rPr lang="ru-RU" sz="1200" dirty="0" err="1" smtClean="0">
                <a:solidFill>
                  <a:srgbClr val="666666"/>
                </a:solidFill>
              </a:rPr>
              <a:t>игроками.Компания</a:t>
            </a:r>
            <a:r>
              <a:rPr lang="ru-RU" sz="1200" dirty="0" smtClean="0">
                <a:solidFill>
                  <a:srgbClr val="666666"/>
                </a:solidFill>
              </a:rPr>
              <a:t> </a:t>
            </a:r>
            <a:r>
              <a:rPr lang="ru-RU" sz="1200" dirty="0">
                <a:solidFill>
                  <a:srgbClr val="666666"/>
                </a:solidFill>
              </a:rPr>
              <a:t>получает прибыль, комиссионные с продаж </a:t>
            </a:r>
            <a:r>
              <a:rPr lang="ru-RU" sz="1200" dirty="0" err="1">
                <a:solidFill>
                  <a:srgbClr val="666666"/>
                </a:solidFill>
              </a:rPr>
              <a:t>скинов</a:t>
            </a:r>
            <a:r>
              <a:rPr lang="ru-RU" sz="1200" dirty="0">
                <a:solidFill>
                  <a:srgbClr val="666666"/>
                </a:solidFill>
              </a:rPr>
              <a:t> на своей платформе. Это может быть процент от цены продажи </a:t>
            </a:r>
            <a:r>
              <a:rPr lang="ru-RU" sz="1200" dirty="0" err="1">
                <a:solidFill>
                  <a:srgbClr val="666666"/>
                </a:solidFill>
              </a:rPr>
              <a:t>скина</a:t>
            </a:r>
            <a:r>
              <a:rPr lang="ru-RU" sz="1200" dirty="0">
                <a:solidFill>
                  <a:srgbClr val="666666"/>
                </a:solidFill>
              </a:rPr>
              <a:t>, или фиксированный процент от каждой сделки между покупателем и продавцом.</a:t>
            </a:r>
            <a:endParaRPr sz="1200" b="0" i="0" u="none" strike="noStrike" cap="none" dirty="0">
              <a:solidFill>
                <a:srgbClr val="666666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5"/>
          <p:cNvSpPr txBox="1"/>
          <p:nvPr/>
        </p:nvSpPr>
        <p:spPr>
          <a:xfrm>
            <a:off x="789068" y="3368812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45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5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5"/>
          <p:cNvSpPr txBox="1"/>
          <p:nvPr/>
        </p:nvSpPr>
        <p:spPr>
          <a:xfrm>
            <a:off x="652088" y="2118714"/>
            <a:ext cx="776710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400"/>
            </a:pPr>
            <a:r>
              <a:rPr lang="ru-RU" dirty="0">
                <a:solidFill>
                  <a:srgbClr val="7F7F7F"/>
                </a:solidFill>
              </a:rPr>
              <a:t>игроки онлайн-игр, у которых есть потребность в приобретении редких, эксклюзивных и качественных игровых предметов.</a:t>
            </a: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26" name="Google Shape;226;p46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7" name="Google Shape;227;p46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274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46"/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i="1" dirty="0">
                <a:solidFill>
                  <a:srgbClr val="7F7F7F"/>
                </a:solidFill>
              </a:rPr>
              <a:t>Общее количество людей в целевой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аудитории: </a:t>
            </a:r>
            <a:r>
              <a:rPr lang="ru-RU" sz="1200" i="1" dirty="0" smtClean="0">
                <a:solidFill>
                  <a:srgbClr val="7F7F7F"/>
                </a:solidFill>
              </a:rPr>
              <a:t>примерно 5 млн человек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человек.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Addressable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i="1" dirty="0">
                <a:solidFill>
                  <a:srgbClr val="7F7F7F"/>
                </a:solidFill>
              </a:rPr>
              <a:t>Доля пользователей, которые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потенциально могут быть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заинтересованы в данной услуге: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примерно </a:t>
            </a:r>
            <a:r>
              <a:rPr lang="ru-RU" sz="1200" i="1" dirty="0" smtClean="0">
                <a:solidFill>
                  <a:srgbClr val="7F7F7F"/>
                </a:solidFill>
              </a:rPr>
              <a:t>20% </a:t>
            </a:r>
            <a:r>
              <a:rPr lang="ru-RU" sz="1200" i="1" dirty="0">
                <a:solidFill>
                  <a:srgbClr val="7F7F7F"/>
                </a:solidFill>
              </a:rPr>
              <a:t>от PAM.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i="1" dirty="0">
                <a:solidFill>
                  <a:srgbClr val="7F7F7F"/>
                </a:solidFill>
              </a:rPr>
              <a:t>Количество пользователей, которые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реально используют услугу: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примерно </a:t>
            </a:r>
            <a:r>
              <a:rPr lang="ru-RU" sz="1200" i="1" dirty="0" smtClean="0">
                <a:solidFill>
                  <a:srgbClr val="7F7F7F"/>
                </a:solidFill>
              </a:rPr>
              <a:t>35% </a:t>
            </a:r>
            <a:r>
              <a:rPr lang="ru-RU" sz="1200" i="1" dirty="0">
                <a:solidFill>
                  <a:srgbClr val="7F7F7F"/>
                </a:solidFill>
              </a:rPr>
              <a:t>от TAM.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Obtainable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i="1" dirty="0">
                <a:solidFill>
                  <a:srgbClr val="7F7F7F"/>
                </a:solidFill>
              </a:rPr>
              <a:t>Реально достижимый объем пользователей: 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i="1" dirty="0">
                <a:solidFill>
                  <a:srgbClr val="7F7F7F"/>
                </a:solidFill>
              </a:rPr>
              <a:t>примерно </a:t>
            </a:r>
            <a:r>
              <a:rPr lang="ru-RU" sz="1200" i="1" dirty="0" smtClean="0">
                <a:solidFill>
                  <a:srgbClr val="7F7F7F"/>
                </a:solidFill>
              </a:rPr>
              <a:t>50% </a:t>
            </a:r>
            <a:r>
              <a:rPr lang="ru-RU" sz="1200" i="1" dirty="0">
                <a:solidFill>
                  <a:srgbClr val="7F7F7F"/>
                </a:solidFill>
              </a:rPr>
              <a:t>от SAM.</a:t>
            </a: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41" name="Google Shape;241;p47"/>
          <p:cNvGrpSpPr/>
          <p:nvPr/>
        </p:nvGrpSpPr>
        <p:grpSpPr>
          <a:xfrm>
            <a:off x="1410103" y="1659932"/>
            <a:ext cx="6549690" cy="2046425"/>
            <a:chOff x="3490590" y="1353222"/>
            <a:chExt cx="6549690" cy="2046425"/>
          </a:xfrm>
        </p:grpSpPr>
        <p:sp>
          <p:nvSpPr>
            <p:cNvPr id="242" name="Google Shape;242;p47"/>
            <p:cNvSpPr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3490590" y="2257847"/>
              <a:ext cx="3059100" cy="1141800"/>
            </a:xfrm>
            <a:prstGeom prst="rect">
              <a:avLst/>
            </a:prstGeom>
            <a:solidFill>
              <a:srgbClr val="A4D4E2">
                <a:alpha val="89410"/>
              </a:srgbClr>
            </a:solidFill>
            <a:ln w="25400" cap="flat" cmpd="sng">
              <a:solidFill>
                <a:srgbClr val="CFD7E7">
                  <a:alpha val="8941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Market.csgo.com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dirty="0" err="1" smtClean="0"/>
                <a:t>cs.money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7"/>
            <p:cNvSpPr/>
            <p:nvPr/>
          </p:nvSpPr>
          <p:spPr>
            <a:xfrm>
              <a:off x="6981180" y="1353222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7"/>
            <p:cNvSpPr txBox="1"/>
            <p:nvPr/>
          </p:nvSpPr>
          <p:spPr>
            <a:xfrm>
              <a:off x="6978043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7"/>
            <p:cNvSpPr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solidFill>
              <a:srgbClr val="A4D4E2">
                <a:alpha val="89410"/>
              </a:srgbClr>
            </a:solidFill>
            <a:ln w="25400" cap="flat" cmpd="sng">
              <a:solidFill>
                <a:srgbClr val="CFD7E7">
                  <a:alpha val="8941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47"/>
            <p:cNvSpPr txBox="1"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b="0" i="0" u="none" strike="noStrike" cap="none" dirty="0" smtClean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Возможность оплаты в рублях</a:t>
              </a:r>
              <a:endParaRPr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5" name="Google Shape;255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6" name="Google Shape;256;p48"/>
          <p:cNvGraphicFramePr/>
          <p:nvPr>
            <p:extLst>
              <p:ext uri="{D42A27DB-BD31-4B8C-83A1-F6EECF244321}">
                <p14:modId xmlns:p14="http://schemas.microsoft.com/office/powerpoint/2010/main" val="567467057"/>
              </p:ext>
            </p:extLst>
          </p:nvPr>
        </p:nvGraphicFramePr>
        <p:xfrm>
          <a:off x="0" y="931307"/>
          <a:ext cx="10080650" cy="4678470"/>
        </p:xfrm>
        <a:graphic>
          <a:graphicData uri="http://schemas.openxmlformats.org/drawingml/2006/table">
            <a:tbl>
              <a:tblPr firstRow="1" bandRow="1">
                <a:noFill/>
                <a:tableStyleId>{02D8288B-5611-495A-BE1D-D67112A63BA4}</a:tableStyleId>
              </a:tblPr>
              <a:tblGrid>
                <a:gridCol w="208300"/>
                <a:gridCol w="3696043"/>
                <a:gridCol w="1135982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b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1.Перепродажа</a:t>
                      </a: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-RU" sz="1400" b="0" u="none" strike="noStrike" cap="none" baseline="0" dirty="0" err="1" smtClean="0">
                          <a:solidFill>
                            <a:schemeClr val="dk1"/>
                          </a:solidFill>
                        </a:rPr>
                        <a:t>скинов</a:t>
                      </a:r>
                      <a:endParaRPr lang="ru-RU" sz="1400" b="0" u="none" strike="noStrike" cap="none" baseline="0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2.Маркетинг и </a:t>
                      </a:r>
                      <a:r>
                        <a:rPr lang="ru-RU" sz="1400" b="0" u="none" strike="noStrike" cap="none" baseline="0" dirty="0" err="1" smtClean="0">
                          <a:solidFill>
                            <a:schemeClr val="dk1"/>
                          </a:solidFill>
                        </a:rPr>
                        <a:t>промоушн</a:t>
                      </a:r>
                      <a:endParaRPr lang="ru-RU" sz="1400" b="0" u="none" strike="noStrike" cap="none" baseline="0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3.Контакты с покупателями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4.Обеспечение безопасности при обработке платежей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5.Управление инвентарем</a:t>
                      </a:r>
                      <a:endParaRPr sz="1400" b="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 smtClean="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Взаимоотношения с </a:t>
                      </a:r>
                      <a:r>
                        <a:rPr lang="ru-RU" sz="1400" b="1" u="none" strike="noStrike" cap="none" dirty="0" smtClean="0">
                          <a:solidFill>
                            <a:schemeClr val="dk1"/>
                          </a:solidFill>
                        </a:rPr>
                        <a:t>клиентами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1.Коммуникация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2.Служба</a:t>
                      </a: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 поддержки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3.Отзывы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4.Специальные акции и скидки</a:t>
                      </a:r>
                      <a:endParaRPr sz="1400" b="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b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b="0" dirty="0">
                          <a:solidFill>
                            <a:schemeClr val="dk1"/>
                          </a:solidFill>
                        </a:rPr>
                        <a:t>1. </a:t>
                      </a:r>
                      <a:r>
                        <a:rPr lang="ru-RU" b="0" dirty="0" smtClean="0">
                          <a:solidFill>
                            <a:schemeClr val="dk1"/>
                          </a:solidFill>
                        </a:rPr>
                        <a:t>Игроки-любители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2.Инвесторы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3.Коллекционеры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4.Продавцы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5.Рекламные</a:t>
                      </a: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 партнеры</a:t>
                      </a:r>
                      <a:endParaRPr sz="1400" b="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b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dirty="0"/>
                        <a:t>1. </a:t>
                      </a:r>
                      <a:r>
                        <a:rPr lang="ru-RU" dirty="0" smtClean="0"/>
                        <a:t>Интернет-сайт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 smtClean="0"/>
                        <a:t>2</a:t>
                      </a:r>
                      <a:r>
                        <a:rPr lang="ru-RU" dirty="0"/>
                        <a:t>. </a:t>
                      </a:r>
                      <a:r>
                        <a:rPr lang="ru-RU" dirty="0" smtClean="0"/>
                        <a:t>Система</a:t>
                      </a:r>
                      <a:r>
                        <a:rPr lang="ru-RU" baseline="0" dirty="0" smtClean="0"/>
                        <a:t> оплаты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 smtClean="0"/>
                        <a:t>3</a:t>
                      </a:r>
                      <a:r>
                        <a:rPr lang="ru-RU" dirty="0"/>
                        <a:t>. Технические ресурсы</a:t>
                      </a:r>
                      <a:br>
                        <a:rPr lang="ru-RU" dirty="0"/>
                      </a:br>
                      <a:r>
                        <a:rPr lang="ru-RU" dirty="0"/>
                        <a:t>4. Партнерские ресурсы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 smtClean="0">
                          <a:solidFill>
                            <a:schemeClr val="dk1"/>
                          </a:solidFill>
                        </a:rPr>
                        <a:t>Каналы сбыта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chemeClr val="dk1"/>
                          </a:solidFill>
                        </a:rPr>
                        <a:t>Онлайн</a:t>
                      </a:r>
                      <a:r>
                        <a:rPr lang="ru-RU" sz="1400" b="0" u="none" strike="noStrike" cap="none" baseline="0" dirty="0" smtClean="0">
                          <a:solidFill>
                            <a:schemeClr val="dk1"/>
                          </a:solidFill>
                        </a:rPr>
                        <a:t> платформа</a:t>
                      </a:r>
                      <a:endParaRPr sz="1400" b="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b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sz="1200" u="none" strike="noStrike" cap="none" dirty="0">
                          <a:solidFill>
                            <a:schemeClr val="dk1"/>
                          </a:solidFill>
                        </a:rPr>
                        <a:t>1. </a:t>
                      </a:r>
                      <a:r>
                        <a:rPr lang="ru-RU" sz="1200" u="none" strike="noStrike" cap="none" dirty="0" smtClean="0">
                          <a:solidFill>
                            <a:schemeClr val="dk1"/>
                          </a:solidFill>
                        </a:rPr>
                        <a:t>Разработка</a:t>
                      </a:r>
                      <a:r>
                        <a:rPr lang="ru-RU" sz="1200" u="none" strike="noStrike" cap="none" baseline="0" dirty="0" smtClean="0">
                          <a:solidFill>
                            <a:schemeClr val="dk1"/>
                          </a:solidFill>
                        </a:rPr>
                        <a:t> веб-сайта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baseline="0" dirty="0" smtClean="0">
                          <a:solidFill>
                            <a:schemeClr val="dk1"/>
                          </a:solidFill>
                        </a:rPr>
                        <a:t>2. Интернет хостинг и доменное имя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baseline="0" dirty="0" smtClean="0">
                          <a:solidFill>
                            <a:schemeClr val="dk1"/>
                          </a:solidFill>
                        </a:rPr>
                        <a:t>3. Маркетинг и реклама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baseline="0" dirty="0" smtClean="0">
                          <a:solidFill>
                            <a:schemeClr val="dk1"/>
                          </a:solidFill>
                        </a:rPr>
                        <a:t>4. Комиссии системы оплаты</a:t>
                      </a:r>
                      <a:endParaRPr sz="12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b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sz="1200" dirty="0"/>
                        <a:t>1. </a:t>
                      </a:r>
                      <a:r>
                        <a:rPr lang="ru-RU" sz="1200" dirty="0" smtClean="0"/>
                        <a:t>Процент</a:t>
                      </a:r>
                      <a:r>
                        <a:rPr lang="ru-RU" sz="1200" baseline="0" dirty="0" smtClean="0"/>
                        <a:t> от транзакций на сайте</a:t>
                      </a:r>
                      <a:endParaRPr sz="12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7" name="Google Shape;257;p48"/>
          <p:cNvSpPr txBox="1"/>
          <p:nvPr/>
        </p:nvSpPr>
        <p:spPr>
          <a:xfrm>
            <a:off x="4157670" y="1486482"/>
            <a:ext cx="19443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dirty="0" smtClean="0"/>
              <a:t>1.Безопасность транзакций</a:t>
            </a:r>
          </a:p>
          <a:p>
            <a:pPr lvl="0">
              <a:buSzPts val="1200"/>
            </a:pPr>
            <a:r>
              <a:rPr lang="ru-RU" dirty="0"/>
              <a:t>2. Простота </a:t>
            </a:r>
            <a:r>
              <a:rPr lang="ru-RU" dirty="0" smtClean="0"/>
              <a:t>использования</a:t>
            </a:r>
          </a:p>
          <a:p>
            <a:pPr lvl="0">
              <a:buSzPts val="1200"/>
            </a:pPr>
            <a:r>
              <a:rPr lang="ru-RU" dirty="0"/>
              <a:t>3. Разнообразие и уникальность предложения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r>
              <a:rPr lang="ru-RU" dirty="0"/>
              <a:t> Создание веб-сайта или онлайн-магазина для продажи </a:t>
            </a:r>
            <a:r>
              <a:rPr lang="ru-RU" dirty="0" err="1"/>
              <a:t>скинов</a:t>
            </a:r>
            <a:r>
              <a:rPr lang="ru-RU" dirty="0"/>
              <a:t>. Для этого вам может потребоваться нанять веб-разработчика и дизайнера, чтобы создать профессиональный и удобный интерфейс сайта.</a:t>
            </a:r>
          </a:p>
          <a:p>
            <a:r>
              <a:rPr lang="ru-RU" dirty="0" smtClean="0"/>
              <a:t>2.</a:t>
            </a:r>
            <a:r>
              <a:rPr lang="ru-RU" dirty="0"/>
              <a:t> Закупка </a:t>
            </a:r>
            <a:r>
              <a:rPr lang="ru-RU" dirty="0" err="1"/>
              <a:t>скинов</a:t>
            </a:r>
            <a:endParaRPr lang="ru-RU" dirty="0"/>
          </a:p>
          <a:p>
            <a:r>
              <a:rPr lang="ru-RU" dirty="0" smtClean="0"/>
              <a:t>3.</a:t>
            </a:r>
            <a:r>
              <a:rPr lang="ru-RU" dirty="0"/>
              <a:t> Маркетинг и продвижение вашего онлайн-магазина. Реклама в социальных сетях, контекстная реклама в поисковых системах и другие маркетинговые методы</a:t>
            </a:r>
          </a:p>
          <a:p>
            <a:r>
              <a:rPr lang="ru-RU" dirty="0" smtClean="0"/>
              <a:t>4.</a:t>
            </a:r>
            <a:r>
              <a:rPr lang="ru-RU" dirty="0"/>
              <a:t> Обеспечение безопасности сделок.</a:t>
            </a:r>
          </a:p>
          <a:p>
            <a:r>
              <a:rPr lang="ru-RU" dirty="0" smtClean="0"/>
              <a:t>5.</a:t>
            </a:r>
            <a:r>
              <a:rPr lang="ru-RU" dirty="0"/>
              <a:t> Обеспечение сервиса поддержки клиентов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6.</a:t>
            </a:r>
            <a:r>
              <a:rPr lang="ru-RU" dirty="0"/>
              <a:t> Постоянный мониторинг рынка </a:t>
            </a:r>
            <a:r>
              <a:rPr lang="ru-RU" dirty="0" err="1"/>
              <a:t>скинов</a:t>
            </a:r>
            <a:r>
              <a:rPr lang="ru-RU" dirty="0"/>
              <a:t> и обновление ассортимента товаров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0"/>
          <p:cNvSpPr/>
          <p:nvPr/>
        </p:nvSpPr>
        <p:spPr>
          <a:xfrm>
            <a:off x="70750" y="1219000"/>
            <a:ext cx="84777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lvl="0" indent="-232197">
              <a:buClr>
                <a:schemeClr val="dk1"/>
              </a:buClr>
              <a:buSzPts val="1100"/>
            </a:pPr>
            <a:r>
              <a:rPr lang="ru-RU" sz="1500" dirty="0">
                <a:solidFill>
                  <a:schemeClr val="dk1"/>
                </a:solidFill>
              </a:rPr>
              <a:t>Цель проекта по созданию сервиса для обмена </a:t>
            </a:r>
            <a:r>
              <a:rPr lang="ru-RU" sz="1500" dirty="0" err="1">
                <a:solidFill>
                  <a:schemeClr val="dk1"/>
                </a:solidFill>
              </a:rPr>
              <a:t>скинов</a:t>
            </a:r>
            <a:r>
              <a:rPr lang="ru-RU" sz="1500" dirty="0">
                <a:solidFill>
                  <a:schemeClr val="dk1"/>
                </a:solidFill>
              </a:rPr>
              <a:t> в играх по SMART - это создание безопасной, простой и удобной платформы для обмена игровыми </a:t>
            </a:r>
            <a:r>
              <a:rPr lang="ru-RU" sz="1500" dirty="0" err="1">
                <a:solidFill>
                  <a:schemeClr val="dk1"/>
                </a:solidFill>
              </a:rPr>
              <a:t>скинами</a:t>
            </a:r>
            <a:r>
              <a:rPr lang="ru-RU" sz="1500" dirty="0">
                <a:solidFill>
                  <a:schemeClr val="dk1"/>
                </a:solidFill>
              </a:rPr>
              <a:t> между игроками на основе технологии SMART-контрактов</a:t>
            </a:r>
            <a:r>
              <a:rPr lang="ru-RU" sz="1500" dirty="0" smtClean="0">
                <a:solidFill>
                  <a:schemeClr val="dk1"/>
                </a:solidFill>
              </a:rPr>
              <a:t>.</a:t>
            </a:r>
          </a:p>
          <a:p>
            <a:pPr marL="431999" lvl="0" indent="-232197">
              <a:buClr>
                <a:schemeClr val="dk1"/>
              </a:buClr>
              <a:buSzPts val="1100"/>
            </a:pPr>
            <a:endParaRPr lang="ru-RU" sz="1500" dirty="0" smtClean="0">
              <a:solidFill>
                <a:schemeClr val="dk1"/>
              </a:solidFill>
            </a:endParaRPr>
          </a:p>
          <a:p>
            <a:pPr marL="431999" lvl="0" indent="-232197">
              <a:buClr>
                <a:schemeClr val="dk1"/>
              </a:buClr>
              <a:buSzPts val="1100"/>
            </a:pPr>
            <a:r>
              <a:rPr lang="ru-RU" sz="1500" dirty="0">
                <a:solidFill>
                  <a:schemeClr val="dk1"/>
                </a:solidFill>
              </a:rPr>
              <a:t>Сервис должен предоставлять пользователям возможность покупки, продажи и обмена </a:t>
            </a:r>
            <a:r>
              <a:rPr lang="ru-RU" sz="1500" dirty="0" err="1">
                <a:solidFill>
                  <a:schemeClr val="dk1"/>
                </a:solidFill>
              </a:rPr>
              <a:t>скинов</a:t>
            </a:r>
            <a:r>
              <a:rPr lang="ru-RU" sz="1500" dirty="0">
                <a:solidFill>
                  <a:schemeClr val="dk1"/>
                </a:solidFill>
              </a:rPr>
              <a:t> между игроками с минимальными комиссиями и наибольшей скоростью и безопасностью. Это означает, что пользователи должны иметь возможность быстро найти и обменять игровые </a:t>
            </a:r>
            <a:r>
              <a:rPr lang="ru-RU" sz="1500" dirty="0" err="1">
                <a:solidFill>
                  <a:schemeClr val="dk1"/>
                </a:solidFill>
              </a:rPr>
              <a:t>скины</a:t>
            </a:r>
            <a:r>
              <a:rPr lang="ru-RU" sz="1500" dirty="0">
                <a:solidFill>
                  <a:schemeClr val="dk1"/>
                </a:solidFill>
              </a:rPr>
              <a:t> с другими игроками, используя </a:t>
            </a:r>
            <a:r>
              <a:rPr lang="ru-RU" sz="1500" dirty="0" smtClean="0">
                <a:solidFill>
                  <a:schemeClr val="dk1"/>
                </a:solidFill>
              </a:rPr>
              <a:t>средства без </a:t>
            </a:r>
            <a:r>
              <a:rPr lang="ru-RU" sz="1500" dirty="0">
                <a:solidFill>
                  <a:schemeClr val="dk1"/>
                </a:solidFill>
              </a:rPr>
              <a:t>каких-либо препятствий.</a:t>
            </a:r>
            <a:endParaRPr sz="1500" dirty="0">
              <a:solidFill>
                <a:schemeClr val="dk1"/>
              </a:solidFill>
            </a:endParaRPr>
          </a:p>
        </p:txBody>
      </p:sp>
      <p:sp>
        <p:nvSpPr>
          <p:cNvPr id="272" name="Google Shape;272;p50"/>
          <p:cNvSpPr txBox="1">
            <a:spLocks noGrp="1"/>
          </p:cNvSpPr>
          <p:nvPr>
            <p:ph type="title"/>
          </p:nvPr>
        </p:nvSpPr>
        <p:spPr>
          <a:xfrm>
            <a:off x="239449" y="21775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p51"/>
          <p:cNvGraphicFramePr/>
          <p:nvPr>
            <p:extLst>
              <p:ext uri="{D42A27DB-BD31-4B8C-83A1-F6EECF244321}">
                <p14:modId xmlns:p14="http://schemas.microsoft.com/office/powerpoint/2010/main" val="142534336"/>
              </p:ext>
            </p:extLst>
          </p:nvPr>
        </p:nvGraphicFramePr>
        <p:xfrm>
          <a:off x="143768" y="1467123"/>
          <a:ext cx="9793125" cy="3078749"/>
        </p:xfrm>
        <a:graphic>
          <a:graphicData uri="http://schemas.openxmlformats.org/drawingml/2006/table">
            <a:tbl>
              <a:tblPr firstRow="1" bandRow="1">
                <a:noFill/>
                <a:tableStyleId>{02D8288B-5611-495A-BE1D-D67112A63BA4}</a:tableStyleId>
              </a:tblPr>
              <a:tblGrid>
                <a:gridCol w="3264375"/>
                <a:gridCol w="3264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/>
                        <a:t>Статья затрат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dirty="0" smtClean="0"/>
                        <a:t>Создание</a:t>
                      </a:r>
                      <a:r>
                        <a:rPr lang="ru-RU" sz="2300" baseline="0" dirty="0" smtClean="0"/>
                        <a:t> сайта</a:t>
                      </a:r>
                      <a:endParaRPr sz="14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50000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dirty="0"/>
                        <a:t>Собственные средства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6685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Маркетинг и реклама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70000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Собственные средства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6685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Закупка</a:t>
                      </a:r>
                      <a:r>
                        <a:rPr lang="ru-RU" sz="2300" u="none" strike="noStrike" cap="none" baseline="0" dirty="0" smtClean="0"/>
                        <a:t> </a:t>
                      </a:r>
                      <a:r>
                        <a:rPr lang="ru-RU" sz="2300" u="none" strike="noStrike" cap="none" baseline="0" dirty="0" err="1" smtClean="0"/>
                        <a:t>скинов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500000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Кредит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ИТОГО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 dirty="0" smtClean="0"/>
                        <a:t>620000</a:t>
                      </a: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 dirty="0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2"/>
          <p:cNvSpPr txBox="1"/>
          <p:nvPr/>
        </p:nvSpPr>
        <p:spPr>
          <a:xfrm>
            <a:off x="521643" y="1145321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ru-RU" sz="3200" dirty="0">
                <a:solidFill>
                  <a:schemeClr val="dk1"/>
                </a:solidFill>
              </a:rPr>
              <a:t>Организационно-правовая форма: ООО (Общество с </a:t>
            </a: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ru-RU" sz="3200" dirty="0">
                <a:solidFill>
                  <a:schemeClr val="dk1"/>
                </a:solidFill>
              </a:rPr>
              <a:t>ограниченной ответственностью).​</a:t>
            </a: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ru-RU" sz="3200" dirty="0">
                <a:solidFill>
                  <a:schemeClr val="dk1"/>
                </a:solidFill>
              </a:rPr>
              <a:t>Система налогообложения: Упрощенная система </a:t>
            </a: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ru-RU" sz="3200" dirty="0">
                <a:solidFill>
                  <a:schemeClr val="dk1"/>
                </a:solidFill>
              </a:rPr>
              <a:t>налогообложения (УСН).</a:t>
            </a: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3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2" name="Google Shape;292;p53"/>
          <p:cNvGraphicFramePr/>
          <p:nvPr>
            <p:extLst>
              <p:ext uri="{D42A27DB-BD31-4B8C-83A1-F6EECF244321}">
                <p14:modId xmlns:p14="http://schemas.microsoft.com/office/powerpoint/2010/main" val="2675975724"/>
              </p:ext>
            </p:extLst>
          </p:nvPr>
        </p:nvGraphicFramePr>
        <p:xfrm>
          <a:off x="101600" y="982800"/>
          <a:ext cx="9907074" cy="3239485"/>
        </p:xfrm>
        <a:graphic>
          <a:graphicData uri="http://schemas.openxmlformats.org/drawingml/2006/table">
            <a:tbl>
              <a:tblPr firstRow="1" bandRow="1">
                <a:noFill/>
                <a:tableStyleId>{02D8288B-5611-495A-BE1D-D67112A63BA4}</a:tableStyleId>
              </a:tblPr>
              <a:tblGrid>
                <a:gridCol w="626149"/>
                <a:gridCol w="3202750"/>
                <a:gridCol w="46965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362300"/>
                <a:gridCol w="1260925"/>
              </a:tblGrid>
              <a:tr h="4093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 u="none" strike="noStrike" cap="none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375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40000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80000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26000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70000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90000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80000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646000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405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225000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30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45000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40000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11000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75000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421000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84200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336800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  <a:tr h="22345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620000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54"/>
          <p:cNvSpPr txBox="1">
            <a:spLocks noGrp="1"/>
          </p:cNvSpPr>
          <p:nvPr>
            <p:ph type="title"/>
          </p:nvPr>
        </p:nvSpPr>
        <p:spPr>
          <a:xfrm>
            <a:off x="-392603" y="43543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dirty="0" smtClean="0"/>
              <a:t>Экономика проекта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1400" i="1" dirty="0">
                <a:solidFill>
                  <a:srgbClr val="7F7F7F"/>
                </a:solidFill>
              </a:rPr>
              <a:t>( Указать показатели за период окупаемости стартовых инвестиций, но нем менее 1 года)</a:t>
            </a:r>
            <a:endParaRPr sz="1400" i="1" dirty="0">
              <a:solidFill>
                <a:srgbClr val="7F7F7F"/>
              </a:solidFill>
            </a:endParaRPr>
          </a:p>
        </p:txBody>
      </p:sp>
      <p:sp>
        <p:nvSpPr>
          <p:cNvPr id="299" name="Google Shape;299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54"/>
          <p:cNvGraphicFramePr/>
          <p:nvPr>
            <p:extLst>
              <p:ext uri="{D42A27DB-BD31-4B8C-83A1-F6EECF244321}">
                <p14:modId xmlns:p14="http://schemas.microsoft.com/office/powerpoint/2010/main" val="799003390"/>
              </p:ext>
            </p:extLst>
          </p:nvPr>
        </p:nvGraphicFramePr>
        <p:xfrm>
          <a:off x="269282" y="1490260"/>
          <a:ext cx="9721075" cy="2564465"/>
        </p:xfrm>
        <a:graphic>
          <a:graphicData uri="http://schemas.openxmlformats.org/drawingml/2006/table">
            <a:tbl>
              <a:tblPr>
                <a:noFill/>
                <a:tableStyleId>{02D8288B-5611-495A-BE1D-D67112A63BA4}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646000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336800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400" u="none" strike="noStrike" cap="none"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месяцев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120000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2" name="Google Shape;312;p56"/>
          <p:cNvSpPr txBox="1"/>
          <p:nvPr/>
        </p:nvSpPr>
        <p:spPr>
          <a:xfrm>
            <a:off x="789075" y="3309925"/>
            <a:ext cx="22158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Семен Иванов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chemeClr val="dk1"/>
                </a:solidFill>
              </a:rPr>
              <a:t>+79829944335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1">
                <a:solidFill>
                  <a:schemeClr val="dk1"/>
                </a:solidFill>
                <a:highlight>
                  <a:schemeClr val="lt1"/>
                </a:highlight>
              </a:rPr>
              <a:t>IvanovSa2309@gmail.com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telegram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56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5030" y="1523437"/>
            <a:ext cx="1773128" cy="173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6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5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Данил Голяшов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chemeClr val="dk1"/>
                </a:solidFill>
              </a:rPr>
              <a:t>+79828277045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golyashovd29@gmail.com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https://vk.com/golyashovd29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56"/>
          <p:cNvSpPr txBox="1"/>
          <p:nvPr/>
        </p:nvSpPr>
        <p:spPr>
          <a:xfrm>
            <a:off x="3602600" y="3249550"/>
            <a:ext cx="30093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Всеволод Черепанов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chemeClr val="dk1"/>
                </a:solidFill>
              </a:rPr>
              <a:t>+79124690350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1">
                <a:solidFill>
                  <a:schemeClr val="dk1"/>
                </a:solidFill>
              </a:rPr>
              <a:t>vsevolod.cherepanov.2014@mail.ru</a:t>
            </a:r>
            <a:r>
              <a:rPr lang="ru-R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solidFill>
                  <a:schemeClr val="dk1"/>
                </a:solidFill>
              </a:rPr>
              <a:t>telegram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94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684</Words>
  <Application>Microsoft Office PowerPoint</Application>
  <PresentationFormat>Произвольный</PresentationFormat>
  <Paragraphs>278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Noto Sans Symbols</vt:lpstr>
      <vt:lpstr>Roboto</vt:lpstr>
      <vt:lpstr>Times New Roman</vt:lpstr>
      <vt:lpstr>Arial</vt:lpstr>
      <vt:lpstr>Poppins</vt:lpstr>
      <vt:lpstr>Office Theme</vt:lpstr>
      <vt:lpstr>Office Theme</vt:lpstr>
      <vt:lpstr>Office Theme</vt:lpstr>
      <vt:lpstr>Презентация PowerPoint</vt:lpstr>
      <vt:lpstr>Команда проекта</vt:lpstr>
      <vt:lpstr>В связи с санкционными ограничениями основные сервисы для обменя скинов(раскрасок) в играх перестали принимать оплату рублями, но спрос остался</vt:lpstr>
      <vt:lpstr>О проекте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 Указать показатели за период окупаемости стартовых инвестиций, но нем менее 1 года)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u1</cp:lastModifiedBy>
  <cp:revision>12</cp:revision>
  <dcterms:modified xsi:type="dcterms:W3CDTF">2023-05-28T13:00:34Z</dcterms:modified>
</cp:coreProperties>
</file>