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1"/>
  </p:notesMasterIdLst>
  <p:sldIdLst>
    <p:sldId id="432" r:id="rId6"/>
    <p:sldId id="433" r:id="rId7"/>
    <p:sldId id="256" r:id="rId8"/>
    <p:sldId id="315" r:id="rId9"/>
    <p:sldId id="258" r:id="rId10"/>
    <p:sldId id="259" r:id="rId11"/>
    <p:sldId id="265" r:id="rId12"/>
    <p:sldId id="316" r:id="rId13"/>
    <p:sldId id="320" r:id="rId14"/>
    <p:sldId id="317" r:id="rId15"/>
    <p:sldId id="321" r:id="rId16"/>
    <p:sldId id="322" r:id="rId17"/>
    <p:sldId id="323" r:id="rId18"/>
    <p:sldId id="319" r:id="rId19"/>
    <p:sldId id="268" r:id="rId20"/>
  </p:sldIdLst>
  <p:sldSz cx="9144000" cy="5716588"/>
  <p:notesSz cx="6858000" cy="9144000"/>
  <p:defaultTextStyle>
    <a:defPPr>
      <a:defRPr lang="en-GB"/>
    </a:defPPr>
    <a:lvl1pPr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ABA3"/>
    <a:srgbClr val="545245"/>
    <a:srgbClr val="416954"/>
    <a:srgbClr val="080709"/>
    <a:srgbClr val="ADA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5332" autoAdjust="0"/>
  </p:normalViewPr>
  <p:slideViewPr>
    <p:cSldViewPr>
      <p:cViewPr varScale="1">
        <p:scale>
          <a:sx n="102" d="100"/>
          <a:sy n="102" d="100"/>
        </p:scale>
        <p:origin x="898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>
            <a:extLst>
              <a:ext uri="{FF2B5EF4-FFF2-40B4-BE49-F238E27FC236}">
                <a16:creationId xmlns:a16="http://schemas.microsoft.com/office/drawing/2014/main" id="{789D2DAB-D75E-7007-27AF-D2B100C3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EF55D5D8-F197-29FC-A183-B24220AD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73B3CD-9E3C-FE2F-6ED9-EB17F3478E0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anose="05000000000000000000" pitchFamily="2" charset="2"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2F99293-1467-1506-8860-558B7D65C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5537" cy="3084513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0615CD9-151D-351D-A7AB-2F9E009510D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9FD71C7-E2DC-07A5-DC33-DBC60B8F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034BEAA-7881-27D2-4674-CF8AE36EEC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anose="05000000000000000000" pitchFamily="2" charset="2"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8C4FF32-2895-4E2D-BC57-D599D0DD46A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4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2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9FB14C1-1B67-757E-CB75-0B777EE091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07D38B-A8A6-4DEE-AE76-E9BFE51CADDC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D9C50FCB-CA58-64FC-AD4A-5647800A74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5139A09-B19E-FB0F-A270-B35DBAA639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C234249-9442-1443-CA50-5F2FABD35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993A57-3A6C-4A7F-B30F-6F72A4C9D522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90B5D172-314A-4366-D991-0971A600FB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92590F6-6082-B851-6551-EEF274AA69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C0591ED-88A5-B7AF-B820-E56CF92EB6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D318E-49C2-47AF-B637-4C67625EE582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13ED65D4-9385-FB55-6811-5C6876220C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CFB3D3A-9CDC-C624-93FD-7DC6C85997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33A6E47-1021-8809-7001-87B61A684D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DD728B-6C08-450F-AB2D-780FE3FA1C36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C1C271CC-91BB-4929-1982-9E436E6AB8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E778A96C-C0DD-705F-E326-8A67D1B343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>
                <a:cs typeface="Calibri" panose="020F0502020204030204" pitchFamily="34" charset="0"/>
              </a:rPr>
              <a:t>По полученным максимальным значением напряжения был рассчитан коэффициент прочности при разных значениях процента уменьшения массы и на слайде рис. 2 приведена зависимость коэффициента запаса прочности ножа геликоидной формы от процента уменьшения массы.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>
                <a:cs typeface="Calibri" panose="020F0502020204030204" pitchFamily="34" charset="0"/>
              </a:rPr>
              <a:t>В результате топологической оптимизации и удаления лишнего материала на 50% для ножа прямой геликоидной формы, на 45% для ножа выпуклой геликоидной формы и на 15% для ножа геликоидной формы с воронкой, по результатам полученной эпюры распределение масс с сохранением достаточной жесткости конструкции получены новые конструкции ножей геликоидных форм, которые приведены на слайде рис.1.</a:t>
            </a:r>
          </a:p>
          <a:p>
            <a:pPr indent="449263" eaLnBrk="1" hangingPunct="1">
              <a:spcBef>
                <a:spcPts val="688"/>
              </a:spcBef>
              <a:spcAft>
                <a:spcPts val="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en-US" sz="1800">
              <a:cs typeface="Calibri" panose="020F050202020403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5020197-D026-5588-5DB7-C17B7B6F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E96BF3-D257-49C5-82A7-163327320E66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9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7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AF3BCB8-FE06-83FA-C061-7911843F03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F19D0-87B9-4A2E-99F0-5771D826BFA2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8F6DAA78-94DE-9D1C-ED13-FDA2200300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D9C0544-F21E-CFDD-7EEA-F4D2E2010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В ходе анализа схемных решений получены результаты ELECTRE(II)-доминирования альтернатив для схемных решений ножевого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, которые установили, что наиболее полно отвечают требованиям следующие: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прямая и </a:t>
            </a:r>
            <a:r>
              <a:rPr lang="ru-RU" altLang="en-US" sz="1800" dirty="0" err="1">
                <a:cs typeface="Calibri" panose="020F0502020204030204" pitchFamily="34" charset="0"/>
              </a:rPr>
              <a:t>полувыпуклая</a:t>
            </a:r>
            <a:r>
              <a:rPr lang="ru-RU" altLang="en-US" sz="1800" dirty="0">
                <a:cs typeface="Calibri" panose="020F0502020204030204" pitchFamily="34" charset="0"/>
              </a:rPr>
              <a:t> </a:t>
            </a:r>
            <a:r>
              <a:rPr lang="ru-RU" altLang="en-US" sz="1800" dirty="0" err="1">
                <a:cs typeface="Calibri" panose="020F0502020204030204" pitchFamily="34" charset="0"/>
              </a:rPr>
              <a:t>геликоидная</a:t>
            </a:r>
            <a:r>
              <a:rPr lang="ru-RU" altLang="en-US" sz="1800" dirty="0">
                <a:cs typeface="Calibri" panose="020F0502020204030204" pitchFamily="34" charset="0"/>
              </a:rPr>
              <a:t> форма ножей для компоновки ИО </a:t>
            </a:r>
            <a:r>
              <a:rPr lang="ru-RU" altLang="en-US" sz="1800" dirty="0" err="1">
                <a:cs typeface="Calibri" panose="020F0502020204030204" pitchFamily="34" charset="0"/>
              </a:rPr>
              <a:t>геохода</a:t>
            </a:r>
            <a:r>
              <a:rPr lang="ru-RU" altLang="en-US" sz="1800" dirty="0">
                <a:cs typeface="Calibri" panose="020F0502020204030204" pitchFamily="34" charset="0"/>
              </a:rPr>
              <a:t>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 центральный нож в виде кольца и в виде режущего инструмента цилиндрической формы;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выполнены отвал и нож ИО с уступом, базирование происходит по данной поверхности закрепление осуществляется также винтами со стороны заднего угла наклона ножа;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– схемные решения по компоновке ножевого ИО с учетом способов закрепления в котором отвал выполнен с уступом, а нож с пазом, базирование осуществляется по данной поверхности, разделена режущая кромка НИО на определенные сегменты (ножи).</a:t>
            </a:r>
          </a:p>
          <a:p>
            <a:pPr indent="449263" algn="just" eaLnBrk="1" hangingPunct="1">
              <a:lnSpc>
                <a:spcPct val="107000"/>
              </a:lnSpc>
              <a:spcBef>
                <a:spcPts val="688"/>
              </a:spcBef>
              <a:spcAft>
                <a:spcPts val="813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1800" dirty="0">
                <a:cs typeface="Calibri" panose="020F0502020204030204" pitchFamily="34" charset="0"/>
              </a:rPr>
              <a:t>На слайде приведены основные схемные решения по компоновке отвала и ножа ИО с разбиением на сегменты режущую кромку. В разработанной компоновке (рисунок 1) режущая кромка выполнена прерывистой, а на рисунке 2 показано сплошная режущая кромка, то есть между сегментами (ножами) отсутствует определенное расстояние.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7A0DBE-890B-AD6A-17E1-269B129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8B74B-329F-4CDD-850D-C69653D2CFA4}" type="slidenum">
              <a:rPr lang="ru-RU" altLang="en-US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4CDD-D92E-15F0-7848-7DE92BAD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2C44A-1DE7-F09C-154B-094A4C98C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3929-23B0-B493-FCDB-DA178D4E6B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F94C-0BC9-B1B9-3DBA-5A41BB7F0A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51D2B9-2D23-4B37-8541-F87FFFB201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342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CD43-6491-F038-CFBD-C5E15687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AE82-7305-6CDE-5FFC-A7C803CE5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CC9C-0A8C-FE23-BDE1-B046E0E460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CD25A-9D3F-E5BF-205F-9C316B0056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D9BB5B-E161-4FAF-9D29-C3D1D1F100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37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6EB94-B939-01F6-7171-EE1B761C8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0088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F2645-82AD-34F9-1C79-295B958F2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A752-29D8-0B20-7873-CE0C379FC5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4B790-3472-7CEF-44D9-659BA7A9A7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CE87EE-6A5A-410D-81F4-A448922193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263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8CCC-1D10-A0A6-C124-738901D15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8ACC-9478-57F4-577D-750CC38EF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806C8-734A-FA4D-6120-8A839CD43A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8248D-368D-F5B1-1ECB-E8CD5DA4D7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AEDF72-3DA3-4594-B3DC-27E43DA177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081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3184-14DB-43A3-0234-379980F7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EB3F-B2A7-5F47-2443-D6AF61F8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D9620-628A-9282-CA16-000B03DF27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5D8A4-59D2-CAD8-C4D0-C2AE964579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606F58-E7E3-40A7-AE5B-E7BA87DB396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710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31D5-98C0-DB18-57B1-4CF25306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FE-A764-ADDB-8007-5B0958D97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5875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0A92-7AD7-DAE4-1EC6-65196031E4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BFC8C-C9DB-EAB3-AC50-D0B1CF0E0D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C17EEE-8D39-438C-A083-E481388418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262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31F2-646B-A3FF-6C75-BF64C5AC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614C-C9B6-B7EF-F44C-8038557C9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5563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A4148-B5C8-A822-DBF4-8105F5BB7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0825"/>
            <a:ext cx="3867150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3FADB-F7D8-872A-1F9E-895A418AAC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90C4-6E6B-B704-C04F-B965721ABB2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027229-6335-4B61-B06A-D40C644BAE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481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98CF-5964-C24B-13FF-9FA68AA7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7CFC-625F-DDAB-9530-B593C35B9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58EFD-4B97-1D3C-24B5-A55DD0F0E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84EC7-879B-CAE4-4FD1-7F07C5154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3A37A-0858-7D41-5583-0A61AEE32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F4642-5666-547C-091B-9458CA94E3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59E7DB-EE29-20B0-B0F2-6C804C3E8F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59F35-6172-4232-BBAF-E59DCA4E7B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331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E054-8541-534C-CE89-3698E2BB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6B9FD-B550-185C-2630-F440A7575F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C5C31-4F73-DADA-960E-0E62BC251F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1C0B70-13A8-459C-99BB-75964892E56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143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CB962-FBF4-249D-185F-18A33DF5ED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78F6-4D2A-7136-C65C-B338F490DE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C19B03-213D-4081-A62A-EBA9F3FAA1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886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2E08-F484-872F-60C6-675C5FFD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661A-2ABA-38C9-B654-00B04493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6786-09A7-495D-EBA3-1A90104E4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60EF7-AA92-568B-D172-4ABDFF8C7A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FA7A6-49CD-EFC4-53DC-B1D081B047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84DD6A-0563-4B8E-B0A1-B97C38CA33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28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222F-5E1B-FF65-788F-8A94B590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9AD3-E8DE-1B37-1B67-8BD943F3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E5B86-4277-C186-7128-600DE54A8E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D05A8-8AC3-1E7C-35E1-3EEB5A1B24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A6D7E4-4C84-4AEC-AE3C-D9478FA51E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72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EB85-46C5-D599-802A-72BECE2D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16826-F602-7EB9-4E61-9646181F9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CF9EC-0339-851B-B5F5-CF6B6016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75A1-D452-7053-C124-3F6E4F9D26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E70A-09FF-D62B-770E-C5222D8B86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2F6D29-5716-4853-97F7-164F250ECD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682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8FB8-65AF-B6E0-40E0-885B5FE6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E8BF5-FC60-210F-9D56-68683336B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BAC7C-A6E7-AF39-0DEF-FD11B8C7A1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5040D-E9F0-8E77-956E-0A701213BE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B641F0-F01A-4232-8BC5-DE94334196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426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1F9AA-4F2B-E114-3380-6FE03C46D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0088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B330C-A8C4-1CF5-010D-3BD27ABD0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FD94-794C-C614-472F-B5FABB20DB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2B22F-1D74-F952-DCEB-D6E1DDCE4B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ACA856-5B4E-439C-8DBA-F3FAA22BB2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427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BECD-5AA0-62CB-F756-AF4A2E80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24F56-EC88-78D3-EA5E-4687C93C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1F36-C12C-C4A1-5541-EA849A33C9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B6A7-4178-C270-0D43-856056655A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C8BE1C-328A-41A1-8288-30A5EB2D7A8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2531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6239-B651-B36D-5453-0DC30153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00A2-54F9-CF94-077A-B1965444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0F4B1-C3E2-01DA-4508-F1B6A7B55B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0261A-88DE-1487-8CDB-972394B371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E2ADD9-C753-42BD-85B0-C5078B8716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0594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DBA1-5506-631E-D893-42382E45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F7C5-B565-030F-9E62-910EDF4DA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5875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9F5B-F414-612F-422B-1FBD836C8B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007D5-3AB1-AA4B-4279-4343D9C689D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8685B4-BD87-4F49-A498-79C59AD92C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048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4E7C-6261-B146-5377-00B11616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82C4-4741-FD3E-F3CA-6AEC29D91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5563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EB1C8-AEE7-9490-D910-98A6E4FE6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0825"/>
            <a:ext cx="3867150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4FD3F-7B07-E2A0-2EE0-E1A829CA2D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AE906-BAB3-DAEB-A6D4-38A2D115D6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CF4148-6EAA-4F2B-BA47-5EC2A496A1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220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6A32-7006-D80C-F0A0-1211ADBC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EDB6B-1C9F-9485-37CE-ECE1B5DE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0EFE0-E788-8376-CFA9-29B6C43AD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B2BE7-017C-C553-911D-D1AFAE1DD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A3FC-8221-0EC2-023F-B3B898E9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0B261-6619-B390-FCBA-4A34E2D573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77F992-7423-86F7-16D3-A483125A30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FD78F5-DE5B-4A61-B338-E8088E24C2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490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E257-A883-F895-CD38-D163B557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DFC5F-6887-C7FA-7546-B0ECD6D567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F80F-A7C8-112C-50D9-82DC9B9CF9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B4B4E4-5CC7-4579-AF4A-CE41F25485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059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5C268-68D6-EDB5-19E8-84FE03BB23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94182-8C6B-B715-0A3E-BFF0B264A3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1B1EEE-87F1-477A-B613-3DDDE2DA39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064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F8B2-551B-D811-7A4B-89F9E093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4942A-0ABF-6939-0D93-F387D070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5875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2A5C-B3F7-FD7D-62E2-097C85FAB3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F4D37-65F2-4454-582B-BB71733479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12A2D0-2E32-4310-8E83-120CC9E35D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4611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753E-E318-6357-7755-CC1122F6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C834-5781-E2F0-3109-C3286744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C0FFB-D17B-DB9E-D618-E5BD14B4A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B251-2F08-7F8B-C4B6-22359606D4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FF64-3279-0C4E-B403-B5C2E6975B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36FA7F-6E4E-41B8-8578-6C739BB1A9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8552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38D3-6D00-C877-ACAB-ACA337DE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8ACDB-EC4B-6CE2-5DF3-85EDAAB0B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70E92-FE61-32C3-C9E1-BF82B498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A2703-121B-164E-E3DA-5719820C8B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89CC-1A91-7CD3-2CFC-149073DDC1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E79D3A-08C3-42C2-A199-D282AB42B1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499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3DE9-ABC6-80D2-F7EC-0448C4F7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4EE9F-E99F-C65A-B1F9-B9FE3A85C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B0AAF-404C-13C1-00A3-14EE613587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98238-2238-6C91-92BD-1280248778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33678C-78A1-466C-A2F6-B6A4E9EF5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960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F876D-D8DF-52D2-C579-15D87F4E8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0088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ADF66-1850-4949-F428-9FDC8CC8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57A1-C025-07DA-208F-A966B9C1E3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6B269-BEBF-7C71-4509-5A37FADDF8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F65325-B0F7-4B66-B110-00789DA3C6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840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A24A-A552-6909-6334-5B5EF82F3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80222-CBA5-F856-CFFA-B6BAF33CE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964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D9DF-7F9E-E250-4C31-05B7D602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7826-C613-68CB-255B-E91A1950E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999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1668-7886-CE65-DDE3-A1A63784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1907-DF5B-1446-BF6F-81CDA4BF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5875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62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066E-D0E6-745E-5EE5-501120A6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18561-5424-F4F2-8A09-2D4F0B646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5563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17DAC-38F5-B5EB-C3DB-9FF7453F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0825"/>
            <a:ext cx="3867150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513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F418-DA29-4575-8474-0F54B2CE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C570-17C6-558B-7990-6F733B4E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FD9A-9876-9E07-EA43-6D7C9F69D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50CDB-6EF4-8DCA-8AF6-B4E009F89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4B2DF-019E-ACE7-3559-7A89D587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794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720-6E84-4256-2C32-FB099E1B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3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2FA6-12B1-2F33-83C0-BA14B53A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E97E-F57F-6BEE-F365-5B6A4F2A1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5563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25659-EAA6-B1C2-8124-22BA9276A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0825"/>
            <a:ext cx="3867150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F87F-3BE0-EAB6-340E-96C5CE7973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B188-A443-B262-BF52-D7F5C7A150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98A54F-FC67-4FCC-9459-F8A1C4DE85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7054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388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B119-54AC-FF5A-1557-F07AF2A3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A463-4D4F-85A2-1AE7-334A04F0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EBD30-D616-DB72-F4AB-2E5FD150E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549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A8EE-BAC1-ABC1-D228-58A15067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AB418-3203-E746-03A9-A7FD9116C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EDF1E-0793-4DD1-5055-18527E245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03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7056-B078-54E4-D52E-33F0E3B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D5C0-5908-239E-0D22-27F7851C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755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28FB1-6EF9-918B-5C8B-FB7B23BB8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0088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F47BC-FFCD-3F2D-581F-15E56047E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24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DBC7-3A37-27B3-6E81-B248D46E4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EC375-B88E-EC14-7A0C-914A41B5F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910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743E-2929-3725-E26F-F9F0DB89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9F8B-D7C0-3933-4FBB-2EFE1E60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804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A5C7-5778-313D-BF21-3DB7BAFF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109B9-9DA6-ABAE-2FD2-8E70448C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5875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026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62CD-3AC6-BD44-B529-CFB38B3C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2DB8-C991-3C9C-5AB1-7F8839DC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5563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23D28-37CD-E919-A01D-7439B0FF5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0825"/>
            <a:ext cx="3867150" cy="362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254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B64-6894-654D-925C-65D6F235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7192-5E3A-2205-446E-5DA4D6E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0775A-7FE3-BAC1-11A6-47A40B74F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ACA42-F60F-BE11-0440-AC18B2C7F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6C2F-D0A0-7271-37F3-4652334E9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9FE7-AE19-1DD4-17E4-089DC2B1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6223-3F1A-A56F-3118-351F5E131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D5C63-1448-E89A-1863-94F713DA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8C4E0-A7E2-44DF-148A-DDEE13111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B073D-4C13-BBB3-78D0-278C20C37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B255B-4BC2-9A29-106E-D4FB6AA3C8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D503FB-FF45-5907-5DC5-B2A6B4827B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2D20CD-CBA5-4EFA-AA53-B49863725E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252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CF31-3794-D4DD-AC49-783BD505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628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719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3046-0FC2-9AB3-B6A1-B41FB4BD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5509-318F-9B9F-CED1-F00EA585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F9184-3093-0F3B-5981-3EB982BB1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442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6B7-8382-B514-5EC1-472CA768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C4488-445C-1820-5588-014554AB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0F10B-1AA1-0F28-F600-5915FDCC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633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CEDC-C91D-A764-E2AC-AD3A00C0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046EE-D8F1-59A4-FED8-77A6D9DE3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470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502D9-D8FB-942A-D180-3E92C163F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0088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2DCFD-DD55-B369-EB85-2BC94CBB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7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C164-C6F7-B151-8ACD-7B381A0E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84337-DDB2-3E94-F736-DF3FA63476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29C3-0684-8ABE-0C8B-F8B1E83E392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1694D6-5F3D-4014-B3FC-FB6579A73BB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899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C29A4-69AD-D366-D321-777B8E2E4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20818-7E64-984F-881A-24727F83EB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C2888D-C339-4833-BADA-B9A366151A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5188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9B95-5751-13E3-5FC6-FD9F987F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C275-F3F7-AFD8-78DB-34493A19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AB282-7EAD-0942-7EF7-9F704C257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4A365-973C-3898-FE9C-F1648077C4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781-297A-730F-06A1-650D369414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E8DD23-F67C-4AD9-BAE6-7478C74995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234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B592-5EB1-C3C1-D211-3D91F60B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494B-E361-BFEC-E9EA-A61FCE524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D031-D4F8-7854-C057-78D63F833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D4080-F45C-BFE4-0C33-1EE0D562D8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F22A-7026-6D09-6A4E-B1F57FB5EC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C78688-0552-45FF-AEBD-4472092BEAA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69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CBF9776-5A26-CFBE-E507-40219E181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4800"/>
            <a:ext cx="78851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заглавия щёлкните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257A2C1-1513-823D-B0C5-E9F0A9013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20825"/>
            <a:ext cx="78851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3DC118-E839-4236-EABE-7ADC9D293A0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A0A60BF1-F314-C0ED-699D-3F4D9ED6E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5297488"/>
            <a:ext cx="3086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7A73D5-7CD6-402A-7357-E044CE411E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220F8A2B-ADBA-48DF-B462-6C06909B8F8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53B1AC7-7F7E-2049-D16E-AD1BF81D3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4800"/>
            <a:ext cx="78851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заглавия щёлкните мышью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2F0759D-97CC-616A-C351-70DC93A66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20825"/>
            <a:ext cx="78851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6C4F9AA-0288-1D14-D3B2-1DF7C81538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A6FD1CC-494A-F3C9-64A2-2DB5F97E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5297488"/>
            <a:ext cx="3086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1EA1154-2250-9A58-B66A-287DC95B24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8F64C84-4004-4BAF-8EDC-EA9D823C74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B8D8F8D-00A6-B9C8-67C7-CA0103FD2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4800"/>
            <a:ext cx="78851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заглавия щёлкните мышью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F70F102-F8C8-E8FF-814A-07FBB0B7A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20825"/>
            <a:ext cx="78851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3173806-EB10-8EC9-367F-DBD676A7BD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D6EBD7C9-9D02-E852-9DE0-2B0F5B87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5297488"/>
            <a:ext cx="3086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B2E63EE-27B5-2D63-B700-4B12C58CA1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5297488"/>
            <a:ext cx="205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34C5465-4D5D-495B-99A1-253DE2CC1E3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2F935FF1-4EAD-402D-6C48-C2BD5DF85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4800"/>
            <a:ext cx="78851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заглавия щёлкните мышью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0071AE5-BDE5-96D0-9C2C-EC57A990C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20825"/>
            <a:ext cx="78851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7FFB186-0E3F-461E-A401-C46CDC0D8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4800"/>
            <a:ext cx="78851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заглавия щёлкните мышью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E6ED074-6C52-A89D-A3C5-9EB366187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20825"/>
            <a:ext cx="78851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щёлкните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238024@std.novsu.ru" TargetMode="External"/><Relationship Id="rId2" Type="http://schemas.openxmlformats.org/officeDocument/2006/relationships/hyperlink" Target="mailto:s244858@std.novsu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84CC106-46B7-4E20-AD7A-EAFA9EEB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8079"/>
            <a:ext cx="6172200" cy="179165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3" name="Подзаголовок 2">
            <a:extLst>
              <a:ext uri="{FF2B5EF4-FFF2-40B4-BE49-F238E27FC236}">
                <a16:creationId xmlns:a16="http://schemas.microsoft.com/office/drawing/2014/main" id="{CCD9D303-B7FF-4995-B1CF-8302FAEFC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85900" y="2988312"/>
            <a:ext cx="6172200" cy="124158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4" name="AutoShape 2">
            <a:extLst>
              <a:ext uri="{FF2B5EF4-FFF2-40B4-BE49-F238E27FC236}">
                <a16:creationId xmlns:a16="http://schemas.microsoft.com/office/drawing/2014/main" id="{4C5C571A-A00F-4F49-9C14-5147E9C68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4840" y="2721134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260"/>
          </a:p>
        </p:txBody>
      </p:sp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73B57756-5138-4886-B605-33272DF6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424"/>
            <a:ext cx="8202454" cy="479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D8FF98-A8F4-4C7A-95DC-D54BD0923DA8}"/>
              </a:ext>
            </a:extLst>
          </p:cNvPr>
          <p:cNvSpPr/>
          <p:nvPr/>
        </p:nvSpPr>
        <p:spPr bwMode="auto">
          <a:xfrm>
            <a:off x="-76200" y="572294"/>
            <a:ext cx="9296400" cy="525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0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1CF586-EF49-4C8B-814C-1EBDEB2CA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31593"/>
          <a:stretch/>
        </p:blipFill>
        <p:spPr>
          <a:xfrm>
            <a:off x="1830253" y="648494"/>
            <a:ext cx="5483493" cy="2362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7768C-B26F-4B70-9535-4B87CB726E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7"/>
          <a:stretch/>
        </p:blipFill>
        <p:spPr>
          <a:xfrm>
            <a:off x="1833056" y="3124994"/>
            <a:ext cx="548069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9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2DAD4-5467-4180-86E0-03FFA7AB0BAB}"/>
              </a:ext>
            </a:extLst>
          </p:cNvPr>
          <p:cNvSpPr/>
          <p:nvPr/>
        </p:nvSpPr>
        <p:spPr bwMode="auto">
          <a:xfrm>
            <a:off x="-32344" y="691389"/>
            <a:ext cx="9252544" cy="47577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" y="2674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BA00EE-BAC6-442F-A5B6-2C81B924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808084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Режим 1 — Максимальная точность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Используется для: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Демонстрационных моделей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Сборочных деталей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Деталей с высокой точностью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Рекомендуемый параметр:</a:t>
            </a:r>
            <a:r>
              <a:rPr kumimoji="0" lang="ru-RU" altLang="ru-RU" sz="1800" b="1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lang="ru-RU" altLang="ru-RU" sz="1800" b="1" dirty="0"/>
              <a:t>В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ысота слоя: </a:t>
            </a:r>
            <a:r>
              <a:rPr kumimoji="0" lang="ru-RU" altLang="ru-RU" sz="1800" b="1" i="0" u="sng" strike="noStrike" cap="none" normalizeH="0" baseline="0" dirty="0">
                <a:ln>
                  <a:noFill/>
                </a:ln>
                <a:effectLst/>
              </a:rPr>
              <a:t>0.12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 мм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Преимущества: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Высокая точность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Минимальная шероховатость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Недостатки: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</a:rPr>
              <a:t>Длительное время печати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356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2DAD4-5467-4180-86E0-03FFA7AB0BAB}"/>
              </a:ext>
            </a:extLst>
          </p:cNvPr>
          <p:cNvSpPr/>
          <p:nvPr/>
        </p:nvSpPr>
        <p:spPr bwMode="auto">
          <a:xfrm>
            <a:off x="-32344" y="860831"/>
            <a:ext cx="9252544" cy="4588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" y="2674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BA00EE-BAC6-442F-A5B6-2C81B924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83887"/>
            <a:ext cx="8610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Режим 2 — Баланс качество / скорость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Используется для: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Большинства прототипов</a:t>
            </a:r>
            <a:endParaRPr lang="ru-RU" altLang="ru-RU" sz="18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Инженерных макетов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Рекомендуемый параметр: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Высота слоя: </a:t>
            </a:r>
            <a:r>
              <a:rPr kumimoji="0" lang="ru-RU" altLang="ru-RU" sz="1800" b="1" i="0" u="sng" strike="noStrike" cap="none" normalizeH="0" baseline="0" dirty="0">
                <a:ln>
                  <a:noFill/>
                </a:ln>
                <a:effectLst/>
              </a:rPr>
              <a:t>0.20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 мм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Преимущества:</a:t>
            </a:r>
            <a:r>
              <a:rPr kumimoji="0" lang="en-US" altLang="ru-RU" sz="180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ru-RU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Хорошее качество</a:t>
            </a:r>
            <a:endParaRPr kumimoji="0" lang="en-US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Умеренное время печати</a:t>
            </a:r>
          </a:p>
        </p:txBody>
      </p:sp>
    </p:spTree>
    <p:extLst>
      <p:ext uri="{BB962C8B-B14F-4D97-AF65-F5344CB8AC3E}">
        <p14:creationId xmlns:p14="http://schemas.microsoft.com/office/powerpoint/2010/main" val="3627820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2DAD4-5467-4180-86E0-03FFA7AB0BAB}"/>
              </a:ext>
            </a:extLst>
          </p:cNvPr>
          <p:cNvSpPr/>
          <p:nvPr/>
        </p:nvSpPr>
        <p:spPr bwMode="auto">
          <a:xfrm>
            <a:off x="-32344" y="860831"/>
            <a:ext cx="9252544" cy="4588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" y="2674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BA00EE-BAC6-442F-A5B6-2C81B924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68390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Режим 3 — Быстрое прототипирование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Используется для: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Черновых моделей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Проверки геометрии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Рекомендуемый параметр: Высота слоя: </a:t>
            </a:r>
            <a:r>
              <a:rPr kumimoji="0" lang="ru-RU" altLang="ru-RU" sz="1800" b="1" i="0" u="sng" strike="noStrike" cap="none" normalizeH="0" baseline="0" dirty="0">
                <a:ln>
                  <a:noFill/>
                </a:ln>
                <a:effectLst/>
              </a:rPr>
              <a:t>0.28 – 0.36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</a:rPr>
              <a:t>мм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Преимущества: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Быстрое изготовление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Недостатки: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Сниженная точность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</a:rPr>
              <a:t>Выраженная слоистость</a:t>
            </a:r>
          </a:p>
        </p:txBody>
      </p:sp>
    </p:spTree>
    <p:extLst>
      <p:ext uri="{BB962C8B-B14F-4D97-AF65-F5344CB8AC3E}">
        <p14:creationId xmlns:p14="http://schemas.microsoft.com/office/powerpoint/2010/main" val="822689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D8FF98-A8F4-4C7A-95DC-D54BD0923DA8}"/>
              </a:ext>
            </a:extLst>
          </p:cNvPr>
          <p:cNvSpPr/>
          <p:nvPr/>
        </p:nvSpPr>
        <p:spPr bwMode="auto">
          <a:xfrm>
            <a:off x="-76200" y="874536"/>
            <a:ext cx="9296400" cy="4280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09C30C-FD1D-4A74-9FC9-326B5D01276B}"/>
              </a:ext>
            </a:extLst>
          </p:cNvPr>
          <p:cNvSpPr txBox="1"/>
          <p:nvPr/>
        </p:nvSpPr>
        <p:spPr>
          <a:xfrm>
            <a:off x="533400" y="1181894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r>
              <a:rPr lang="ru-RU" b="1" i="0" dirty="0">
                <a:effectLst/>
              </a:rPr>
              <a:t>Снижение себестоимости продукции:</a:t>
            </a:r>
            <a:r>
              <a:rPr lang="ru-RU" b="0" i="0" dirty="0">
                <a:effectLst/>
              </a:rPr>
              <a:t> За счет минимизации брака и экономии материала на тестовых подборах режимов.</a:t>
            </a:r>
            <a:endParaRPr lang="en-US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endParaRPr lang="ru-RU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r>
              <a:rPr lang="ru-RU" b="1" i="0" dirty="0">
                <a:effectLst/>
              </a:rPr>
              <a:t>Рост производительности труда инженера-технолога:</a:t>
            </a:r>
            <a:r>
              <a:rPr lang="ru-RU" b="0" i="0" dirty="0">
                <a:effectLst/>
              </a:rPr>
              <a:t> Сокращение времени на технологическую подготовку производства.</a:t>
            </a:r>
            <a:endParaRPr lang="en-US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endParaRPr lang="ru-RU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r>
              <a:rPr lang="ru-RU" b="1" i="0" dirty="0">
                <a:effectLst/>
              </a:rPr>
              <a:t>Коммерциализация:</a:t>
            </a:r>
            <a:r>
              <a:rPr lang="ru-RU" b="0" i="0" dirty="0">
                <a:effectLst/>
              </a:rPr>
              <a:t> Возможность публикации руководства в виде электронного или печатного издания, продажа доступа к базе данных оптимальных режимов для различных материалов. Разработка может быть предложена в качестве дополнения к образовательным курсам по работе с КОМПАС-3D и аддитивным технологиям.</a:t>
            </a:r>
            <a:endParaRPr lang="en-US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endParaRPr lang="ru-RU" b="0" i="0" dirty="0">
              <a:effectLst/>
            </a:endParaRPr>
          </a:p>
          <a:p>
            <a:pPr algn="l">
              <a:buClr>
                <a:schemeClr val="bg1"/>
              </a:buClr>
              <a:buFont typeface="+mj-lt"/>
              <a:buAutoNum type="arabicPeriod"/>
            </a:pPr>
            <a:r>
              <a:rPr lang="ru-RU" b="1" i="0" dirty="0">
                <a:effectLst/>
              </a:rPr>
              <a:t>Стратегический эффект:</a:t>
            </a:r>
            <a:r>
              <a:rPr lang="ru-RU" b="0" i="0" dirty="0">
                <a:effectLst/>
              </a:rPr>
              <a:t> Укрепление методической базы использования отечественного ПО в производственном цикле, что способствует технологической независимости.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3155199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11D18C41-7C62-B444-87A4-7361A756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7D676A2-9E80-E813-CF12-4ECF635C0BA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28650" y="1520825"/>
            <a:ext cx="7886700" cy="362743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912F4F4-DF79-4710-9C2A-B3941CB2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3038"/>
            <a:ext cx="91440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440" tIns="28440" rIns="28440" bIns="28440" anchor="ctr"/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138"/>
              </a:spcBef>
              <a:buClrTx/>
              <a:buSzPct val="37000"/>
              <a:buFontTx/>
              <a:buNone/>
            </a:pPr>
            <a:r>
              <a:rPr lang="ru-RU" altLang="en-US" sz="3000" dirty="0">
                <a:solidFill>
                  <a:srgbClr val="FFFF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Спасибо за внимание</a:t>
            </a:r>
            <a:r>
              <a:rPr lang="en-US" altLang="en-US" sz="3000" dirty="0">
                <a:solidFill>
                  <a:srgbClr val="FFFF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!</a:t>
            </a:r>
            <a:endParaRPr lang="ru-RU" altLang="en-US" sz="3000" dirty="0">
              <a:solidFill>
                <a:srgbClr val="FFFFFF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4575556" y="2248759"/>
            <a:ext cx="3443818" cy="254775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25707" tIns="25707" rIns="25707" bIns="25707" anchor="ctr" anchorCtr="0">
            <a:noAutofit/>
          </a:bodyPr>
          <a:lstStyle/>
          <a:p>
            <a:pPr algn="ctr">
              <a:buClr>
                <a:srgbClr val="FCAF17"/>
              </a:buClr>
              <a:buSzPts val="1800"/>
            </a:pPr>
            <a:endParaRPr sz="101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4576015" y="929481"/>
            <a:ext cx="3443359" cy="1319279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25707" tIns="25707" rIns="25707" bIns="25707" anchor="ctr" anchorCtr="0">
            <a:noAutofit/>
          </a:bodyPr>
          <a:lstStyle/>
          <a:p>
            <a:pPr algn="ctr">
              <a:buClr>
                <a:srgbClr val="8F00FF"/>
              </a:buClr>
              <a:buSzPts val="1800"/>
            </a:pPr>
            <a:endParaRPr sz="101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4574873" y="3944108"/>
            <a:ext cx="3443360" cy="851864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25707" tIns="25707" rIns="25707" bIns="25707" anchor="ctr" anchorCtr="0">
            <a:noAutofit/>
          </a:bodyPr>
          <a:lstStyle/>
          <a:p>
            <a:pPr>
              <a:buClr>
                <a:srgbClr val="FD493D"/>
              </a:buClr>
              <a:buSzPts val="1800"/>
            </a:pPr>
            <a:endParaRPr sz="101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474403" y="1621396"/>
            <a:ext cx="3093584" cy="25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7" tIns="25707" rIns="25707" bIns="25707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1013"/>
              </a:spcBef>
              <a:buClr>
                <a:schemeClr val="dk1"/>
              </a:buClr>
              <a:buSzPct val="36666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Бесконтактное управление курсором</a:t>
            </a:r>
          </a:p>
          <a:p>
            <a:pPr algn="ctr">
              <a:lnSpc>
                <a:spcPct val="120000"/>
              </a:lnSpc>
              <a:spcBef>
                <a:spcPts val="1013"/>
              </a:spcBef>
              <a:buClr>
                <a:schemeClr val="dk1"/>
              </a:buClr>
              <a:buSzPct val="36666"/>
            </a:pPr>
            <a:endParaRPr lang="ru-RU" sz="1800" b="1" dirty="0">
              <a:solidFill>
                <a:srgbClr val="8F00FF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20000"/>
              </a:lnSpc>
              <a:spcBef>
                <a:spcPts val="1013"/>
              </a:spcBef>
              <a:buClr>
                <a:schemeClr val="dk1"/>
              </a:buClr>
              <a:buSzPct val="36666"/>
            </a:pPr>
            <a:r>
              <a:rPr lang="ru-RU" sz="1406" dirty="0">
                <a:solidFill>
                  <a:srgbClr val="8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влияния параметров печати на качество детали</a:t>
            </a:r>
          </a:p>
        </p:txBody>
      </p:sp>
      <p:sp>
        <p:nvSpPr>
          <p:cNvPr id="227" name="Google Shape;227;p1"/>
          <p:cNvSpPr/>
          <p:nvPr/>
        </p:nvSpPr>
        <p:spPr>
          <a:xfrm>
            <a:off x="6103423" y="929481"/>
            <a:ext cx="1915949" cy="2404659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5707" tIns="25707" rIns="25707" bIns="25707" anchor="ctr" anchorCtr="0">
            <a:noAutofit/>
          </a:bodyPr>
          <a:lstStyle/>
          <a:p>
            <a:pPr algn="ctr">
              <a:buClr>
                <a:srgbClr val="B5D8E1"/>
              </a:buClr>
              <a:buSzPts val="1800"/>
            </a:pPr>
            <a:endParaRPr sz="101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6103421" y="2250820"/>
            <a:ext cx="1914811" cy="254775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5707" tIns="25707" rIns="25707" bIns="25707" anchor="ctr" anchorCtr="0">
            <a:noAutofit/>
          </a:bodyPr>
          <a:lstStyle/>
          <a:p>
            <a:pPr>
              <a:buClr>
                <a:srgbClr val="FBB3C1"/>
              </a:buClr>
              <a:buSzPts val="1800"/>
            </a:pPr>
            <a:endParaRPr sz="101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1" descr="Изображение выглядит как небо, человек, оранжевый, проигрывател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404" t="160" b="6860"/>
          <a:stretch/>
        </p:blipFill>
        <p:spPr>
          <a:xfrm>
            <a:off x="6103421" y="2251310"/>
            <a:ext cx="1915978" cy="254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070" y="999134"/>
            <a:ext cx="1506852" cy="115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1E8F56A-E10C-1AF6-82FB-990C3FF1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3038"/>
            <a:ext cx="91440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440" tIns="28440" rIns="28440" bIns="28440" anchor="ctr"/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138"/>
              </a:spcBef>
              <a:buClrTx/>
              <a:buSzPct val="37000"/>
              <a:buFontTx/>
              <a:buNone/>
            </a:pPr>
            <a:r>
              <a:rPr lang="ru-RU" altLang="en-US" sz="3000" dirty="0">
                <a:solidFill>
                  <a:srgbClr val="FFFF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Анализ влияния параметров печати на качество детали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C09CB776-8602-CAE5-3524-00C8BC56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970463"/>
            <a:ext cx="80422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Наставник: </a:t>
            </a:r>
            <a:r>
              <a:rPr lang="ru-RU" altLang="en-US" dirty="0" err="1">
                <a:solidFill>
                  <a:srgbClr val="FFFFFF"/>
                </a:solidFill>
                <a:latin typeface="Arial Black" panose="020B0A04020102020204" pitchFamily="34" charset="0"/>
              </a:rPr>
              <a:t>Нозирзода</a:t>
            </a:r>
            <a:r>
              <a:rPr lang="ru-RU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altLang="en-US" dirty="0" err="1">
                <a:solidFill>
                  <a:srgbClr val="FFFFFF"/>
                </a:solidFill>
                <a:latin typeface="Arial Black" panose="020B0A04020102020204" pitchFamily="34" charset="0"/>
              </a:rPr>
              <a:t>Шодмон</a:t>
            </a:r>
            <a:r>
              <a:rPr lang="ru-RU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altLang="en-US" dirty="0" err="1">
                <a:solidFill>
                  <a:srgbClr val="FFFFFF"/>
                </a:solidFill>
                <a:latin typeface="Arial Black" panose="020B0A04020102020204" pitchFamily="34" charset="0"/>
              </a:rPr>
              <a:t>Салохидин</a:t>
            </a:r>
            <a:br>
              <a:rPr lang="ru-RU" altLang="en-US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Трек:           Инновационный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093D915-DB8D-3164-59F4-6A05CD36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5186363"/>
            <a:ext cx="2365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>
                <a:solidFill>
                  <a:srgbClr val="FFFFFF"/>
                </a:solidFill>
                <a:latin typeface="Intro Friday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400351A-0F78-49BC-B56C-D7FC6DCA8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49449"/>
              </p:ext>
            </p:extLst>
          </p:nvPr>
        </p:nvGraphicFramePr>
        <p:xfrm>
          <a:off x="307976" y="754857"/>
          <a:ext cx="8528049" cy="4598988"/>
        </p:xfrm>
        <a:graphic>
          <a:graphicData uri="http://schemas.openxmlformats.org/drawingml/2006/table">
            <a:tbl>
              <a:tblPr firstRow="1" bandRow="1" bandCol="1">
                <a:tableStyleId>{073A0DAA-6AF3-43AB-8588-CEC1D06C72B9}</a:tableStyleId>
              </a:tblPr>
              <a:tblGrid>
                <a:gridCol w="161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Ф.И.О.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Контакты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Выполняемые работы в Проекте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Образование/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опыт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ru-RU" sz="1200" b="1" dirty="0"/>
                        <a:t>Корнилов Михаил Михайлович</a:t>
                      </a:r>
                      <a:endParaRPr lang="ru-RU" alt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Технический специалист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Разработчик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s2443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r>
                        <a:rPr lang="ru-RU" sz="1100" dirty="0">
                          <a:effectLst/>
                        </a:rPr>
                        <a:t>5@std.novsu.ru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Обобщение информации, оформление презентации.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ru-RU" sz="1200" b="1" dirty="0"/>
                        <a:t>Коновалов Даниил Дмитриевич</a:t>
                      </a:r>
                      <a:endParaRPr lang="ru-RU" alt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Аналитик-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Разработчик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s244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r>
                        <a:rPr lang="ru-RU" sz="1100" dirty="0">
                          <a:effectLst/>
                        </a:rPr>
                        <a:t>35@std.novsu.ru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рисков и разработка путей минимизации проектных рисков.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Троицкий Иван Дмитриевич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проекта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s2443</a:t>
                      </a:r>
                      <a:r>
                        <a:rPr lang="en-US" sz="1100" dirty="0">
                          <a:effectLst/>
                        </a:rPr>
                        <a:t>9</a:t>
                      </a:r>
                      <a:r>
                        <a:rPr lang="ru-RU" sz="1100" dirty="0">
                          <a:effectLst/>
                        </a:rPr>
                        <a:t>5@std.novsu.ru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Определение необходимых ресурсов и ключевых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партнеров для реализации проекта.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Борисов Никита Александрович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Специалист по финансам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solidFill>
                            <a:schemeClr val="tx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s244858@std.novsu.ru</a:t>
                      </a:r>
                      <a:endParaRPr lang="ru-RU" sz="11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 бюджета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Никитин Николай Сергеевич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solidFill>
                            <a:schemeClr val="tx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s238024@std.novsu.ru</a:t>
                      </a:r>
                      <a:endParaRPr lang="ru-RU" sz="11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Разработка бизнес-модели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Жуков Егор Сергеевич</a:t>
                      </a: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Аналитик-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Разработчик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s244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r>
                        <a:rPr lang="ru-RU" sz="1100" dirty="0">
                          <a:effectLst/>
                        </a:rPr>
                        <a:t>35@std.novsu.ru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рисков и разработка путей минимизации проектных рисков.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1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Самбор Даниил Андреевич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Технический специалист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Разработчик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s2443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r>
                        <a:rPr lang="ru-RU" sz="1100" dirty="0">
                          <a:effectLst/>
                        </a:rPr>
                        <a:t>5@std.novsu.ru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Доработка и верстка ПП, координация работы участников проекта, осуществление взаимодействия.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7E732F-98C4-4E76-9418-E1D57C2E2ECF}"/>
              </a:ext>
            </a:extLst>
          </p:cNvPr>
          <p:cNvSpPr txBox="1"/>
          <p:nvPr/>
        </p:nvSpPr>
        <p:spPr>
          <a:xfrm>
            <a:off x="1310481" y="267494"/>
            <a:ext cx="6523038" cy="333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ЧЛЕНЫ КОМАНДЫ И ИХ ФУНКЦИИ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B5562CBB-66E8-352F-5E60-7A181033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34" y="716504"/>
            <a:ext cx="8980487" cy="16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600" b="1" u="sng" dirty="0"/>
              <a:t>ПРОБЛЕМА</a:t>
            </a:r>
            <a:br>
              <a:rPr lang="ru-RU" altLang="en-US" sz="1600" u="sng" dirty="0"/>
            </a:br>
            <a:br>
              <a:rPr lang="en-US" altLang="en-US" sz="1300" dirty="0"/>
            </a:br>
            <a:r>
              <a:rPr lang="ru-RU" altLang="en-US" sz="1300" dirty="0"/>
              <a:t>Качество деталей, изготовленных методом 3D-печати, может значительно отличаться даже при использовании одного и того же оборудования и материала. </a:t>
            </a:r>
            <a:r>
              <a:rPr lang="ru-RU" altLang="en-US" sz="1200" dirty="0"/>
              <a:t>Изменение температуры, скорости и геометрии слоя приводит к заметным различиям в прочности, точности размеров и состоянии поверхности изделия, что выражается в появлении дефектов и увеличении доли бракованных образцов. Таким образом, влияние параметров печати на качество детали не является очевидным и требует экспериментального исследования.</a:t>
            </a:r>
            <a:br>
              <a:rPr lang="ru-RU" altLang="en-US" sz="1200" dirty="0"/>
            </a:br>
            <a:endParaRPr lang="ru-RU" altLang="en-US" sz="1200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E6DE7C6-BE2C-B32C-482A-5589FDC56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34" y="2681288"/>
            <a:ext cx="5092700" cy="17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600" b="1" u="sng" dirty="0"/>
              <a:t>АКТУАЛЬНОСТЬ</a:t>
            </a:r>
            <a:endParaRPr lang="en-US" altLang="en-US" sz="1600" b="1" u="sng" dirty="0"/>
          </a:p>
          <a:p>
            <a:pPr>
              <a:buClrTx/>
              <a:buFontTx/>
              <a:buNone/>
            </a:pPr>
            <a:endParaRPr lang="en-US" altLang="en-US" sz="1300" b="1" dirty="0"/>
          </a:p>
          <a:p>
            <a:pPr>
              <a:buClrTx/>
              <a:buFontTx/>
              <a:buNone/>
            </a:pPr>
            <a:r>
              <a:rPr lang="ru-RU" altLang="en-US" sz="1300" dirty="0"/>
              <a:t>Современный мир нельзя представить без 3Д принтеров и 3Д моделей. Аддитивное производство трансформирует традиционные подходы к созданию продуктов, позволяя изготавливать геометрически сложные объекты без существенных затрат на оснастку и инструменты. </a:t>
            </a:r>
          </a:p>
          <a:p>
            <a:pPr>
              <a:buClrTx/>
              <a:buFontTx/>
              <a:buNone/>
            </a:pPr>
            <a:endParaRPr lang="ru-RU" altLang="en-US" sz="1300" b="1" dirty="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B938B908-C1C9-E6FE-2651-1308B9F8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325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B1D216-5F7F-4AB9-88A0-8E9C18578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2358021"/>
            <a:ext cx="3382507" cy="2387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595B008E-5FA0-EC88-4F53-05E43C54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551"/>
            <a:ext cx="91440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en-US" sz="21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ЦЕЛЬ И ЗАДАЧИ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A337CB0-DC81-5331-CAF0-E4C2D611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02" y="782638"/>
            <a:ext cx="4687887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u="sng" dirty="0"/>
              <a:t>ЦЕЛЬ</a:t>
            </a:r>
            <a:br>
              <a:rPr lang="ru-RU" altLang="en-US" sz="1200" b="1" dirty="0"/>
            </a:br>
            <a:endParaRPr lang="ru-RU" altLang="en-US" sz="1200" b="1" dirty="0"/>
          </a:p>
          <a:p>
            <a:pPr>
              <a:buClrTx/>
              <a:buFontTx/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Экспериментальное исследование и выявление закономерностей влияния ключевых параметров процесса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слайсинга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 на итоговое качество изделий, напечатанных методом послойного наплавления (FDM) из моделей, созданных в отечественной САПР КОМПАС-3D.</a:t>
            </a:r>
            <a:endParaRPr lang="ru-RU" altLang="en-US" sz="12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1C4971-D218-96C1-21CC-95F8A6BE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02" y="2581877"/>
            <a:ext cx="4948237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100" b="1" u="sng" dirty="0"/>
              <a:t>ЗАДАЧИ</a:t>
            </a:r>
            <a:br>
              <a:rPr lang="en-US" altLang="en-US" sz="1100" b="1" dirty="0"/>
            </a:br>
            <a:r>
              <a:rPr lang="en-US" altLang="en-US" sz="1100" b="1" dirty="0"/>
              <a:t> 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Спроектировать в среде КОМПАС-3D комплекс параметрических тестовых моделей, включающих элементы для оценки точности геометрии, качества поверхности и прочностных характеристик.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Провести многофакторный эксперимент по 3D-печати тестовых образцов с варьированием ключевых параметров (высота слоя, процент заполнения, температура экструдера, скорость печати) на типовом FDM-оборудовании.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Выполнить количественную оценку качества полученных образцов с использованием измерительного инструментария.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Провести статистический анализ экспериментальных данных для установления корреляционных зависимостей между параметрами </a:t>
            </a:r>
            <a:r>
              <a:rPr lang="ru-RU" sz="1100" b="0" i="0" dirty="0" err="1">
                <a:solidFill>
                  <a:srgbClr val="000000"/>
                </a:solidFill>
                <a:effectLst/>
              </a:rPr>
              <a:t>слайсинга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 и характеристиками качества.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Разработать практическое методическое руководство по выбору оптимальных режимов печати для типовых инженерных задач.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48F0ADC-A417-EDB8-81F0-E76A0C65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1" y="771163"/>
            <a:ext cx="338772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b="1" u="sng" dirty="0"/>
              <a:t>ЦЕЛЕВАЯ АУДИТОРИЯ</a:t>
            </a:r>
            <a:br>
              <a:rPr lang="ru-RU" altLang="en-US" sz="1200" b="1" dirty="0"/>
            </a:br>
            <a:endParaRPr lang="ru-RU" altLang="en-US" sz="1200" b="1" dirty="0"/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altLang="en-US" sz="1200" dirty="0"/>
              <a:t>Школьники и студенты технических направлений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altLang="en-US" sz="1200" dirty="0"/>
              <a:t>Педагоги, использующие 3d-печать в обучении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altLang="en-US" sz="1200" dirty="0"/>
              <a:t>Участники инженерных кружков и технопарков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68B09D6-6142-3656-7810-9DC284C45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1" y="2438779"/>
            <a:ext cx="3502025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6725" algn="l"/>
                <a:tab pos="4989513" algn="l"/>
                <a:tab pos="5702300" algn="l"/>
                <a:tab pos="6415088" algn="l"/>
                <a:tab pos="7127875" algn="l"/>
                <a:tab pos="7840663" algn="l"/>
                <a:tab pos="8553450" algn="l"/>
                <a:tab pos="9266238" algn="l"/>
                <a:tab pos="9979025" algn="l"/>
                <a:tab pos="106918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u="sng" dirty="0"/>
              <a:t>ОЖИДАЕМЫЙ РЕЗУЛЬТАТ</a:t>
            </a:r>
            <a:br>
              <a:rPr lang="en-US" altLang="en-US" sz="1200" b="1" dirty="0"/>
            </a:br>
            <a:endParaRPr lang="ru-RU" altLang="en-US" sz="1200" b="1" dirty="0"/>
          </a:p>
          <a:p>
            <a:pPr>
              <a:buClrTx/>
              <a:buFontTx/>
              <a:buNone/>
            </a:pPr>
            <a:r>
              <a:rPr lang="ru-RU" altLang="en-US" sz="1200" b="1" dirty="0"/>
              <a:t>«Технологический регламент по настройке </a:t>
            </a:r>
            <a:r>
              <a:rPr lang="ru-RU" altLang="en-US" sz="1200" b="1" dirty="0" err="1"/>
              <a:t>слайсера</a:t>
            </a:r>
            <a:r>
              <a:rPr lang="ru-RU" altLang="en-US" sz="1200" b="1" dirty="0"/>
              <a:t> для 3D-печати моделей из КОМПАС-3D». Документ будет содержать наглядные таблицы и чек-листы с конкретными значениями параметров</a:t>
            </a:r>
            <a:endParaRPr lang="en-US" altLang="en-US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D8FF98-A8F4-4C7A-95DC-D54BD0923DA8}"/>
              </a:ext>
            </a:extLst>
          </p:cNvPr>
          <p:cNvSpPr/>
          <p:nvPr/>
        </p:nvSpPr>
        <p:spPr bwMode="auto">
          <a:xfrm>
            <a:off x="-76200" y="874536"/>
            <a:ext cx="9296400" cy="4280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43D1C7-E44E-4D9E-80A9-29FFF3C9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8060"/>
            <a:ext cx="5026293" cy="3773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10AAD-FCBC-4EA4-B890-5682DD93BC79}"/>
              </a:ext>
            </a:extLst>
          </p:cNvPr>
          <p:cNvSpPr txBox="1"/>
          <p:nvPr/>
        </p:nvSpPr>
        <p:spPr>
          <a:xfrm>
            <a:off x="5408746" y="1734909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Определение зависимости линейных и радиальных размеров в зависимости от толщины печатаемого слоя</a:t>
            </a:r>
            <a:endParaRPr lang="en-US" sz="2000" b="0" i="0" dirty="0"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2DAD4-5467-4180-86E0-03FFA7AB0BAB}"/>
              </a:ext>
            </a:extLst>
          </p:cNvPr>
          <p:cNvSpPr/>
          <p:nvPr/>
        </p:nvSpPr>
        <p:spPr bwMode="auto">
          <a:xfrm>
            <a:off x="-32344" y="860831"/>
            <a:ext cx="9252544" cy="4588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" y="2674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1529A-2E54-423D-AF2D-20DDE1D7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6" y="1241831"/>
            <a:ext cx="2511693" cy="18857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54883-60A9-467A-96CC-04A3C487D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178" y="1241831"/>
            <a:ext cx="2511692" cy="18857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6608B-0CB3-4699-BF49-E194B584F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79" y="3325995"/>
            <a:ext cx="2511770" cy="1885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2C6AC-7E93-4649-A5FF-BEEB2AD6A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178" y="3325995"/>
            <a:ext cx="2511770" cy="1885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72D50-CB27-4B61-A21B-66C224203CC7}"/>
              </a:ext>
            </a:extLst>
          </p:cNvPr>
          <p:cNvSpPr txBox="1"/>
          <p:nvPr/>
        </p:nvSpPr>
        <p:spPr>
          <a:xfrm>
            <a:off x="6396886" y="2202211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1- 0.12 мм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2- 0.20 мм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3- 0.28 мм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4- 0.36 мм</a:t>
            </a:r>
          </a:p>
        </p:txBody>
      </p:sp>
    </p:spTree>
    <p:extLst>
      <p:ext uri="{BB962C8B-B14F-4D97-AF65-F5344CB8AC3E}">
        <p14:creationId xmlns:p14="http://schemas.microsoft.com/office/powerpoint/2010/main" val="1103977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2DAD4-5467-4180-86E0-03FFA7AB0BAB}"/>
              </a:ext>
            </a:extLst>
          </p:cNvPr>
          <p:cNvSpPr/>
          <p:nvPr/>
        </p:nvSpPr>
        <p:spPr bwMode="auto">
          <a:xfrm>
            <a:off x="-32344" y="860831"/>
            <a:ext cx="9252544" cy="45882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85F26385-8A17-D5E3-EEA7-A88F511F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" y="26749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 ПРОЕКТНОЙ РАБОТЫ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28256E1-E819-4574-B8D1-ADC939B4D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80472"/>
              </p:ext>
            </p:extLst>
          </p:nvPr>
        </p:nvGraphicFramePr>
        <p:xfrm>
          <a:off x="477758" y="1796574"/>
          <a:ext cx="8305800" cy="239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3372">
                  <a:extLst>
                    <a:ext uri="{9D8B030D-6E8A-4147-A177-3AD203B41FA5}">
                      <a16:colId xmlns:a16="http://schemas.microsoft.com/office/drawing/2014/main" val="36189356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016413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74514398"/>
                    </a:ext>
                  </a:extLst>
                </a:gridCol>
                <a:gridCol w="2437468">
                  <a:extLst>
                    <a:ext uri="{9D8B030D-6E8A-4147-A177-3AD203B41FA5}">
                      <a16:colId xmlns:a16="http://schemas.microsoft.com/office/drawing/2014/main" val="42880628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380311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слоя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 размеров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поверхности</a:t>
                      </a:r>
                    </a:p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(Визуально)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печати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84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±0.03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гладкая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±0.05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4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±0.09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заметные слои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8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±0.14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грубая поверхность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9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963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2356</Words>
  <Application>Microsoft Office PowerPoint</Application>
  <PresentationFormat>Произвольный</PresentationFormat>
  <Paragraphs>233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Helvetica Neue</vt:lpstr>
      <vt:lpstr>Intro Friday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Nurguyana</dc:creator>
  <cp:lastModifiedBy>dnk_novsu@novsu.ru</cp:lastModifiedBy>
  <cp:revision>477</cp:revision>
  <cp:lastPrinted>1601-01-01T00:00:00Z</cp:lastPrinted>
  <dcterms:created xsi:type="dcterms:W3CDTF">2018-11-30T11:29:18Z</dcterms:created>
  <dcterms:modified xsi:type="dcterms:W3CDTF">2026-03-15T13:48:24Z</dcterms:modified>
</cp:coreProperties>
</file>