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80" r:id="rId4"/>
    <p:sldId id="281" r:id="rId5"/>
    <p:sldId id="279" r:id="rId6"/>
    <p:sldId id="283" r:id="rId7"/>
    <p:sldId id="265" r:id="rId8"/>
    <p:sldId id="258" r:id="rId9"/>
    <p:sldId id="284" r:id="rId10"/>
    <p:sldId id="285" r:id="rId11"/>
    <p:sldId id="286" r:id="rId12"/>
    <p:sldId id="282" r:id="rId13"/>
    <p:sldId id="288" r:id="rId14"/>
    <p:sldId id="263" r:id="rId15"/>
    <p:sldId id="278" r:id="rId16"/>
    <p:sldId id="274" r:id="rId17"/>
    <p:sldId id="267" r:id="rId18"/>
    <p:sldId id="276" r:id="rId19"/>
    <p:sldId id="289" r:id="rId20"/>
    <p:sldId id="290" r:id="rId21"/>
    <p:sldId id="291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09E"/>
    <a:srgbClr val="1C00EA"/>
    <a:srgbClr val="3C6BE0"/>
    <a:srgbClr val="6DE3EC"/>
    <a:srgbClr val="387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7482" autoAdjust="0"/>
  </p:normalViewPr>
  <p:slideViewPr>
    <p:cSldViewPr snapToGrid="0">
      <p:cViewPr varScale="1">
        <p:scale>
          <a:sx n="160" d="100"/>
          <a:sy n="160" d="100"/>
        </p:scale>
        <p:origin x="108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1657-5318-4441-9601-08AF084F98C3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CC71E-9CB2-4383-AA6B-6D1B810F1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94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93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25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34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8222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871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67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336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80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43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6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2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47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80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51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66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4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50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24311-934D-4B50-91F6-39B0EBDAB368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6DB34-9558-4FCC-B366-E8B840C62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110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61569-710D-01B0-B7FB-157B76C2E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5246" y="1798115"/>
            <a:ext cx="8791575" cy="3076035"/>
          </a:xfrm>
        </p:spPr>
        <p:txBody>
          <a:bodyPr>
            <a:noAutofit/>
          </a:bodyPr>
          <a:lstStyle/>
          <a:p>
            <a:r>
              <a:rPr lang="en-US" sz="3600" b="1" dirty="0"/>
              <a:t>VR Security trainer </a:t>
            </a:r>
            <a:r>
              <a:rPr lang="ru-RU" sz="3600" dirty="0"/>
              <a:t>—</a:t>
            </a:r>
            <a:r>
              <a:rPr lang="en-US" sz="3600" b="1" dirty="0"/>
              <a:t> </a:t>
            </a:r>
            <a:r>
              <a:rPr lang="ru-RU" sz="3600" b="1" dirty="0"/>
              <a:t>VR-тренажёр с элементами геймификации для моделирования кибератак и обучения сотрудников корпоративного сектора основам информационной безопасности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1CEEF5-2AF7-89B4-30BE-F6538CA08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9242" y="5735637"/>
            <a:ext cx="6766073" cy="86563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Тарпанов </a:t>
            </a:r>
            <a:r>
              <a:rPr lang="ru-RU" dirty="0" err="1"/>
              <a:t>кирилл</a:t>
            </a:r>
            <a:r>
              <a:rPr lang="ru-RU" dirty="0"/>
              <a:t> </a:t>
            </a:r>
            <a:r>
              <a:rPr lang="ru-RU" dirty="0" err="1"/>
              <a:t>вадимович</a:t>
            </a:r>
            <a:r>
              <a:rPr lang="ru-RU" dirty="0"/>
              <a:t>, </a:t>
            </a:r>
            <a:r>
              <a:rPr lang="ru-RU" dirty="0" err="1"/>
              <a:t>Улгту</a:t>
            </a:r>
            <a:endParaRPr lang="ru-RU" dirty="0"/>
          </a:p>
          <a:p>
            <a:r>
              <a:rPr lang="ru-RU" dirty="0"/>
              <a:t>+79370301390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59B40E-6413-B693-3C35-1DA82BBEB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56" y="186260"/>
            <a:ext cx="1929873" cy="1111463"/>
          </a:xfrm>
          <a:prstGeom prst="rect">
            <a:avLst/>
          </a:prstGeom>
        </p:spPr>
      </p:pic>
      <p:pic>
        <p:nvPicPr>
          <p:cNvPr id="5" name="Picture 71">
            <a:extLst>
              <a:ext uri="{FF2B5EF4-FFF2-40B4-BE49-F238E27FC236}">
                <a16:creationId xmlns:a16="http://schemas.microsoft.com/office/drawing/2014/main" id="{7864883D-2916-07C7-4973-BBBF34A0382C}"/>
              </a:ext>
            </a:extLst>
          </p:cNvPr>
          <p:cNvPicPr/>
          <p:nvPr/>
        </p:nvPicPr>
        <p:blipFill rotWithShape="1">
          <a:blip r:embed="rId3"/>
          <a:stretch/>
        </p:blipFill>
        <p:spPr bwMode="auto">
          <a:xfrm>
            <a:off x="8339222" y="142098"/>
            <a:ext cx="1386101" cy="1153022"/>
          </a:xfrm>
          <a:prstGeom prst="rect">
            <a:avLst/>
          </a:prstGeom>
        </p:spPr>
      </p:pic>
      <p:grpSp>
        <p:nvGrpSpPr>
          <p:cNvPr id="7" name="Shape 72">
            <a:extLst>
              <a:ext uri="{FF2B5EF4-FFF2-40B4-BE49-F238E27FC236}">
                <a16:creationId xmlns:a16="http://schemas.microsoft.com/office/drawing/2014/main" id="{CC74FED7-AA92-FC30-8FC4-AA3206E145D1}"/>
              </a:ext>
            </a:extLst>
          </p:cNvPr>
          <p:cNvGrpSpPr/>
          <p:nvPr/>
        </p:nvGrpSpPr>
        <p:grpSpPr bwMode="auto">
          <a:xfrm>
            <a:off x="3315736" y="573632"/>
            <a:ext cx="1685875" cy="146509"/>
            <a:chOff x="0" y="0"/>
            <a:chExt cx="1685875" cy="146509"/>
          </a:xfrm>
        </p:grpSpPr>
        <p:pic>
          <p:nvPicPr>
            <p:cNvPr id="17" name="Picture 74">
              <a:extLst>
                <a:ext uri="{FF2B5EF4-FFF2-40B4-BE49-F238E27FC236}">
                  <a16:creationId xmlns:a16="http://schemas.microsoft.com/office/drawing/2014/main" id="{945BC254-BAFF-3AF3-F1A0-C1631D4A99D7}"/>
                </a:ext>
              </a:extLst>
            </p:cNvPr>
            <p:cNvPicPr/>
            <p:nvPr/>
          </p:nvPicPr>
          <p:blipFill rotWithShape="1">
            <a:blip r:embed="rId4"/>
            <a:stretch/>
          </p:blipFill>
          <p:spPr bwMode="auto">
            <a:xfrm>
              <a:off x="0" y="2616"/>
              <a:ext cx="141158" cy="141272"/>
            </a:xfrm>
            <a:prstGeom prst="rect">
              <a:avLst/>
            </a:prstGeom>
          </p:spPr>
        </p:pic>
        <p:pic>
          <p:nvPicPr>
            <p:cNvPr id="18" name="Picture 76">
              <a:extLst>
                <a:ext uri="{FF2B5EF4-FFF2-40B4-BE49-F238E27FC236}">
                  <a16:creationId xmlns:a16="http://schemas.microsoft.com/office/drawing/2014/main" id="{AF07D3DF-F096-4048-BAC1-47A5B10DDBE3}"/>
                </a:ext>
              </a:extLst>
            </p:cNvPr>
            <p:cNvPicPr/>
            <p:nvPr/>
          </p:nvPicPr>
          <p:blipFill rotWithShape="1">
            <a:blip r:embed="rId5"/>
            <a:stretch/>
          </p:blipFill>
          <p:spPr bwMode="auto">
            <a:xfrm>
              <a:off x="178305" y="2616"/>
              <a:ext cx="123764" cy="141272"/>
            </a:xfrm>
            <a:prstGeom prst="rect">
              <a:avLst/>
            </a:prstGeom>
          </p:spPr>
        </p:pic>
        <p:sp>
          <p:nvSpPr>
            <p:cNvPr id="19" name="Shape 77">
              <a:extLst>
                <a:ext uri="{FF2B5EF4-FFF2-40B4-BE49-F238E27FC236}">
                  <a16:creationId xmlns:a16="http://schemas.microsoft.com/office/drawing/2014/main" id="{613CB5E6-5C54-B110-A04D-EB32F837A4EF}"/>
                </a:ext>
              </a:extLst>
            </p:cNvPr>
            <p:cNvSpPr/>
            <p:nvPr/>
          </p:nvSpPr>
          <p:spPr bwMode="auto">
            <a:xfrm>
              <a:off x="339232" y="2922"/>
              <a:ext cx="122554" cy="14096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22555"/>
                <a:gd name="ODFBottom" fmla="val 140969"/>
                <a:gd name="ODFWidth" fmla="val 122555"/>
                <a:gd name="ODFHeight" fmla="val 140969"/>
              </a:gdLst>
              <a:ahLst/>
              <a:cxnLst/>
              <a:rect l="OXMLTextRectL" t="OXMLTextRectT" r="OXMLTextRectR" b="OXMLTextRectB"/>
              <a:pathLst>
                <a:path w="122555" h="140969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37" y="55880"/>
                  </a:lnTo>
                  <a:lnTo>
                    <a:pt x="23037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37" y="140970"/>
                  </a:lnTo>
                  <a:lnTo>
                    <a:pt x="23037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/>
            </a:p>
          </p:txBody>
        </p:sp>
        <p:pic>
          <p:nvPicPr>
            <p:cNvPr id="20" name="Picture 79">
              <a:extLst>
                <a:ext uri="{FF2B5EF4-FFF2-40B4-BE49-F238E27FC236}">
                  <a16:creationId xmlns:a16="http://schemas.microsoft.com/office/drawing/2014/main" id="{0892419E-CB2B-FCF2-B3FF-611F29E11455}"/>
                </a:ext>
              </a:extLst>
            </p:cNvPr>
            <p:cNvPicPr/>
            <p:nvPr/>
          </p:nvPicPr>
          <p:blipFill rotWithShape="1">
            <a:blip r:embed="rId6"/>
            <a:stretch/>
          </p:blipFill>
          <p:spPr bwMode="auto">
            <a:xfrm>
              <a:off x="492101" y="0"/>
              <a:ext cx="149743" cy="146508"/>
            </a:xfrm>
            <a:prstGeom prst="rect">
              <a:avLst/>
            </a:prstGeom>
          </p:spPr>
        </p:pic>
        <p:pic>
          <p:nvPicPr>
            <p:cNvPr id="21" name="Picture 81">
              <a:extLst>
                <a:ext uri="{FF2B5EF4-FFF2-40B4-BE49-F238E27FC236}">
                  <a16:creationId xmlns:a16="http://schemas.microsoft.com/office/drawing/2014/main" id="{3167BFA9-B2BF-9BCF-19A2-3271BFD78C45}"/>
                </a:ext>
              </a:extLst>
            </p:cNvPr>
            <p:cNvPicPr/>
            <p:nvPr/>
          </p:nvPicPr>
          <p:blipFill rotWithShape="1">
            <a:blip r:embed="rId7"/>
            <a:stretch/>
          </p:blipFill>
          <p:spPr bwMode="auto">
            <a:xfrm>
              <a:off x="672070" y="2613"/>
              <a:ext cx="115807" cy="141272"/>
            </a:xfrm>
            <a:prstGeom prst="rect">
              <a:avLst/>
            </a:prstGeom>
          </p:spPr>
        </p:pic>
        <p:pic>
          <p:nvPicPr>
            <p:cNvPr id="22" name="Picture 83">
              <a:extLst>
                <a:ext uri="{FF2B5EF4-FFF2-40B4-BE49-F238E27FC236}">
                  <a16:creationId xmlns:a16="http://schemas.microsoft.com/office/drawing/2014/main" id="{9178D61B-B63D-FDCE-7EF5-C5011A3FA3C1}"/>
                </a:ext>
              </a:extLst>
            </p:cNvPr>
            <p:cNvPicPr/>
            <p:nvPr/>
          </p:nvPicPr>
          <p:blipFill rotWithShape="1">
            <a:blip r:embed="rId8"/>
            <a:stretch/>
          </p:blipFill>
          <p:spPr bwMode="auto">
            <a:xfrm>
              <a:off x="815834" y="2619"/>
              <a:ext cx="112048" cy="141272"/>
            </a:xfrm>
            <a:prstGeom prst="rect">
              <a:avLst/>
            </a:prstGeom>
          </p:spPr>
        </p:pic>
        <p:sp>
          <p:nvSpPr>
            <p:cNvPr id="23" name="Shape 84">
              <a:extLst>
                <a:ext uri="{FF2B5EF4-FFF2-40B4-BE49-F238E27FC236}">
                  <a16:creationId xmlns:a16="http://schemas.microsoft.com/office/drawing/2014/main" id="{893FB242-A6A6-C0CD-CF96-DE732058940F}"/>
                </a:ext>
              </a:extLst>
            </p:cNvPr>
            <p:cNvSpPr/>
            <p:nvPr/>
          </p:nvSpPr>
          <p:spPr bwMode="auto">
            <a:xfrm>
              <a:off x="954077" y="2922"/>
              <a:ext cx="122554" cy="14096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22555"/>
                <a:gd name="ODFBottom" fmla="val 140969"/>
                <a:gd name="ODFWidth" fmla="val 122555"/>
                <a:gd name="ODFHeight" fmla="val 140969"/>
              </a:gdLst>
              <a:ahLst/>
              <a:cxnLst/>
              <a:rect l="OXMLTextRectL" t="OXMLTextRectT" r="OXMLTextRectR" b="OXMLTextRectB"/>
              <a:pathLst>
                <a:path w="122555" h="140969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50" y="55880"/>
                  </a:lnTo>
                  <a:lnTo>
                    <a:pt x="23050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50" y="140970"/>
                  </a:lnTo>
                  <a:lnTo>
                    <a:pt x="23050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/>
            </a:p>
          </p:txBody>
        </p:sp>
        <p:pic>
          <p:nvPicPr>
            <p:cNvPr id="24" name="Picture 86">
              <a:extLst>
                <a:ext uri="{FF2B5EF4-FFF2-40B4-BE49-F238E27FC236}">
                  <a16:creationId xmlns:a16="http://schemas.microsoft.com/office/drawing/2014/main" id="{EE7F0714-D1BF-1159-DD29-1D04846B9E7C}"/>
                </a:ext>
              </a:extLst>
            </p:cNvPr>
            <p:cNvPicPr/>
            <p:nvPr/>
          </p:nvPicPr>
          <p:blipFill rotWithShape="1">
            <a:blip r:embed="rId9"/>
            <a:stretch/>
          </p:blipFill>
          <p:spPr bwMode="auto">
            <a:xfrm>
              <a:off x="1101028" y="1813"/>
              <a:ext cx="291047" cy="144696"/>
            </a:xfrm>
            <a:prstGeom prst="rect">
              <a:avLst/>
            </a:prstGeom>
          </p:spPr>
        </p:pic>
        <p:pic>
          <p:nvPicPr>
            <p:cNvPr id="25" name="Picture 88">
              <a:extLst>
                <a:ext uri="{FF2B5EF4-FFF2-40B4-BE49-F238E27FC236}">
                  <a16:creationId xmlns:a16="http://schemas.microsoft.com/office/drawing/2014/main" id="{CD428F89-B888-3BFD-D376-27701134E144}"/>
                </a:ext>
              </a:extLst>
            </p:cNvPr>
            <p:cNvPicPr/>
            <p:nvPr/>
          </p:nvPicPr>
          <p:blipFill rotWithShape="1">
            <a:blip r:embed="rId10"/>
            <a:stretch/>
          </p:blipFill>
          <p:spPr bwMode="auto">
            <a:xfrm>
              <a:off x="1415994" y="2616"/>
              <a:ext cx="123555" cy="141272"/>
            </a:xfrm>
            <a:prstGeom prst="rect">
              <a:avLst/>
            </a:prstGeom>
          </p:spPr>
        </p:pic>
        <p:pic>
          <p:nvPicPr>
            <p:cNvPr id="26" name="Picture 90">
              <a:extLst>
                <a:ext uri="{FF2B5EF4-FFF2-40B4-BE49-F238E27FC236}">
                  <a16:creationId xmlns:a16="http://schemas.microsoft.com/office/drawing/2014/main" id="{B007843E-A267-9927-19B8-06F453C49879}"/>
                </a:ext>
              </a:extLst>
            </p:cNvPr>
            <p:cNvPicPr/>
            <p:nvPr/>
          </p:nvPicPr>
          <p:blipFill rotWithShape="1">
            <a:blip r:embed="rId5"/>
            <a:stretch/>
          </p:blipFill>
          <p:spPr bwMode="auto">
            <a:xfrm>
              <a:off x="1562111" y="2616"/>
              <a:ext cx="123764" cy="141272"/>
            </a:xfrm>
            <a:prstGeom prst="rect">
              <a:avLst/>
            </a:prstGeom>
          </p:spPr>
        </p:pic>
      </p:grpSp>
      <p:grpSp>
        <p:nvGrpSpPr>
          <p:cNvPr id="8" name="Shape 91">
            <a:extLst>
              <a:ext uri="{FF2B5EF4-FFF2-40B4-BE49-F238E27FC236}">
                <a16:creationId xmlns:a16="http://schemas.microsoft.com/office/drawing/2014/main" id="{CF3ED1CA-3013-3C2C-6752-8F6AA8F46C1F}"/>
              </a:ext>
            </a:extLst>
          </p:cNvPr>
          <p:cNvGrpSpPr/>
          <p:nvPr/>
        </p:nvGrpSpPr>
        <p:grpSpPr bwMode="auto">
          <a:xfrm>
            <a:off x="3315736" y="817281"/>
            <a:ext cx="883924" cy="146518"/>
            <a:chOff x="0" y="0"/>
            <a:chExt cx="883924" cy="146518"/>
          </a:xfrm>
        </p:grpSpPr>
        <p:pic>
          <p:nvPicPr>
            <p:cNvPr id="11" name="Picture 93">
              <a:extLst>
                <a:ext uri="{FF2B5EF4-FFF2-40B4-BE49-F238E27FC236}">
                  <a16:creationId xmlns:a16="http://schemas.microsoft.com/office/drawing/2014/main" id="{0738907B-97C7-5019-6735-095E2CB4A80B}"/>
                </a:ext>
              </a:extLst>
            </p:cNvPr>
            <p:cNvPicPr/>
            <p:nvPr/>
          </p:nvPicPr>
          <p:blipFill rotWithShape="1">
            <a:blip r:embed="rId11"/>
            <a:stretch/>
          </p:blipFill>
          <p:spPr bwMode="auto">
            <a:xfrm>
              <a:off x="0" y="2629"/>
              <a:ext cx="112048" cy="141272"/>
            </a:xfrm>
            <a:prstGeom prst="rect">
              <a:avLst/>
            </a:prstGeom>
          </p:spPr>
        </p:pic>
        <p:pic>
          <p:nvPicPr>
            <p:cNvPr id="12" name="Picture 95">
              <a:extLst>
                <a:ext uri="{FF2B5EF4-FFF2-40B4-BE49-F238E27FC236}">
                  <a16:creationId xmlns:a16="http://schemas.microsoft.com/office/drawing/2014/main" id="{0C674C4C-06FC-8D14-CA1B-39B3DE44E6D2}"/>
                </a:ext>
              </a:extLst>
            </p:cNvPr>
            <p:cNvPicPr/>
            <p:nvPr/>
          </p:nvPicPr>
          <p:blipFill rotWithShape="1">
            <a:blip r:embed="rId12"/>
            <a:stretch/>
          </p:blipFill>
          <p:spPr bwMode="auto">
            <a:xfrm>
              <a:off x="134391" y="9"/>
              <a:ext cx="149743" cy="146508"/>
            </a:xfrm>
            <a:prstGeom prst="rect">
              <a:avLst/>
            </a:prstGeom>
          </p:spPr>
        </p:pic>
        <p:pic>
          <p:nvPicPr>
            <p:cNvPr id="13" name="Picture 97">
              <a:extLst>
                <a:ext uri="{FF2B5EF4-FFF2-40B4-BE49-F238E27FC236}">
                  <a16:creationId xmlns:a16="http://schemas.microsoft.com/office/drawing/2014/main" id="{83427E60-8232-A378-D95E-9D2B049165CD}"/>
                </a:ext>
              </a:extLst>
            </p:cNvPr>
            <p:cNvPicPr/>
            <p:nvPr/>
          </p:nvPicPr>
          <p:blipFill rotWithShape="1">
            <a:blip r:embed="rId13"/>
            <a:stretch/>
          </p:blipFill>
          <p:spPr bwMode="auto">
            <a:xfrm>
              <a:off x="310029" y="0"/>
              <a:ext cx="120194" cy="146518"/>
            </a:xfrm>
            <a:prstGeom prst="rect">
              <a:avLst/>
            </a:prstGeom>
          </p:spPr>
        </p:pic>
        <p:pic>
          <p:nvPicPr>
            <p:cNvPr id="14" name="Picture 99">
              <a:extLst>
                <a:ext uri="{FF2B5EF4-FFF2-40B4-BE49-F238E27FC236}">
                  <a16:creationId xmlns:a16="http://schemas.microsoft.com/office/drawing/2014/main" id="{455EFACE-7D57-EDD5-6F51-1817200E7BE7}"/>
                </a:ext>
              </a:extLst>
            </p:cNvPr>
            <p:cNvPicPr/>
            <p:nvPr/>
          </p:nvPicPr>
          <p:blipFill rotWithShape="1">
            <a:blip r:embed="rId13"/>
            <a:stretch/>
          </p:blipFill>
          <p:spPr bwMode="auto">
            <a:xfrm>
              <a:off x="450151" y="0"/>
              <a:ext cx="120194" cy="146518"/>
            </a:xfrm>
            <a:prstGeom prst="rect">
              <a:avLst/>
            </a:prstGeom>
          </p:spPr>
        </p:pic>
        <p:pic>
          <p:nvPicPr>
            <p:cNvPr id="15" name="Picture 101">
              <a:extLst>
                <a:ext uri="{FF2B5EF4-FFF2-40B4-BE49-F238E27FC236}">
                  <a16:creationId xmlns:a16="http://schemas.microsoft.com/office/drawing/2014/main" id="{25FC3CF6-6F8C-49DF-0A0C-4A56961267BF}"/>
                </a:ext>
              </a:extLst>
            </p:cNvPr>
            <p:cNvPicPr/>
            <p:nvPr/>
          </p:nvPicPr>
          <p:blipFill rotWithShape="1">
            <a:blip r:embed="rId14"/>
            <a:stretch/>
          </p:blipFill>
          <p:spPr bwMode="auto">
            <a:xfrm>
              <a:off x="599228" y="2626"/>
              <a:ext cx="123775" cy="141272"/>
            </a:xfrm>
            <a:prstGeom prst="rect">
              <a:avLst/>
            </a:prstGeom>
          </p:spPr>
        </p:pic>
        <p:pic>
          <p:nvPicPr>
            <p:cNvPr id="16" name="Picture 103">
              <a:extLst>
                <a:ext uri="{FF2B5EF4-FFF2-40B4-BE49-F238E27FC236}">
                  <a16:creationId xmlns:a16="http://schemas.microsoft.com/office/drawing/2014/main" id="{D27C7AB9-2089-0375-FA44-F538E3ADD10F}"/>
                </a:ext>
              </a:extLst>
            </p:cNvPr>
            <p:cNvPicPr/>
            <p:nvPr/>
          </p:nvPicPr>
          <p:blipFill rotWithShape="1">
            <a:blip r:embed="rId5"/>
            <a:stretch/>
          </p:blipFill>
          <p:spPr bwMode="auto">
            <a:xfrm>
              <a:off x="760160" y="2626"/>
              <a:ext cx="123764" cy="141272"/>
            </a:xfrm>
            <a:prstGeom prst="rect">
              <a:avLst/>
            </a:prstGeom>
          </p:spPr>
        </p:pic>
      </p:grpSp>
      <p:pic>
        <p:nvPicPr>
          <p:cNvPr id="9" name="Picture 105">
            <a:extLst>
              <a:ext uri="{FF2B5EF4-FFF2-40B4-BE49-F238E27FC236}">
                <a16:creationId xmlns:a16="http://schemas.microsoft.com/office/drawing/2014/main" id="{AF47ED93-35ED-D11C-A0B9-488985E7556F}"/>
              </a:ext>
            </a:extLst>
          </p:cNvPr>
          <p:cNvPicPr/>
          <p:nvPr/>
        </p:nvPicPr>
        <p:blipFill rotWithShape="1">
          <a:blip r:embed="rId15"/>
          <a:stretch/>
        </p:blipFill>
        <p:spPr bwMode="auto">
          <a:xfrm>
            <a:off x="1975246" y="186260"/>
            <a:ext cx="1043025" cy="1164917"/>
          </a:xfrm>
          <a:prstGeom prst="rect">
            <a:avLst/>
          </a:prstGeom>
        </p:spPr>
      </p:pic>
      <p:pic>
        <p:nvPicPr>
          <p:cNvPr id="10" name="Picture 107">
            <a:extLst>
              <a:ext uri="{FF2B5EF4-FFF2-40B4-BE49-F238E27FC236}">
                <a16:creationId xmlns:a16="http://schemas.microsoft.com/office/drawing/2014/main" id="{6930DB95-390D-01FE-C603-51E72D35B3DD}"/>
              </a:ext>
            </a:extLst>
          </p:cNvPr>
          <p:cNvPicPr/>
          <p:nvPr/>
        </p:nvPicPr>
        <p:blipFill rotWithShape="1">
          <a:blip r:embed="rId16"/>
          <a:stretch/>
        </p:blipFill>
        <p:spPr bwMode="auto">
          <a:xfrm>
            <a:off x="5254739" y="174845"/>
            <a:ext cx="2833650" cy="108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76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BD7FB-4E95-28B4-DA68-8B2AE784B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69D8E-BAE5-C1A9-C114-9175D952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и целевые параметры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03DDED-78B0-9193-AB40-8558823D4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839393" y="2249485"/>
            <a:ext cx="4649783" cy="823912"/>
          </a:xfrm>
        </p:spPr>
        <p:txBody>
          <a:bodyPr/>
          <a:lstStyle/>
          <a:p>
            <a:pPr algn="r"/>
            <a:r>
              <a:rPr lang="ru-RU" b="1" i="1" dirty="0"/>
              <a:t>Сейчас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3FE1E0-6138-3D96-8229-0B903CFB7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068001" y="3073397"/>
            <a:ext cx="4878391" cy="2717801"/>
          </a:xfrm>
        </p:spPr>
        <p:txBody>
          <a:bodyPr>
            <a:normAutofit/>
          </a:bodyPr>
          <a:lstStyle/>
          <a:p>
            <a:pPr lvl="0" algn="r"/>
            <a:r>
              <a:rPr lang="ru-RU" dirty="0"/>
              <a:t>теоретическое обучение </a:t>
            </a:r>
          </a:p>
          <a:p>
            <a:pPr algn="r"/>
            <a:r>
              <a:rPr lang="ru-RU" dirty="0"/>
              <a:t>низкая вовлечённость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6D55B8-54CD-9759-9E4C-78D0342632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08577" y="2249485"/>
            <a:ext cx="4646602" cy="823912"/>
          </a:xfrm>
        </p:spPr>
        <p:txBody>
          <a:bodyPr/>
          <a:lstStyle/>
          <a:p>
            <a:r>
              <a:rPr lang="ru-RU" b="1" i="1" dirty="0"/>
              <a:t>Цель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DA42A8-1FF6-9F39-A352-4940CA782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08577" y="3078680"/>
            <a:ext cx="4875210" cy="2717801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практическое обучение </a:t>
            </a:r>
          </a:p>
          <a:p>
            <a:pPr lvl="0"/>
            <a:r>
              <a:rPr lang="ru-RU" dirty="0"/>
              <a:t>повышение запоминаемости </a:t>
            </a:r>
          </a:p>
          <a:p>
            <a:pPr lvl="0"/>
            <a:r>
              <a:rPr lang="ru-RU" dirty="0"/>
              <a:t>формирование навыков 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E3EE3D-003E-6AB6-619D-F21718101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7795" r="7618" b="7200"/>
          <a:stretch>
            <a:fillRect/>
          </a:stretch>
        </p:blipFill>
        <p:spPr>
          <a:xfrm>
            <a:off x="3903832" y="2112389"/>
            <a:ext cx="3711303" cy="37113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83747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6757E-999C-CDF3-F93A-4CDDCAA0D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E7F7A-001D-F122-1895-E02886D3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Экономический эффект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7D84C7-9D34-F133-CE68-FD183463B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4" y="2097086"/>
            <a:ext cx="5375428" cy="3964875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Снижение числа инцидентов </a:t>
            </a:r>
          </a:p>
          <a:p>
            <a:pPr lvl="0"/>
            <a:r>
              <a:rPr lang="ru-RU" dirty="0"/>
              <a:t>Сокращение затрат на ликвидацию атак </a:t>
            </a:r>
          </a:p>
          <a:p>
            <a:pPr lvl="0"/>
            <a:r>
              <a:rPr lang="ru-RU" dirty="0"/>
              <a:t>Повышение эффективности обучения сотрудников </a:t>
            </a:r>
          </a:p>
          <a:p>
            <a:pPr lvl="0"/>
            <a:r>
              <a:rPr lang="ru-RU" dirty="0"/>
              <a:t>Снижение рисков утечек данных 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C27B3A-4F7D-ED4A-5EE9-2127E09D0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44" y="1122363"/>
            <a:ext cx="8599156" cy="57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52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62F48-151E-7A7A-3FCD-453D9B533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1A407-FDBF-70A2-1EB7-0046A593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сценарии применения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6722A67C-A8BB-8328-A9DE-2E9103B26518}"/>
              </a:ext>
            </a:extLst>
          </p:cNvPr>
          <p:cNvSpPr txBox="1">
            <a:spLocks/>
          </p:cNvSpPr>
          <p:nvPr/>
        </p:nvSpPr>
        <p:spPr>
          <a:xfrm>
            <a:off x="209062" y="4256901"/>
            <a:ext cx="2979307" cy="137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dirty="0"/>
              <a:t>Обучение сотрудников компаний</a:t>
            </a:r>
            <a:endParaRPr lang="ru-RU" sz="22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0465DC2-83E5-0C46-1468-3C127B149A91}"/>
              </a:ext>
            </a:extLst>
          </p:cNvPr>
          <p:cNvSpPr txBox="1">
            <a:spLocks/>
          </p:cNvSpPr>
          <p:nvPr/>
        </p:nvSpPr>
        <p:spPr>
          <a:xfrm>
            <a:off x="8999256" y="4256901"/>
            <a:ext cx="3587935" cy="11261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Использование в образовательных учреждениях </a:t>
            </a:r>
            <a:endParaRPr lang="ru-RU" sz="2200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93CD74D-E7C9-1F3F-3863-178C34B6946B}"/>
              </a:ext>
            </a:extLst>
          </p:cNvPr>
          <p:cNvSpPr txBox="1">
            <a:spLocks/>
          </p:cNvSpPr>
          <p:nvPr/>
        </p:nvSpPr>
        <p:spPr>
          <a:xfrm>
            <a:off x="8999256" y="1974737"/>
            <a:ext cx="2952114" cy="1126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Корпоративные центры обучения </a:t>
            </a:r>
            <a:endParaRPr lang="ru-RU" sz="2200" dirty="0"/>
          </a:p>
          <a:p>
            <a:pPr algn="r"/>
            <a:endParaRPr lang="ru-RU" sz="22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23A44C92-1EA1-652B-668E-DE9712CF03ED}"/>
              </a:ext>
            </a:extLst>
          </p:cNvPr>
          <p:cNvSpPr txBox="1">
            <a:spLocks/>
          </p:cNvSpPr>
          <p:nvPr/>
        </p:nvSpPr>
        <p:spPr>
          <a:xfrm>
            <a:off x="412697" y="1974737"/>
            <a:ext cx="2775672" cy="1344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ru-RU" sz="2200" dirty="0"/>
              <a:t>Повышение квалификации специалистов ИБ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79BD08-FAD0-BAAA-A23B-C84B763A5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318" y="2097088"/>
            <a:ext cx="2775672" cy="1851893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872A90-09BD-EA58-DB71-9D36CC5B2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92" y="4262213"/>
            <a:ext cx="2777298" cy="1851894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23609B-D1BE-4C6B-FA01-B7AAEBF2E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r="7196"/>
          <a:stretch>
            <a:fillRect/>
          </a:stretch>
        </p:blipFill>
        <p:spPr>
          <a:xfrm>
            <a:off x="6177011" y="4256901"/>
            <a:ext cx="2775672" cy="1851893"/>
          </a:xfrm>
          <a:prstGeom prst="round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9B716F-F98F-03D2-8543-CF208C315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85" y="2097088"/>
            <a:ext cx="2777298" cy="185189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0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A83CA-71D4-3FE9-36E7-B18DFA51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F3BEE-535E-620F-D49C-7A9601AC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7392"/>
            <a:ext cx="9905998" cy="1478570"/>
          </a:xfrm>
        </p:spPr>
        <p:txBody>
          <a:bodyPr/>
          <a:lstStyle/>
          <a:p>
            <a:r>
              <a:rPr lang="ru-RU" b="1" dirty="0"/>
              <a:t>Технологическое ядро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2DD2FA47-88F9-3EBD-BB56-DFD5F4181E7C}"/>
              </a:ext>
            </a:extLst>
          </p:cNvPr>
          <p:cNvSpPr txBox="1"/>
          <p:nvPr/>
        </p:nvSpPr>
        <p:spPr bwMode="auto">
          <a:xfrm>
            <a:off x="4429132" y="3200972"/>
            <a:ext cx="4773995" cy="1390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60"/>
              </a:lnSpc>
              <a:defRPr/>
            </a:pPr>
            <a:r>
              <a:rPr lang="ru-RU" b="1" dirty="0">
                <a:latin typeface="Aptos"/>
                <a:ea typeface="Roboto"/>
              </a:rPr>
              <a:t>За счёт чего достигается эффект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Полное погружение в среду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Имитация реальных ситуаций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Обучение через действие (</a:t>
            </a:r>
            <a:r>
              <a:rPr lang="ru-RU" dirty="0" err="1"/>
              <a:t>learning</a:t>
            </a:r>
            <a:r>
              <a:rPr lang="ru-RU" dirty="0"/>
              <a:t> </a:t>
            </a:r>
            <a:r>
              <a:rPr lang="ru-RU" dirty="0" err="1"/>
              <a:t>by</a:t>
            </a:r>
            <a:r>
              <a:rPr lang="ru-RU" dirty="0"/>
              <a:t> </a:t>
            </a:r>
            <a:r>
              <a:rPr lang="ru-RU" dirty="0" err="1"/>
              <a:t>doing</a:t>
            </a:r>
            <a:r>
              <a:rPr lang="ru-RU" dirty="0"/>
              <a:t>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Адаптивные сценарии и геймификация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B9AD260D-EE6C-3A7C-29A0-14806D89D063}"/>
              </a:ext>
            </a:extLst>
          </p:cNvPr>
          <p:cNvSpPr txBox="1"/>
          <p:nvPr/>
        </p:nvSpPr>
        <p:spPr bwMode="auto">
          <a:xfrm>
            <a:off x="4429131" y="1412540"/>
            <a:ext cx="4773995" cy="1390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60"/>
              </a:lnSpc>
              <a:defRPr/>
            </a:pPr>
            <a:r>
              <a:rPr lang="ru-RU" b="1" dirty="0"/>
              <a:t>Технология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Виртуальная реальность (VR)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Клиент-серверная архитектура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Сценарное моделирование кибератак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Система оценки действий пользователя</a:t>
            </a:r>
            <a:endParaRPr lang="ru-RU" sz="1600" dirty="0">
              <a:solidFill>
                <a:srgbClr val="FFFFFF"/>
              </a:solidFill>
              <a:latin typeface="Aptos"/>
              <a:ea typeface="Roboto"/>
              <a:cs typeface="Roboto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43CFB6A4-3D6D-A171-B641-D4A2469D1C32}"/>
              </a:ext>
            </a:extLst>
          </p:cNvPr>
          <p:cNvSpPr txBox="1"/>
          <p:nvPr/>
        </p:nvSpPr>
        <p:spPr bwMode="auto">
          <a:xfrm>
            <a:off x="4429132" y="4989404"/>
            <a:ext cx="5530579" cy="1390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60"/>
              </a:lnSpc>
              <a:defRPr/>
            </a:pPr>
            <a:r>
              <a:rPr lang="ru-RU" b="1" dirty="0">
                <a:latin typeface="Aptos"/>
                <a:ea typeface="Roboto"/>
              </a:rPr>
              <a:t>Критическая технология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Технологии виртуальной и дополненной реальности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Искусственный интеллект (в перспективе — адаптация сценариев)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Кибербезопасность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FF4ED3-0855-E1A0-424F-D5D0ED92B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54" y="4918283"/>
            <a:ext cx="2766672" cy="1661083"/>
          </a:xfrm>
          <a:prstGeom prst="round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4B6C64-5DB2-E301-CE19-92D96736A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21" y="3129423"/>
            <a:ext cx="2325599" cy="1661081"/>
          </a:xfrm>
          <a:prstGeom prst="round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16CC3A-8159-57B7-ADDE-350BB31FD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37" y="1340562"/>
            <a:ext cx="1783566" cy="166108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20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D49F6-01C2-2CE1-65EF-4854CCD63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Конкуренты и аналоги</a:t>
            </a:r>
            <a:endParaRPr lang="ru-RU" dirty="0"/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9E0EBB6C-40D3-CF32-B042-776661B9C9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119552"/>
              </p:ext>
            </p:extLst>
          </p:nvPr>
        </p:nvGraphicFramePr>
        <p:xfrm>
          <a:off x="1141413" y="2000568"/>
          <a:ext cx="9906000" cy="439966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3156027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105739437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763556159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41447389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2342887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1" kern="1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Характеристика продукта</a:t>
                      </a:r>
                      <a:endParaRPr lang="ru-RU" sz="16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1" kern="1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Наша разработка</a:t>
                      </a:r>
                      <a:endParaRPr lang="ru-RU" sz="16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1" kern="100" dirty="0" err="1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Stepik</a:t>
                      </a:r>
                      <a:r>
                        <a:rPr lang="ru-RU" sz="1600" b="1" kern="1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(онлайн-платформа, РФ)</a:t>
                      </a:r>
                      <a:endParaRPr lang="ru-RU" sz="16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1" kern="1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NINJIO (США)</a:t>
                      </a:r>
                      <a:endParaRPr lang="ru-RU" sz="16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Modum Lab / </a:t>
                      </a:r>
                      <a:r>
                        <a:rPr lang="ru-RU" sz="1600" b="1" kern="1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Сноровка</a:t>
                      </a:r>
                      <a:r>
                        <a:rPr lang="en-US" sz="1600" b="1" kern="1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PRO (</a:t>
                      </a:r>
                      <a:r>
                        <a:rPr lang="ru-RU" sz="1600" b="1" kern="1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РФ</a:t>
                      </a:r>
                      <a:r>
                        <a:rPr lang="en-US" sz="1600" b="1" kern="1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75227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Формат обучения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VR + геймификация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Онлайн-курсы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Видео + </a:t>
                      </a:r>
                      <a:r>
                        <a:rPr lang="ru-RU" sz="14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микрообучение</a:t>
                      </a:r>
                      <a:endParaRPr lang="ru-RU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VR-тренажёры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0149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Практика (действия пользователя)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Полная (решения в реальном времени)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Теория + тесты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Ограниченная (квизы)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Частично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84833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Иммерсивность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Высокая (VR)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Нет VR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Есть VR, но не под киберугрозы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65583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Реалистичность атак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Высокая (сценарии атак)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Основано на реальных кейсах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Нет кибератак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36126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Вовлечённость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Высокая (игра + VR)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Низкая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Средняя (видео-сторителлинг)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37948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Адаптация под пользователя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Планируется / частично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Персонализация обучения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Ограничена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1790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Фокус на кибербезопасности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Полный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Частичный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Полный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Нет (общие навыки)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4488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Локализация (РФ)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91474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899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C0E99-BDDA-2C98-D7F1-0EA901EEE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4A0B38-A98C-2BA9-29E6-C51980781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901" y="2285107"/>
            <a:ext cx="2726962" cy="2325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D94F69-1260-E63E-78B2-DA33AB795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3034" y="2285107"/>
            <a:ext cx="3283611" cy="2328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8D6DF2-67A8-A626-E68A-6458C0BC5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738" y="2285107"/>
            <a:ext cx="3492040" cy="2328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132F7-4D2A-DA8F-C294-CC1ED5F1B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Целевая аудитория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361AE5A-E1F4-1E6E-3E16-913E8B61EBBE}"/>
              </a:ext>
            </a:extLst>
          </p:cNvPr>
          <p:cNvSpPr txBox="1">
            <a:spLocks/>
          </p:cNvSpPr>
          <p:nvPr/>
        </p:nvSpPr>
        <p:spPr>
          <a:xfrm>
            <a:off x="2020626" y="4716981"/>
            <a:ext cx="1404263" cy="5186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Службы ИБ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3E028FCD-FBF9-7AB1-C69D-E53A443E1310}"/>
              </a:ext>
            </a:extLst>
          </p:cNvPr>
          <p:cNvSpPr txBox="1">
            <a:spLocks/>
          </p:cNvSpPr>
          <p:nvPr/>
        </p:nvSpPr>
        <p:spPr>
          <a:xfrm>
            <a:off x="5792784" y="4716981"/>
            <a:ext cx="1324109" cy="6488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HR-отделы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864195E-C203-B713-99CB-27D60A3B3D55}"/>
              </a:ext>
            </a:extLst>
          </p:cNvPr>
          <p:cNvSpPr txBox="1">
            <a:spLocks/>
          </p:cNvSpPr>
          <p:nvPr/>
        </p:nvSpPr>
        <p:spPr>
          <a:xfrm>
            <a:off x="8479499" y="4716981"/>
            <a:ext cx="2832636" cy="518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Руководства компаний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315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4B73C-8A52-74E8-31D0-30E37565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Монетизация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351F51-4486-95A5-B157-6715CA677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Лицензия: 65 000 руб./</a:t>
            </a:r>
            <a:r>
              <a:rPr lang="ru-RU" dirty="0" err="1"/>
              <a:t>мес</a:t>
            </a:r>
            <a:endParaRPr lang="ru-RU" dirty="0"/>
          </a:p>
          <a:p>
            <a:r>
              <a:rPr lang="ru-RU" dirty="0"/>
              <a:t>Годовая лицензия: 500 000 руб.</a:t>
            </a:r>
          </a:p>
          <a:p>
            <a:r>
              <a:rPr lang="ru-RU" dirty="0"/>
              <a:t>Аренда: 10 000 руб./неделя</a:t>
            </a:r>
          </a:p>
          <a:p>
            <a:r>
              <a:rPr lang="ru-RU" dirty="0"/>
              <a:t>Кастомные сценарии: от 100 000 руб.</a:t>
            </a:r>
          </a:p>
          <a:p>
            <a:r>
              <a:rPr lang="ru-RU" dirty="0"/>
              <a:t>Внедрение: 30 000 руб.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E27E39-5084-F972-EFFE-17CA3082F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93" y="1810234"/>
            <a:ext cx="4212829" cy="41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70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91372-EE76-C795-C442-D28F9B10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 и потребители</a:t>
            </a:r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A4BB6BD-C335-E8FB-C283-77EE06922C57}"/>
              </a:ext>
            </a:extLst>
          </p:cNvPr>
          <p:cNvSpPr/>
          <p:nvPr/>
        </p:nvSpPr>
        <p:spPr>
          <a:xfrm>
            <a:off x="7578945" y="1554621"/>
            <a:ext cx="3845440" cy="3845440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38DB21D-6DD6-8211-0F79-00D2A37A5566}"/>
              </a:ext>
            </a:extLst>
          </p:cNvPr>
          <p:cNvSpPr/>
          <p:nvPr/>
        </p:nvSpPr>
        <p:spPr>
          <a:xfrm>
            <a:off x="7990023" y="2381153"/>
            <a:ext cx="3023285" cy="3023285"/>
          </a:xfrm>
          <a:prstGeom prst="ellipse">
            <a:avLst/>
          </a:prstGeom>
          <a:solidFill>
            <a:srgbClr val="3C6B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1936006-2CA6-8D9C-0FDC-48DE4E79B071}"/>
              </a:ext>
            </a:extLst>
          </p:cNvPr>
          <p:cNvSpPr/>
          <p:nvPr/>
        </p:nvSpPr>
        <p:spPr>
          <a:xfrm>
            <a:off x="8422693" y="3244306"/>
            <a:ext cx="2157943" cy="2157943"/>
          </a:xfrm>
          <a:prstGeom prst="ellipse">
            <a:avLst/>
          </a:prstGeom>
          <a:solidFill>
            <a:srgbClr val="1300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53E04-FC11-50E5-F833-A899452213CF}"/>
              </a:ext>
            </a:extLst>
          </p:cNvPr>
          <p:cNvSpPr txBox="1"/>
          <p:nvPr/>
        </p:nvSpPr>
        <p:spPr>
          <a:xfrm>
            <a:off x="8860277" y="1633849"/>
            <a:ext cx="1282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TAM</a:t>
            </a:r>
            <a:endParaRPr lang="ru-RU" sz="2000" b="1" dirty="0"/>
          </a:p>
          <a:p>
            <a:pPr algn="ctr"/>
            <a:r>
              <a:rPr lang="ru-RU" sz="2000" b="1" dirty="0"/>
              <a:t>~185 000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3D7A7-C854-259C-F1EE-C1D42EBECEC2}"/>
              </a:ext>
            </a:extLst>
          </p:cNvPr>
          <p:cNvSpPr txBox="1"/>
          <p:nvPr/>
        </p:nvSpPr>
        <p:spPr>
          <a:xfrm>
            <a:off x="8944171" y="2478410"/>
            <a:ext cx="1114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SAM</a:t>
            </a:r>
            <a:endParaRPr lang="ru-RU" sz="2000" b="1" dirty="0"/>
          </a:p>
          <a:p>
            <a:pPr algn="ctr"/>
            <a:r>
              <a:rPr lang="ru-RU" sz="2000" b="1" dirty="0"/>
              <a:t>~12 950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55136E-3CC5-B8AC-DA28-0F7EBE1BCBA1}"/>
              </a:ext>
            </a:extLst>
          </p:cNvPr>
          <p:cNvSpPr txBox="1"/>
          <p:nvPr/>
        </p:nvSpPr>
        <p:spPr>
          <a:xfrm>
            <a:off x="9038164" y="3969334"/>
            <a:ext cx="92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SOM</a:t>
            </a:r>
            <a:endParaRPr lang="ru-RU" sz="2000" b="1" dirty="0"/>
          </a:p>
          <a:p>
            <a:pPr algn="ctr"/>
            <a:r>
              <a:rPr lang="ru-RU" sz="2000" b="1" dirty="0"/>
              <a:t>~390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A04BE1FB-A410-7E2D-6493-A35C82F8528F}"/>
              </a:ext>
            </a:extLst>
          </p:cNvPr>
          <p:cNvSpPr txBox="1">
            <a:spLocks/>
          </p:cNvSpPr>
          <p:nvPr/>
        </p:nvSpPr>
        <p:spPr>
          <a:xfrm>
            <a:off x="1004902" y="3127092"/>
            <a:ext cx="6198335" cy="153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/>
              <a:t>Доступный объём рынка (SAM) состоит из 7% от общего рынка. </a:t>
            </a:r>
            <a:r>
              <a:rPr lang="ru-RU" sz="2000" b="1" dirty="0"/>
              <a:t>~12 950 организаций являются платёжеспособными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1557EFB6-6FD4-C065-3130-372C66E6DBEF}"/>
              </a:ext>
            </a:extLst>
          </p:cNvPr>
          <p:cNvSpPr txBox="1">
            <a:spLocks/>
          </p:cNvSpPr>
          <p:nvPr/>
        </p:nvSpPr>
        <p:spPr>
          <a:xfrm>
            <a:off x="1004903" y="1999472"/>
            <a:ext cx="6198335" cy="957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/>
              <a:t>Общий объём рынка (</a:t>
            </a:r>
            <a:r>
              <a:rPr lang="en-US" sz="2000" dirty="0"/>
              <a:t>TAM</a:t>
            </a:r>
            <a:r>
              <a:rPr lang="ru-RU" sz="2000" dirty="0"/>
              <a:t>): </a:t>
            </a:r>
            <a:r>
              <a:rPr lang="ru-RU" sz="2000" b="1" dirty="0"/>
              <a:t>~185 000 потенциально заинтересованных организаций</a:t>
            </a:r>
            <a:endParaRPr lang="ru-RU" sz="2000" dirty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B5A8E40F-6C5D-648A-3B29-1D7B5F530279}"/>
              </a:ext>
            </a:extLst>
          </p:cNvPr>
          <p:cNvSpPr txBox="1">
            <a:spLocks/>
          </p:cNvSpPr>
          <p:nvPr/>
        </p:nvSpPr>
        <p:spPr>
          <a:xfrm>
            <a:off x="1004902" y="4506261"/>
            <a:ext cx="6198335" cy="1281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/>
              <a:t>Реально достижимый объём рынка (SOM) включает в себя 3% от количества платёжеспособных организаций </a:t>
            </a:r>
            <a:r>
              <a:rPr lang="ru-RU" sz="2000" b="1" dirty="0"/>
              <a:t>(~390)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12F6B2C-49CE-2F1B-63AE-B8C1DD502AB5}"/>
              </a:ext>
            </a:extLst>
          </p:cNvPr>
          <p:cNvCxnSpPr>
            <a:cxnSpLocks/>
          </p:cNvCxnSpPr>
          <p:nvPr/>
        </p:nvCxnSpPr>
        <p:spPr>
          <a:xfrm>
            <a:off x="1095423" y="2815170"/>
            <a:ext cx="58902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073CEABD-46AA-1619-83F4-9CD71DF555A5}"/>
              </a:ext>
            </a:extLst>
          </p:cNvPr>
          <p:cNvCxnSpPr>
            <a:cxnSpLocks/>
          </p:cNvCxnSpPr>
          <p:nvPr/>
        </p:nvCxnSpPr>
        <p:spPr>
          <a:xfrm>
            <a:off x="6985645" y="2816524"/>
            <a:ext cx="951533" cy="3152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942E5CCE-0116-9905-ABF4-C52EC930BA81}"/>
              </a:ext>
            </a:extLst>
          </p:cNvPr>
          <p:cNvCxnSpPr>
            <a:cxnSpLocks/>
          </p:cNvCxnSpPr>
          <p:nvPr/>
        </p:nvCxnSpPr>
        <p:spPr>
          <a:xfrm>
            <a:off x="1095423" y="4309003"/>
            <a:ext cx="58902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FF321D6F-69C5-CA5A-19F6-DA663D222581}"/>
              </a:ext>
            </a:extLst>
          </p:cNvPr>
          <p:cNvCxnSpPr>
            <a:cxnSpLocks/>
          </p:cNvCxnSpPr>
          <p:nvPr/>
        </p:nvCxnSpPr>
        <p:spPr>
          <a:xfrm flipV="1">
            <a:off x="6979443" y="3737511"/>
            <a:ext cx="1185174" cy="5714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EDD2D571-D121-CDD9-1481-C0529BB0D064}"/>
              </a:ext>
            </a:extLst>
          </p:cNvPr>
          <p:cNvCxnSpPr>
            <a:cxnSpLocks/>
          </p:cNvCxnSpPr>
          <p:nvPr/>
        </p:nvCxnSpPr>
        <p:spPr>
          <a:xfrm>
            <a:off x="1093863" y="5719284"/>
            <a:ext cx="58902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3C16B2E3-82CB-5529-932C-5A27626A8B24}"/>
              </a:ext>
            </a:extLst>
          </p:cNvPr>
          <p:cNvCxnSpPr>
            <a:cxnSpLocks/>
          </p:cNvCxnSpPr>
          <p:nvPr/>
        </p:nvCxnSpPr>
        <p:spPr>
          <a:xfrm flipV="1">
            <a:off x="6974801" y="4903145"/>
            <a:ext cx="1909268" cy="8179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599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C850B-1226-020F-67CF-F0013119C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7392"/>
            <a:ext cx="9905998" cy="1478570"/>
          </a:xfrm>
        </p:spPr>
        <p:txBody>
          <a:bodyPr/>
          <a:lstStyle/>
          <a:p>
            <a:r>
              <a:rPr lang="ru-RU" b="1" dirty="0"/>
              <a:t>Команда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4F01AF68-CBB3-AEB5-1F61-C1C5D99507BD}"/>
              </a:ext>
            </a:extLst>
          </p:cNvPr>
          <p:cNvGrpSpPr/>
          <p:nvPr/>
        </p:nvGrpSpPr>
        <p:grpSpPr bwMode="auto">
          <a:xfrm>
            <a:off x="1954585" y="3141239"/>
            <a:ext cx="1545465" cy="1639634"/>
            <a:chOff x="0" y="0"/>
            <a:chExt cx="1745075" cy="179385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02EBC84-7162-5B63-F068-CC784EF6FE83}"/>
                </a:ext>
              </a:extLst>
            </p:cNvPr>
            <p:cNvSpPr/>
            <p:nvPr/>
          </p:nvSpPr>
          <p:spPr bwMode="auto">
            <a:xfrm>
              <a:off x="0" y="0"/>
              <a:ext cx="1745075" cy="1793857"/>
            </a:xfrm>
            <a:prstGeom prst="roundRect">
              <a:avLst>
                <a:gd name="adj" fmla="val 7210"/>
              </a:avLst>
            </a:prstGeom>
            <a:grpFill/>
            <a:ln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C70A567-8E14-C2FC-5355-49896679DED1}"/>
              </a:ext>
            </a:extLst>
          </p:cNvPr>
          <p:cNvGrpSpPr/>
          <p:nvPr/>
        </p:nvGrpSpPr>
        <p:grpSpPr bwMode="auto">
          <a:xfrm>
            <a:off x="1954585" y="1391409"/>
            <a:ext cx="1545466" cy="1639635"/>
            <a:chOff x="0" y="0"/>
            <a:chExt cx="1745075" cy="179385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26F583E-8644-BA13-A05A-372E83F19517}"/>
                </a:ext>
              </a:extLst>
            </p:cNvPr>
            <p:cNvSpPr/>
            <p:nvPr/>
          </p:nvSpPr>
          <p:spPr bwMode="auto">
            <a:xfrm>
              <a:off x="0" y="0"/>
              <a:ext cx="1745075" cy="1793857"/>
            </a:xfrm>
            <a:prstGeom prst="roundRect">
              <a:avLst>
                <a:gd name="adj" fmla="val 7210"/>
              </a:avLst>
            </a:prstGeom>
            <a:grpFill/>
            <a:ln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1CDC02-40D6-0371-7B51-42F9725DE04F}"/>
              </a:ext>
            </a:extLst>
          </p:cNvPr>
          <p:cNvGrpSpPr/>
          <p:nvPr/>
        </p:nvGrpSpPr>
        <p:grpSpPr bwMode="auto">
          <a:xfrm>
            <a:off x="1954584" y="4891068"/>
            <a:ext cx="1545465" cy="1639634"/>
            <a:chOff x="0" y="0"/>
            <a:chExt cx="1745075" cy="1793857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119903F-DFB6-E889-1B91-E2CBB48D4952}"/>
                </a:ext>
              </a:extLst>
            </p:cNvPr>
            <p:cNvSpPr/>
            <p:nvPr/>
          </p:nvSpPr>
          <p:spPr bwMode="auto">
            <a:xfrm>
              <a:off x="0" y="0"/>
              <a:ext cx="1745075" cy="1793857"/>
            </a:xfrm>
            <a:prstGeom prst="roundRect">
              <a:avLst>
                <a:gd name="adj" fmla="val 7210"/>
              </a:avLst>
            </a:prstGeom>
            <a:grpFill/>
            <a:ln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dirty="0"/>
            </a:p>
          </p:txBody>
        </p:sp>
      </p:grpSp>
      <p:sp>
        <p:nvSpPr>
          <p:cNvPr id="10" name="TextBox 16">
            <a:extLst>
              <a:ext uri="{FF2B5EF4-FFF2-40B4-BE49-F238E27FC236}">
                <a16:creationId xmlns:a16="http://schemas.microsoft.com/office/drawing/2014/main" id="{DE8BF696-A0C8-E18A-7DDC-85EAC81D81E2}"/>
              </a:ext>
            </a:extLst>
          </p:cNvPr>
          <p:cNvSpPr txBox="1"/>
          <p:nvPr/>
        </p:nvSpPr>
        <p:spPr bwMode="auto">
          <a:xfrm>
            <a:off x="3715535" y="3196330"/>
            <a:ext cx="7201565" cy="1396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60"/>
              </a:lnSpc>
              <a:defRPr/>
            </a:pPr>
            <a:r>
              <a:rPr lang="ru-RU" b="1" dirty="0" err="1">
                <a:latin typeface="Aptos"/>
                <a:ea typeface="Roboto"/>
              </a:rPr>
              <a:t>Быкин</a:t>
            </a:r>
            <a:r>
              <a:rPr lang="ru-RU" b="1" dirty="0">
                <a:latin typeface="Aptos"/>
                <a:ea typeface="Roboto"/>
              </a:rPr>
              <a:t> Вадим Дмитриевич, 4 курс УлГТУ</a:t>
            </a:r>
            <a:endParaRPr dirty="0"/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ptos"/>
                <a:ea typeface="Roboto"/>
                <a:cs typeface="Roboto"/>
              </a:rPr>
              <a:t>3</a:t>
            </a:r>
            <a:r>
              <a:rPr lang="en-US" sz="1600" dirty="0">
                <a:latin typeface="Aptos"/>
                <a:ea typeface="Roboto"/>
                <a:cs typeface="Roboto"/>
              </a:rPr>
              <a:t>D</a:t>
            </a:r>
            <a:r>
              <a:rPr lang="ru-RU" sz="1600" dirty="0">
                <a:latin typeface="Aptos"/>
                <a:ea typeface="Roboto"/>
                <a:cs typeface="Roboto"/>
              </a:rPr>
              <a:t>-дизайнер, разработчик интерфейсов</a:t>
            </a:r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ptos"/>
                <a:ea typeface="Roboto"/>
                <a:cs typeface="Roboto"/>
              </a:rPr>
              <a:t>Создание и оптимизация 3D-моделей виртуальной среды, разработка визуальной части VR-тренажёра, проектирование пользовательских интерфейсов и взаимодействия пользователя с объектами виртуальной среды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69E254B0-2C44-03B8-E7C8-7A574FEA49E1}"/>
              </a:ext>
            </a:extLst>
          </p:cNvPr>
          <p:cNvSpPr txBox="1"/>
          <p:nvPr/>
        </p:nvSpPr>
        <p:spPr bwMode="auto">
          <a:xfrm>
            <a:off x="3715535" y="1407898"/>
            <a:ext cx="7647160" cy="111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60"/>
              </a:lnSpc>
              <a:defRPr/>
            </a:pPr>
            <a:r>
              <a:rPr lang="ru-RU" b="1" dirty="0">
                <a:solidFill>
                  <a:srgbClr val="FFFFFF"/>
                </a:solidFill>
                <a:latin typeface="Aptos"/>
                <a:ea typeface="Roboto"/>
              </a:rPr>
              <a:t>Тарпанов Кирилл Вадимович</a:t>
            </a:r>
            <a:r>
              <a:rPr lang="en-US" b="1" dirty="0">
                <a:solidFill>
                  <a:srgbClr val="FFFFFF"/>
                </a:solidFill>
                <a:latin typeface="Aptos"/>
                <a:ea typeface="Roboto"/>
              </a:rPr>
              <a:t>, 4 </a:t>
            </a:r>
            <a:r>
              <a:rPr lang="ru-RU" b="1" dirty="0">
                <a:solidFill>
                  <a:srgbClr val="FFFFFF"/>
                </a:solidFill>
                <a:latin typeface="Aptos"/>
                <a:ea typeface="Roboto"/>
              </a:rPr>
              <a:t>курс УлГТУ</a:t>
            </a:r>
            <a:endParaRPr dirty="0">
              <a:solidFill>
                <a:srgbClr val="FFFFFF"/>
              </a:solidFill>
            </a:endParaRPr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FFFFFF"/>
                </a:solidFill>
                <a:latin typeface="Aptos"/>
                <a:ea typeface="Roboto"/>
                <a:cs typeface="Roboto"/>
              </a:rPr>
              <a:t>Руководитель проекта, </a:t>
            </a:r>
            <a:r>
              <a:rPr lang="en-US" sz="1600" dirty="0">
                <a:solidFill>
                  <a:srgbClr val="FFFFFF"/>
                </a:solidFill>
                <a:latin typeface="Aptos"/>
                <a:ea typeface="Roboto"/>
                <a:cs typeface="Roboto"/>
              </a:rPr>
              <a:t>backend-</a:t>
            </a:r>
            <a:r>
              <a:rPr lang="ru-RU" sz="1600" dirty="0">
                <a:solidFill>
                  <a:srgbClr val="FFFFFF"/>
                </a:solidFill>
                <a:latin typeface="Aptos"/>
                <a:ea typeface="Roboto"/>
                <a:cs typeface="Roboto"/>
              </a:rPr>
              <a:t>разработчик</a:t>
            </a:r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FFFFFF"/>
                </a:solidFill>
                <a:latin typeface="Aptos"/>
                <a:ea typeface="Roboto"/>
                <a:cs typeface="Roboto"/>
              </a:rPr>
              <a:t>Разработка клиент-серверной архитектуры приложения, обработка результатов прохождения VR-сценариев, разработка модуля аналитики и формирования отчётов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69218B62-DED3-624C-4870-B075DE12E144}"/>
              </a:ext>
            </a:extLst>
          </p:cNvPr>
          <p:cNvSpPr txBox="1"/>
          <p:nvPr/>
        </p:nvSpPr>
        <p:spPr bwMode="auto">
          <a:xfrm>
            <a:off x="3715537" y="4984762"/>
            <a:ext cx="6858084" cy="1396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60"/>
              </a:lnSpc>
              <a:defRPr/>
            </a:pPr>
            <a:r>
              <a:rPr lang="ru-RU" b="1" dirty="0">
                <a:latin typeface="Aptos"/>
                <a:ea typeface="Roboto"/>
              </a:rPr>
              <a:t>Кабанов Георгий Викторович, 4 курс УлГТУ</a:t>
            </a:r>
            <a:endParaRPr dirty="0"/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ptos"/>
                <a:ea typeface="Roboto"/>
                <a:cs typeface="Roboto"/>
              </a:rPr>
              <a:t>Unity-</a:t>
            </a:r>
            <a:r>
              <a:rPr lang="ru-RU" sz="1600" dirty="0">
                <a:latin typeface="Aptos"/>
                <a:ea typeface="Roboto"/>
                <a:cs typeface="Roboto"/>
              </a:rPr>
              <a:t>разработчик</a:t>
            </a:r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ptos"/>
                <a:ea typeface="Roboto"/>
                <a:cs typeface="Roboto"/>
              </a:rPr>
              <a:t>Разработка логики VR-приложения, реализация интерактивных сценариев обучения, интеграция пользовательского взаимодействия с объектами виртуальной среды, оптимизация работы приложения</a:t>
            </a:r>
          </a:p>
        </p:txBody>
      </p:sp>
    </p:spTree>
    <p:extLst>
      <p:ext uri="{BB962C8B-B14F-4D97-AF65-F5344CB8AC3E}">
        <p14:creationId xmlns:p14="http://schemas.microsoft.com/office/powerpoint/2010/main" val="710358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CE0D5-9C49-8E20-1BAB-267335DA0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15BED-76A5-D70F-4E53-01C04F72E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партнёры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A9438D-9017-8B53-A57A-0282BD164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4" y="2097086"/>
            <a:ext cx="5375428" cy="39648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/>
              <a:t>СКБ «</a:t>
            </a:r>
            <a:r>
              <a:rPr lang="ru-RU" b="1" dirty="0" err="1"/>
              <a:t>Метатория</a:t>
            </a:r>
            <a:r>
              <a:rPr lang="ru-RU" b="1" dirty="0"/>
              <a:t>»</a:t>
            </a:r>
          </a:p>
          <a:p>
            <a:pPr lvl="0"/>
            <a:r>
              <a:rPr lang="ru-RU" dirty="0"/>
              <a:t>Площадка для разработки и тестирования ПО</a:t>
            </a:r>
          </a:p>
          <a:p>
            <a:r>
              <a:rPr lang="ru-RU" dirty="0"/>
              <a:t>Предоставление аппаратуры и помощь на начальных этапах разработки</a:t>
            </a:r>
          </a:p>
          <a:p>
            <a:r>
              <a:rPr lang="ru-RU" dirty="0"/>
              <a:t>Выход на потенциальных заказчиков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F3C0DC-A71C-3CD3-3974-695F309F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9" b="16659"/>
          <a:stretch/>
        </p:blipFill>
        <p:spPr>
          <a:xfrm>
            <a:off x="6376818" y="1990329"/>
            <a:ext cx="5343059" cy="3565696"/>
          </a:xfrm>
          <a:prstGeom prst="round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97848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46178-291D-CF6D-40B1-CBDC7A99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587322-2294-4DA9-0CC7-397BB0EDD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4" y="2097086"/>
            <a:ext cx="5375428" cy="396487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До </a:t>
            </a:r>
            <a:r>
              <a:rPr lang="ru-RU" b="1" dirty="0"/>
              <a:t>68%</a:t>
            </a:r>
            <a:r>
              <a:rPr lang="ru-RU" dirty="0"/>
              <a:t> инцидентов ИБ связаны с человеческим фактором</a:t>
            </a:r>
            <a:r>
              <a:rPr lang="ru-RU" baseline="30000" dirty="0"/>
              <a:t>1</a:t>
            </a:r>
            <a:r>
              <a:rPr lang="ru-RU" dirty="0"/>
              <a:t> </a:t>
            </a:r>
          </a:p>
          <a:p>
            <a:r>
              <a:rPr lang="ru-RU" dirty="0"/>
              <a:t>Сотрудники не понимают реальных последствий кибератак</a:t>
            </a:r>
          </a:p>
          <a:p>
            <a:r>
              <a:rPr lang="ru-RU" dirty="0"/>
              <a:t>Инструктажи и онлайн-курсы не формируют практических навыков</a:t>
            </a:r>
          </a:p>
          <a:p>
            <a:r>
              <a:rPr lang="ru-RU" dirty="0"/>
              <a:t>Ошибки сотрудников → утечки данных, финансовые потери, репутационные риски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0AF7E-C034-BA30-93BD-EF075182F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842" y="1990329"/>
            <a:ext cx="5343059" cy="3565696"/>
          </a:xfrm>
          <a:prstGeom prst="round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CC63C6-B415-6B5D-9515-78B56AB5B387}"/>
              </a:ext>
            </a:extLst>
          </p:cNvPr>
          <p:cNvSpPr txBox="1"/>
          <p:nvPr/>
        </p:nvSpPr>
        <p:spPr>
          <a:xfrm>
            <a:off x="1374169" y="6322609"/>
            <a:ext cx="5762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1 - </a:t>
            </a:r>
            <a:r>
              <a:rPr lang="en-US" sz="1400" dirty="0"/>
              <a:t>https://www.verizon.com/business/resources/reports/dbir/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72979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3F818-2D0C-78F1-899B-5E8C314C9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B2D6D-BD66-6375-D447-DD268798E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Уровень готовности технологии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ED6A28-EBFC-131C-B863-529037EFD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5382126" cy="3541714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Идёт разработка прототипа</a:t>
            </a:r>
          </a:p>
          <a:p>
            <a:pPr lvl="0"/>
            <a:r>
              <a:rPr lang="ru-RU" dirty="0"/>
              <a:t>В текущую концепцию вносятся корректировки по ходу разработки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9962C3-6E6B-0896-4F42-BD4ED9DEA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r="13224"/>
          <a:stretch>
            <a:fillRect/>
          </a:stretch>
        </p:blipFill>
        <p:spPr>
          <a:xfrm>
            <a:off x="6343885" y="1990329"/>
            <a:ext cx="5505517" cy="3565696"/>
          </a:xfrm>
          <a:prstGeom prst="round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76214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AD3C9-442C-C098-A9E4-9FFE4C179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A846-DFF9-5A3D-77BD-650F96809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запрос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246697D-E778-1551-CFC8-3E2F860EC5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433228"/>
              </p:ext>
            </p:extLst>
          </p:nvPr>
        </p:nvGraphicFramePr>
        <p:xfrm>
          <a:off x="1141413" y="2249488"/>
          <a:ext cx="9906000" cy="212344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1093884942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876253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Категория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Чего не хватает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98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Компетенции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Специалист по ИБ, маркетолог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27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Продвижение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Узнаваемость, кейсы, демо-материалы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864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Партнёрство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Дистрибьюторы </a:t>
                      </a:r>
                      <a:r>
                        <a:rPr lang="en-US" dirty="0"/>
                        <a:t>VR</a:t>
                      </a:r>
                      <a:r>
                        <a:rPr lang="ru-RU" dirty="0"/>
                        <a:t>-оборудования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237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Финансирование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Средства на разработку, оборудование, пилотные запуски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76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9839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4E19F-B64F-C89E-7ADE-966597559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8251-C39F-C131-3099-13923E8C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7392"/>
            <a:ext cx="9905998" cy="1478570"/>
          </a:xfrm>
        </p:spPr>
        <p:txBody>
          <a:bodyPr/>
          <a:lstStyle/>
          <a:p>
            <a:r>
              <a:rPr lang="ru-RU" b="1" dirty="0"/>
              <a:t>Спасибо за внимание!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042AEA8-F06C-18C6-932D-6A5317179473}"/>
              </a:ext>
            </a:extLst>
          </p:cNvPr>
          <p:cNvGrpSpPr/>
          <p:nvPr/>
        </p:nvGrpSpPr>
        <p:grpSpPr bwMode="auto">
          <a:xfrm>
            <a:off x="7552113" y="1886014"/>
            <a:ext cx="2805938" cy="2976912"/>
            <a:chOff x="0" y="0"/>
            <a:chExt cx="1745075" cy="179385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CFEEBC16-2C0D-30FC-DE0E-978079CDD839}"/>
                </a:ext>
              </a:extLst>
            </p:cNvPr>
            <p:cNvSpPr/>
            <p:nvPr/>
          </p:nvSpPr>
          <p:spPr bwMode="auto">
            <a:xfrm>
              <a:off x="0" y="0"/>
              <a:ext cx="1745075" cy="1793857"/>
            </a:xfrm>
            <a:prstGeom prst="roundRect">
              <a:avLst>
                <a:gd name="adj" fmla="val 7210"/>
              </a:avLst>
            </a:prstGeom>
            <a:grpFill/>
            <a:ln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21" name="Текст 5">
            <a:extLst>
              <a:ext uri="{FF2B5EF4-FFF2-40B4-BE49-F238E27FC236}">
                <a16:creationId xmlns:a16="http://schemas.microsoft.com/office/drawing/2014/main" id="{78DB4347-2560-7F63-6B82-4C8FB71E89EA}"/>
              </a:ext>
            </a:extLst>
          </p:cNvPr>
          <p:cNvSpPr txBox="1">
            <a:spLocks/>
          </p:cNvSpPr>
          <p:nvPr/>
        </p:nvSpPr>
        <p:spPr>
          <a:xfrm>
            <a:off x="1144591" y="2639291"/>
            <a:ext cx="3856037" cy="1101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0000"/>
              </a:lnSpc>
            </a:pPr>
            <a:endParaRPr lang="ru-RU" dirty="0"/>
          </a:p>
          <a:p>
            <a:pPr>
              <a:lnSpc>
                <a:spcPct val="60000"/>
              </a:lnSpc>
            </a:pPr>
            <a:r>
              <a:rPr lang="ru-RU" dirty="0"/>
              <a:t>Почта: </a:t>
            </a:r>
            <a:r>
              <a:rPr lang="en-US" dirty="0"/>
              <a:t>kirilltarpanovv@yandex.ru</a:t>
            </a:r>
            <a:endParaRPr lang="ru-RU" dirty="0"/>
          </a:p>
          <a:p>
            <a:pPr>
              <a:lnSpc>
                <a:spcPct val="60000"/>
              </a:lnSpc>
            </a:pPr>
            <a:r>
              <a:rPr lang="ru-RU" dirty="0"/>
              <a:t>Телефон: +7 (937) 030 1390</a:t>
            </a:r>
          </a:p>
          <a:p>
            <a:pPr>
              <a:lnSpc>
                <a:spcPct val="60000"/>
              </a:lnSpc>
            </a:pPr>
            <a:r>
              <a:rPr lang="ru-RU" dirty="0"/>
              <a:t>ВК: </a:t>
            </a:r>
            <a:r>
              <a:rPr lang="en-US" dirty="0"/>
              <a:t>https://vk.com/metalhead_inside</a:t>
            </a:r>
            <a:endParaRPr lang="ru-RU" dirty="0"/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id="{D3375B78-0DAB-462F-F102-4F59A7123B23}"/>
              </a:ext>
            </a:extLst>
          </p:cNvPr>
          <p:cNvSpPr txBox="1">
            <a:spLocks/>
          </p:cNvSpPr>
          <p:nvPr/>
        </p:nvSpPr>
        <p:spPr>
          <a:xfrm>
            <a:off x="1146705" y="2249486"/>
            <a:ext cx="4414510" cy="4895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Тарпанов Кирилл Вадимович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9398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15994-6FBF-78C6-5D8B-50EB7C965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956C5-7F44-6A9D-93AB-58C7A38B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Как решается сейчас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E6B55-013D-C0D8-B49F-ACA6C5673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4" y="2097086"/>
            <a:ext cx="5375428" cy="3964875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Онлайн-курсы и лекции </a:t>
            </a:r>
          </a:p>
          <a:p>
            <a:pPr lvl="0"/>
            <a:r>
              <a:rPr lang="ru-RU" dirty="0"/>
              <a:t>Тестирование знаний </a:t>
            </a:r>
          </a:p>
          <a:p>
            <a:pPr lvl="0"/>
            <a:r>
              <a:rPr lang="ru-RU" dirty="0"/>
              <a:t>Имитационные рассылки (фишинг-тесты) </a:t>
            </a:r>
          </a:p>
          <a:p>
            <a:pPr lvl="0"/>
            <a:r>
              <a:rPr lang="ru-RU" dirty="0"/>
              <a:t>Тренажёры без иммерсивной среды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8D0B76-4DF9-AAE4-2877-09BDA0DDB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/>
        </p:blipFill>
        <p:spPr>
          <a:xfrm>
            <a:off x="6516842" y="1990329"/>
            <a:ext cx="5343059" cy="3565696"/>
          </a:xfrm>
          <a:prstGeom prst="round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757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22261-F00D-CCDB-2D59-F46C29855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7F432-F636-B033-C5E3-28274D84E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Почему существующие решения хуже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9E1A42-48E7-69C9-4D26-47D0BDB18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4" y="2097086"/>
            <a:ext cx="5375428" cy="3964875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Нет эффекта «погружения» → слабое запоминание </a:t>
            </a:r>
          </a:p>
          <a:p>
            <a:pPr lvl="0"/>
            <a:r>
              <a:rPr lang="ru-RU" dirty="0"/>
              <a:t>Отсутствие стресса и реалистичности </a:t>
            </a:r>
          </a:p>
          <a:p>
            <a:pPr lvl="0"/>
            <a:r>
              <a:rPr lang="ru-RU" dirty="0"/>
              <a:t>Ограниченные сценарии атак </a:t>
            </a:r>
          </a:p>
          <a:p>
            <a:pPr lvl="0"/>
            <a:r>
              <a:rPr lang="ru-RU" dirty="0"/>
              <a:t>Низкая вовлечённость сотрудников </a:t>
            </a:r>
          </a:p>
          <a:p>
            <a:r>
              <a:rPr lang="ru-RU" dirty="0"/>
              <a:t>Зарубежные решения — дорогие и плохо локализованы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F8768C-1687-20FC-3B43-4F6B9FA16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/>
        </p:blipFill>
        <p:spPr>
          <a:xfrm>
            <a:off x="6516842" y="1990329"/>
            <a:ext cx="5343059" cy="3565696"/>
          </a:xfrm>
          <a:prstGeom prst="round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588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F6BD0-2869-7C72-A082-A26FA66DB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4084F-65B3-918A-BC02-B8399124D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Где проблема наиболее выражена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83F206E-4152-E4CA-56BC-E79FF1C7FD0D}"/>
              </a:ext>
            </a:extLst>
          </p:cNvPr>
          <p:cNvSpPr txBox="1">
            <a:spLocks/>
          </p:cNvSpPr>
          <p:nvPr/>
        </p:nvSpPr>
        <p:spPr>
          <a:xfrm>
            <a:off x="8954309" y="1980785"/>
            <a:ext cx="3191301" cy="1004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dirty="0"/>
              <a:t>Корпоративный сектор (банки, </a:t>
            </a:r>
            <a:r>
              <a:rPr lang="en-US" sz="2200" dirty="0"/>
              <a:t>IT</a:t>
            </a:r>
            <a:r>
              <a:rPr lang="ru-RU" sz="2200" dirty="0"/>
              <a:t>, ритейл)</a:t>
            </a:r>
          </a:p>
          <a:p>
            <a:endParaRPr lang="ru-RU" sz="22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7E8DD131-290F-EAAF-7AF0-EB80F3422194}"/>
              </a:ext>
            </a:extLst>
          </p:cNvPr>
          <p:cNvSpPr txBox="1">
            <a:spLocks/>
          </p:cNvSpPr>
          <p:nvPr/>
        </p:nvSpPr>
        <p:spPr>
          <a:xfrm>
            <a:off x="8954309" y="4262213"/>
            <a:ext cx="3587935" cy="1126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dirty="0"/>
              <a:t>Государственные учреждения</a:t>
            </a:r>
          </a:p>
          <a:p>
            <a:endParaRPr lang="ru-RU" sz="2200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B3FB09E-50E4-F3BA-D0E4-01D1FA4B22CF}"/>
              </a:ext>
            </a:extLst>
          </p:cNvPr>
          <p:cNvSpPr txBox="1">
            <a:spLocks/>
          </p:cNvSpPr>
          <p:nvPr/>
        </p:nvSpPr>
        <p:spPr>
          <a:xfrm>
            <a:off x="236255" y="4262214"/>
            <a:ext cx="2952114" cy="1126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200" dirty="0"/>
              <a:t>Образовательные организации</a:t>
            </a:r>
          </a:p>
          <a:p>
            <a:pPr algn="r"/>
            <a:endParaRPr lang="ru-RU" sz="2200" dirty="0"/>
          </a:p>
          <a:p>
            <a:pPr algn="r"/>
            <a:endParaRPr lang="ru-RU" sz="22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797E049E-E3AC-8CF1-5661-9054E56EEA68}"/>
              </a:ext>
            </a:extLst>
          </p:cNvPr>
          <p:cNvSpPr txBox="1">
            <a:spLocks/>
          </p:cNvSpPr>
          <p:nvPr/>
        </p:nvSpPr>
        <p:spPr>
          <a:xfrm>
            <a:off x="412697" y="1974737"/>
            <a:ext cx="2775672" cy="96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200" dirty="0"/>
              <a:t>Промышленные и критические объекты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4B1604-9BC5-1F58-B759-8DF899AEC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369" y="4262214"/>
            <a:ext cx="3031022" cy="1977268"/>
          </a:xfrm>
          <a:prstGeom prst="round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381EEB-5F4D-1A62-63EB-86E86B8C7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87" y="1974737"/>
            <a:ext cx="3031022" cy="2020681"/>
          </a:xfrm>
          <a:prstGeom prst="round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AB3BFCA-C16A-CEA7-CACA-B45E123E7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369" y="1974738"/>
            <a:ext cx="2480287" cy="2020681"/>
          </a:xfrm>
          <a:prstGeom prst="round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C35FC0-F602-7837-C1DD-690D371AD1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920"/>
          <a:stretch>
            <a:fillRect/>
          </a:stretch>
        </p:blipFill>
        <p:spPr>
          <a:xfrm>
            <a:off x="6474023" y="4262214"/>
            <a:ext cx="2480286" cy="19772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90163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54895-B4B8-F119-3E7A-3960CADC0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2C753-DF38-1907-F2D2-FEC9625E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Масштаб проблемы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069BC4-B24F-FCB4-DB46-0798BA506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6"/>
            <a:ext cx="5681775" cy="3014116"/>
          </a:xfrm>
        </p:spPr>
        <p:txBody>
          <a:bodyPr>
            <a:noAutofit/>
          </a:bodyPr>
          <a:lstStyle/>
          <a:p>
            <a:r>
              <a:rPr lang="ru-RU" dirty="0"/>
              <a:t>Рост кибератак ежегодно - в 2024 году было зафиксировано более 893 млн попыток фишинговых атак по всему миру</a:t>
            </a:r>
            <a:r>
              <a:rPr lang="ru-RU" baseline="30000" dirty="0"/>
              <a:t>1</a:t>
            </a:r>
          </a:p>
          <a:p>
            <a:r>
              <a:rPr lang="ru-RU" dirty="0"/>
              <a:t>Практически все компании с цифровой инфраструктурой подвержены рискам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C2BDF1-41CE-2347-500F-139231F95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47" y="2097088"/>
            <a:ext cx="4427851" cy="3622787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26B923-002D-9A6A-B5C7-F9428693B7B4}"/>
              </a:ext>
            </a:extLst>
          </p:cNvPr>
          <p:cNvSpPr txBox="1"/>
          <p:nvPr/>
        </p:nvSpPr>
        <p:spPr>
          <a:xfrm>
            <a:off x="1374169" y="6322609"/>
            <a:ext cx="1068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1 - </a:t>
            </a:r>
            <a:r>
              <a:rPr lang="en-US" sz="1400" dirty="0"/>
              <a:t>https://www.kaspersky.com/about/press-releases/kaspersky-reports-nearly-900-million-phishing-attempts-in-2024-as-cyber-threats-increase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65818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9DFEF-267F-454A-058A-5CE3427D9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Экономические потери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9CAC8B-E321-B124-D610-D5A75C256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2249485"/>
            <a:ext cx="4864421" cy="3116233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Потери включают: </a:t>
            </a:r>
          </a:p>
          <a:p>
            <a:pPr lvl="1"/>
            <a:r>
              <a:rPr lang="ru-RU" sz="2400" dirty="0"/>
              <a:t>простой систем </a:t>
            </a:r>
          </a:p>
          <a:p>
            <a:pPr lvl="1"/>
            <a:r>
              <a:rPr lang="ru-RU" sz="2400" dirty="0"/>
              <a:t>утечку данных </a:t>
            </a:r>
          </a:p>
          <a:p>
            <a:pPr lvl="1"/>
            <a:r>
              <a:rPr lang="ru-RU" sz="2400" dirty="0"/>
              <a:t>репутационный ущерб </a:t>
            </a:r>
          </a:p>
          <a:p>
            <a:r>
              <a:rPr lang="ru-RU" dirty="0"/>
              <a:t>Высокая стоимость утечек данных (~4,45 млн $)</a:t>
            </a:r>
            <a:r>
              <a:rPr lang="ru-RU" baseline="30000" dirty="0"/>
              <a:t>1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5A5EA4-554F-4BAB-FB2C-F4FDF3D15E6D}"/>
              </a:ext>
            </a:extLst>
          </p:cNvPr>
          <p:cNvSpPr txBox="1"/>
          <p:nvPr/>
        </p:nvSpPr>
        <p:spPr>
          <a:xfrm>
            <a:off x="1374169" y="6322609"/>
            <a:ext cx="10266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1 - </a:t>
            </a:r>
            <a:r>
              <a:rPr lang="en-US" sz="1400" dirty="0"/>
              <a:t>https://www.ibm.com/reports/data-breach?regionCode=us&amp;languageCode=en&amp;contactmodule=true&amp;cm-history=us-en</a:t>
            </a:r>
            <a:endParaRPr lang="ru-RU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FA62FC-4C2F-8E75-7A2F-D45C23231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r="5134"/>
          <a:stretch/>
        </p:blipFill>
        <p:spPr>
          <a:xfrm>
            <a:off x="5959225" y="2190312"/>
            <a:ext cx="5088186" cy="3175406"/>
          </a:xfrm>
          <a:prstGeom prst="round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77E6BF06-C33C-CB60-47AC-5ABC5B966460}"/>
              </a:ext>
            </a:extLst>
          </p:cNvPr>
          <p:cNvSpPr txBox="1">
            <a:spLocks/>
          </p:cNvSpPr>
          <p:nvPr/>
        </p:nvSpPr>
        <p:spPr>
          <a:xfrm>
            <a:off x="1141411" y="5319298"/>
            <a:ext cx="7840131" cy="1051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Ошибки сотрудников — ключевой источник этих потерь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186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6ABDC-8179-639A-92AA-CD45C867C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905408-3E61-21FF-FE4D-74B85C9CD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5382126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/>
              <a:t>VR-тренажёр для обучения сотрудников кибербезопасности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46172C-4494-B02E-CF53-84EA356D0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21" y="1790140"/>
            <a:ext cx="5188227" cy="50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7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7AABF-47F1-63A8-C805-5CA794029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9B945-EE0C-1F98-2EDB-C00D6CF1B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Как это работает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4BDD41-DD1E-7151-07B3-D9A14EBFE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5382126" cy="3541714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/>
              <a:t>Пользователь погружается в VR-сценарий </a:t>
            </a:r>
          </a:p>
          <a:p>
            <a:pPr lvl="0"/>
            <a:r>
              <a:rPr lang="ru-RU" dirty="0"/>
              <a:t>Сталкивается с кибератакой (фишинг, </a:t>
            </a:r>
            <a:r>
              <a:rPr lang="ru-RU" dirty="0" err="1"/>
              <a:t>социнженерия</a:t>
            </a:r>
            <a:r>
              <a:rPr lang="ru-RU" dirty="0"/>
              <a:t> и др.) </a:t>
            </a:r>
          </a:p>
          <a:p>
            <a:pPr lvl="0"/>
            <a:r>
              <a:rPr lang="ru-RU" dirty="0"/>
              <a:t>Принимает решения в реальном времени </a:t>
            </a:r>
          </a:p>
          <a:p>
            <a:pPr lvl="0"/>
            <a:r>
              <a:rPr lang="ru-RU" dirty="0"/>
              <a:t>Получает оценку и рекомендации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2E7C8E-8A77-3BDA-1882-596EAE7BD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" b="1435"/>
          <a:stretch/>
        </p:blipFill>
        <p:spPr>
          <a:xfrm>
            <a:off x="6502914" y="1990329"/>
            <a:ext cx="5505517" cy="3565696"/>
          </a:xfrm>
          <a:prstGeom prst="round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60903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873</TotalTime>
  <Words>812</Words>
  <Application>Microsoft Office PowerPoint</Application>
  <PresentationFormat>Широкоэкранный</PresentationFormat>
  <Paragraphs>178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Tw Cen MT</vt:lpstr>
      <vt:lpstr>Контур</vt:lpstr>
      <vt:lpstr>VR Security trainer — VR-тренажёр с элементами геймификации для моделирования кибератак и обучения сотрудников корпоративного сектора основам информационной безопасности</vt:lpstr>
      <vt:lpstr>Проблема</vt:lpstr>
      <vt:lpstr>Как решается сейчас</vt:lpstr>
      <vt:lpstr>Почему существующие решения хуже</vt:lpstr>
      <vt:lpstr>Где проблема наиболее выражена</vt:lpstr>
      <vt:lpstr>Масштаб проблемы</vt:lpstr>
      <vt:lpstr>Экономические потери</vt:lpstr>
      <vt:lpstr>РЕШЕНИЕ</vt:lpstr>
      <vt:lpstr>Как это работает</vt:lpstr>
      <vt:lpstr>Текущие и целевые параметры</vt:lpstr>
      <vt:lpstr>Экономический эффект</vt:lpstr>
      <vt:lpstr>сценарии применения</vt:lpstr>
      <vt:lpstr>Технологическое ядро</vt:lpstr>
      <vt:lpstr>Конкуренты и аналоги</vt:lpstr>
      <vt:lpstr>Целевая аудитория</vt:lpstr>
      <vt:lpstr>Монетизация</vt:lpstr>
      <vt:lpstr>Рынок и потребители</vt:lpstr>
      <vt:lpstr>Команда</vt:lpstr>
      <vt:lpstr>партнёры</vt:lpstr>
      <vt:lpstr>Уровень готовности технологии</vt:lpstr>
      <vt:lpstr>запрос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Вадим Быкин</dc:creator>
  <cp:lastModifiedBy>Кирилл Тарпанов</cp:lastModifiedBy>
  <cp:revision>9</cp:revision>
  <dcterms:created xsi:type="dcterms:W3CDTF">2026-03-17T16:22:05Z</dcterms:created>
  <dcterms:modified xsi:type="dcterms:W3CDTF">2026-04-28T09:07:32Z</dcterms:modified>
</cp:coreProperties>
</file>